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64" r:id="rId4"/>
    <p:sldId id="267" r:id="rId5"/>
    <p:sldId id="259" r:id="rId6"/>
    <p:sldId id="261" r:id="rId7"/>
    <p:sldId id="270" r:id="rId8"/>
    <p:sldId id="278" r:id="rId9"/>
    <p:sldId id="265" r:id="rId10"/>
    <p:sldId id="262" r:id="rId11"/>
    <p:sldId id="263" r:id="rId12"/>
    <p:sldId id="266" r:id="rId13"/>
    <p:sldId id="268" r:id="rId14"/>
    <p:sldId id="273" r:id="rId15"/>
    <p:sldId id="258" r:id="rId16"/>
    <p:sldId id="281" r:id="rId17"/>
    <p:sldId id="269" r:id="rId18"/>
    <p:sldId id="271" r:id="rId19"/>
    <p:sldId id="272" r:id="rId20"/>
    <p:sldId id="274" r:id="rId21"/>
    <p:sldId id="275" r:id="rId22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Bobby Jones Soft" panose="020B0604020202020204" charset="0"/>
      <p:regular r:id="rId28"/>
    </p:embeddedFont>
    <p:embeddedFont>
      <p:font typeface="Coco Gothic" panose="020B0604020202020204" charset="0"/>
      <p:regular r:id="rId29"/>
    </p:embeddedFont>
    <p:embeddedFont>
      <p:font typeface="Coco Gothic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22" autoAdjust="0"/>
  </p:normalViewPr>
  <p:slideViewPr>
    <p:cSldViewPr>
      <p:cViewPr varScale="1">
        <p:scale>
          <a:sx n="47" d="100"/>
          <a:sy n="47" d="100"/>
        </p:scale>
        <p:origin x="7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3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0E8CC94-E2EE-4723-B183-2D59FFC393F6}" type="datetimeFigureOut">
              <a:rPr lang="fa-IR" smtClean="0"/>
              <a:t>11/12/1446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AF78A1E-99D6-4DB2-A707-85969F10A63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84211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78A1E-99D6-4DB2-A707-85969F10A635}" type="slidenum">
              <a:rPr lang="fa-IR" smtClean="0"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0614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78A1E-99D6-4DB2-A707-85969F10A635}" type="slidenum">
              <a:rPr lang="fa-IR" smtClean="0"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22218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8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83.svg"/><Relationship Id="rId4" Type="http://schemas.openxmlformats.org/officeDocument/2006/relationships/image" Target="../media/image17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11.png"/><Relationship Id="rId18" Type="http://schemas.openxmlformats.org/officeDocument/2006/relationships/image" Target="../media/image37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1.svg"/><Relationship Id="rId17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image" Target="../media/image29.svg"/><Relationship Id="rId4" Type="http://schemas.openxmlformats.org/officeDocument/2006/relationships/image" Target="../media/image25.svg"/><Relationship Id="rId9" Type="http://schemas.openxmlformats.org/officeDocument/2006/relationships/image" Target="../media/image9.png"/><Relationship Id="rId14" Type="http://schemas.openxmlformats.org/officeDocument/2006/relationships/image" Target="../media/image3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sv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20.sv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11.svg"/><Relationship Id="rId18" Type="http://schemas.openxmlformats.org/officeDocument/2006/relationships/image" Target="../media/image27.png"/><Relationship Id="rId3" Type="http://schemas.openxmlformats.org/officeDocument/2006/relationships/image" Target="../media/image2.svg"/><Relationship Id="rId21" Type="http://schemas.openxmlformats.org/officeDocument/2006/relationships/image" Target="../media/image16.svg"/><Relationship Id="rId7" Type="http://schemas.openxmlformats.org/officeDocument/2006/relationships/image" Target="../media/image109.svg"/><Relationship Id="rId12" Type="http://schemas.openxmlformats.org/officeDocument/2006/relationships/image" Target="../media/image24.png"/><Relationship Id="rId17" Type="http://schemas.openxmlformats.org/officeDocument/2006/relationships/image" Target="../media/image115.svg"/><Relationship Id="rId25" Type="http://schemas.openxmlformats.org/officeDocument/2006/relationships/image" Target="../media/image31.png"/><Relationship Id="rId2" Type="http://schemas.openxmlformats.org/officeDocument/2006/relationships/image" Target="../media/image21.png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0.svg"/><Relationship Id="rId24" Type="http://schemas.openxmlformats.org/officeDocument/2006/relationships/image" Target="../media/image30.png"/><Relationship Id="rId5" Type="http://schemas.openxmlformats.org/officeDocument/2006/relationships/image" Target="../media/image4.svg"/><Relationship Id="rId15" Type="http://schemas.openxmlformats.org/officeDocument/2006/relationships/image" Target="../media/image113.svg"/><Relationship Id="rId23" Type="http://schemas.openxmlformats.org/officeDocument/2006/relationships/image" Target="../media/image18.svg"/><Relationship Id="rId10" Type="http://schemas.openxmlformats.org/officeDocument/2006/relationships/image" Target="../media/image7.png"/><Relationship Id="rId19" Type="http://schemas.openxmlformats.org/officeDocument/2006/relationships/image" Target="../media/image117.svg"/><Relationship Id="rId4" Type="http://schemas.openxmlformats.org/officeDocument/2006/relationships/image" Target="../media/image22.png"/><Relationship Id="rId9" Type="http://schemas.openxmlformats.org/officeDocument/2006/relationships/image" Target="../media/image72.svg"/><Relationship Id="rId14" Type="http://schemas.openxmlformats.org/officeDocument/2006/relationships/image" Target="../media/image25.pn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9.png"/><Relationship Id="rId3" Type="http://schemas.openxmlformats.org/officeDocument/2006/relationships/image" Target="../media/image48.svg"/><Relationship Id="rId7" Type="http://schemas.openxmlformats.org/officeDocument/2006/relationships/image" Target="../media/image7.png"/><Relationship Id="rId12" Type="http://schemas.openxmlformats.org/officeDocument/2006/relationships/image" Target="../media/image52.svg"/><Relationship Id="rId17" Type="http://schemas.openxmlformats.org/officeDocument/2006/relationships/image" Target="../media/image38.png"/><Relationship Id="rId2" Type="http://schemas.openxmlformats.org/officeDocument/2006/relationships/image" Target="../media/image32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35.png"/><Relationship Id="rId5" Type="http://schemas.openxmlformats.org/officeDocument/2006/relationships/image" Target="../media/image33.png"/><Relationship Id="rId15" Type="http://schemas.openxmlformats.org/officeDocument/2006/relationships/image" Target="../media/image36.png"/><Relationship Id="rId10" Type="http://schemas.openxmlformats.org/officeDocument/2006/relationships/image" Target="../media/image50.svg"/><Relationship Id="rId4" Type="http://schemas.openxmlformats.org/officeDocument/2006/relationships/image" Target="../media/image1.png"/><Relationship Id="rId9" Type="http://schemas.openxmlformats.org/officeDocument/2006/relationships/image" Target="../media/image34.png"/><Relationship Id="rId1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70.svg"/><Relationship Id="rId3" Type="http://schemas.openxmlformats.org/officeDocument/2006/relationships/image" Target="../media/image20.svg"/><Relationship Id="rId7" Type="http://schemas.openxmlformats.org/officeDocument/2006/relationships/image" Target="../media/image64.svg"/><Relationship Id="rId12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68.svg"/><Relationship Id="rId5" Type="http://schemas.openxmlformats.org/officeDocument/2006/relationships/image" Target="../media/image62.sv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66.sv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image" Target="../media/image45.jpeg"/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12" Type="http://schemas.openxmlformats.org/officeDocument/2006/relationships/image" Target="../media/image68.sv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5" Type="http://schemas.openxmlformats.org/officeDocument/2006/relationships/image" Target="../media/image47.png"/><Relationship Id="rId28" Type="http://schemas.openxmlformats.org/officeDocument/2006/relationships/image" Target="../media/image199.svg"/><Relationship Id="rId10" Type="http://schemas.openxmlformats.org/officeDocument/2006/relationships/image" Target="../media/image66.svg"/><Relationship Id="rId4" Type="http://schemas.openxmlformats.org/officeDocument/2006/relationships/image" Target="../media/image20.sv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89.svg"/><Relationship Id="rId3" Type="http://schemas.openxmlformats.org/officeDocument/2006/relationships/image" Target="../media/image49.png"/><Relationship Id="rId7" Type="http://schemas.openxmlformats.org/officeDocument/2006/relationships/image" Target="../media/image1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20.svg"/><Relationship Id="rId5" Type="http://schemas.openxmlformats.org/officeDocument/2006/relationships/image" Target="../media/image6.png"/><Relationship Id="rId15" Type="http://schemas.openxmlformats.org/officeDocument/2006/relationships/image" Target="../media/image191.svg"/><Relationship Id="rId10" Type="http://schemas.openxmlformats.org/officeDocument/2006/relationships/image" Target="../media/image7.png"/><Relationship Id="rId4" Type="http://schemas.openxmlformats.org/officeDocument/2006/relationships/image" Target="../media/image187.svg"/><Relationship Id="rId9" Type="http://schemas.openxmlformats.org/officeDocument/2006/relationships/image" Target="../media/image39.svg"/><Relationship Id="rId1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17" Type="http://schemas.openxmlformats.org/officeDocument/2006/relationships/image" Target="../media/image53.png"/><Relationship Id="rId2" Type="http://schemas.openxmlformats.org/officeDocument/2006/relationships/image" Target="../media/image7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8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svg"/><Relationship Id="rId18" Type="http://schemas.openxmlformats.org/officeDocument/2006/relationships/image" Target="../media/image60.png"/><Relationship Id="rId3" Type="http://schemas.openxmlformats.org/officeDocument/2006/relationships/image" Target="../media/image72.svg"/><Relationship Id="rId21" Type="http://schemas.openxmlformats.org/officeDocument/2006/relationships/image" Target="../media/image63.png"/><Relationship Id="rId12" Type="http://schemas.openxmlformats.org/officeDocument/2006/relationships/image" Target="../media/image29.png"/><Relationship Id="rId17" Type="http://schemas.openxmlformats.org/officeDocument/2006/relationships/image" Target="../media/image59.png"/><Relationship Id="rId2" Type="http://schemas.openxmlformats.org/officeDocument/2006/relationships/image" Target="../media/image3.png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8.sv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19" Type="http://schemas.openxmlformats.org/officeDocument/2006/relationships/image" Target="../media/image61.png"/><Relationship Id="rId4" Type="http://schemas.openxmlformats.org/officeDocument/2006/relationships/image" Target="../media/image54.png"/><Relationship Id="rId9" Type="http://schemas.openxmlformats.org/officeDocument/2006/relationships/image" Target="../media/image76.sv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18" Type="http://schemas.openxmlformats.org/officeDocument/2006/relationships/image" Target="../media/image88.svg"/><Relationship Id="rId3" Type="http://schemas.openxmlformats.org/officeDocument/2006/relationships/image" Target="../media/image72.svg"/><Relationship Id="rId21" Type="http://schemas.openxmlformats.org/officeDocument/2006/relationships/image" Target="../media/image67.png"/><Relationship Id="rId12" Type="http://schemas.openxmlformats.org/officeDocument/2006/relationships/image" Target="../media/image39.svg"/><Relationship Id="rId2" Type="http://schemas.openxmlformats.org/officeDocument/2006/relationships/image" Target="../media/image3.pn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33.png"/><Relationship Id="rId5" Type="http://schemas.openxmlformats.org/officeDocument/2006/relationships/image" Target="../media/image20.svg"/><Relationship Id="rId10" Type="http://schemas.openxmlformats.org/officeDocument/2006/relationships/image" Target="../media/image1.png"/><Relationship Id="rId19" Type="http://schemas.openxmlformats.org/officeDocument/2006/relationships/image" Target="../media/image29.png"/><Relationship Id="rId4" Type="http://schemas.openxmlformats.org/officeDocument/2006/relationships/image" Target="../media/image7.png"/><Relationship Id="rId9" Type="http://schemas.openxmlformats.org/officeDocument/2006/relationships/image" Target="../media/image82.svg"/><Relationship Id="rId22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0.png"/><Relationship Id="rId3" Type="http://schemas.openxmlformats.org/officeDocument/2006/relationships/image" Target="../media/image8.svg"/><Relationship Id="rId7" Type="http://schemas.openxmlformats.org/officeDocument/2006/relationships/image" Target="../media/image20.svg"/><Relationship Id="rId12" Type="http://schemas.openxmlformats.org/officeDocument/2006/relationships/image" Target="../media/image10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svg"/><Relationship Id="rId4" Type="http://schemas.openxmlformats.org/officeDocument/2006/relationships/image" Target="../media/image29.png"/><Relationship Id="rId9" Type="http://schemas.openxmlformats.org/officeDocument/2006/relationships/image" Target="../media/image69.png"/><Relationship Id="rId1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72.svg"/><Relationship Id="rId7" Type="http://schemas.openxmlformats.org/officeDocument/2006/relationships/image" Target="../media/image119.svg"/><Relationship Id="rId17" Type="http://schemas.openxmlformats.org/officeDocument/2006/relationships/image" Target="../media/image82.svg"/><Relationship Id="rId2" Type="http://schemas.openxmlformats.org/officeDocument/2006/relationships/image" Target="../media/image3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20.svg"/><Relationship Id="rId15" Type="http://schemas.openxmlformats.org/officeDocument/2006/relationships/image" Target="../media/image1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svg"/><Relationship Id="rId3" Type="http://schemas.openxmlformats.org/officeDocument/2006/relationships/image" Target="../media/image8.svg"/><Relationship Id="rId17" Type="http://schemas.openxmlformats.org/officeDocument/2006/relationships/image" Target="../media/image76.png"/><Relationship Id="rId2" Type="http://schemas.openxmlformats.org/officeDocument/2006/relationships/image" Target="../media/image14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20.svg"/><Relationship Id="rId15" Type="http://schemas.openxmlformats.org/officeDocument/2006/relationships/image" Target="../media/image22.svg"/><Relationship Id="rId10" Type="http://schemas.openxmlformats.org/officeDocument/2006/relationships/image" Target="../media/image72.png"/><Relationship Id="rId4" Type="http://schemas.openxmlformats.org/officeDocument/2006/relationships/image" Target="../media/image7.png"/><Relationship Id="rId9" Type="http://schemas.openxmlformats.org/officeDocument/2006/relationships/image" Target="../media/image146.svg"/><Relationship Id="rId1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79.jpeg"/><Relationship Id="rId3" Type="http://schemas.openxmlformats.org/officeDocument/2006/relationships/image" Target="../media/image25.svg"/><Relationship Id="rId7" Type="http://schemas.openxmlformats.org/officeDocument/2006/relationships/image" Target="../media/image77.png"/><Relationship Id="rId12" Type="http://schemas.openxmlformats.org/officeDocument/2006/relationships/image" Target="../media/image43.svg"/><Relationship Id="rId17" Type="http://schemas.openxmlformats.org/officeDocument/2006/relationships/image" Target="../media/image46.svg"/><Relationship Id="rId2" Type="http://schemas.openxmlformats.org/officeDocument/2006/relationships/image" Target="../media/image6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78.png"/><Relationship Id="rId5" Type="http://schemas.openxmlformats.org/officeDocument/2006/relationships/image" Target="../media/image33.png"/><Relationship Id="rId15" Type="http://schemas.openxmlformats.org/officeDocument/2006/relationships/image" Target="../media/image33.sv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8.png"/><Relationship Id="rId3" Type="http://schemas.openxmlformats.org/officeDocument/2006/relationships/image" Target="../media/image4.svg"/><Relationship Id="rId21" Type="http://schemas.openxmlformats.org/officeDocument/2006/relationships/image" Target="../media/image83.png"/><Relationship Id="rId12" Type="http://schemas.openxmlformats.org/officeDocument/2006/relationships/image" Target="../media/image211.svg"/><Relationship Id="rId25" Type="http://schemas.openxmlformats.org/officeDocument/2006/relationships/image" Target="../media/image84.png"/><Relationship Id="rId2" Type="http://schemas.openxmlformats.org/officeDocument/2006/relationships/image" Target="../media/image22.png"/><Relationship Id="rId20" Type="http://schemas.openxmlformats.org/officeDocument/2006/relationships/image" Target="../media/image215.svg"/><Relationship Id="rId29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115.svg"/><Relationship Id="rId32" Type="http://schemas.openxmlformats.org/officeDocument/2006/relationships/image" Target="../media/image223.svg"/><Relationship Id="rId15" Type="http://schemas.openxmlformats.org/officeDocument/2006/relationships/image" Target="../media/image82.png"/><Relationship Id="rId23" Type="http://schemas.openxmlformats.org/officeDocument/2006/relationships/image" Target="../media/image26.png"/><Relationship Id="rId28" Type="http://schemas.openxmlformats.org/officeDocument/2006/relationships/image" Target="../media/image219.svg"/><Relationship Id="rId4" Type="http://schemas.openxmlformats.org/officeDocument/2006/relationships/image" Target="../media/image29.png"/><Relationship Id="rId9" Type="http://schemas.openxmlformats.org/officeDocument/2006/relationships/image" Target="../media/image81.png"/><Relationship Id="rId14" Type="http://schemas.openxmlformats.org/officeDocument/2006/relationships/image" Target="../media/image16.svg"/><Relationship Id="rId22" Type="http://schemas.openxmlformats.org/officeDocument/2006/relationships/image" Target="../media/image217.sv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9.png"/><Relationship Id="rId3" Type="http://schemas.openxmlformats.org/officeDocument/2006/relationships/image" Target="../media/image123.svg"/><Relationship Id="rId12" Type="http://schemas.openxmlformats.org/officeDocument/2006/relationships/image" Target="../media/image18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9.png"/><Relationship Id="rId5" Type="http://schemas.openxmlformats.org/officeDocument/2006/relationships/image" Target="../media/image88.png"/><Relationship Id="rId15" Type="http://schemas.openxmlformats.org/officeDocument/2006/relationships/image" Target="../media/image90.png"/><Relationship Id="rId10" Type="http://schemas.openxmlformats.org/officeDocument/2006/relationships/image" Target="../media/image128.svg"/><Relationship Id="rId4" Type="http://schemas.openxmlformats.org/officeDocument/2006/relationships/image" Target="../media/image87.png"/><Relationship Id="rId14" Type="http://schemas.openxmlformats.org/officeDocument/2006/relationships/image" Target="../media/image13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8" Type="http://schemas.openxmlformats.org/officeDocument/2006/relationships/image" Target="../media/image29.png"/><Relationship Id="rId3" Type="http://schemas.openxmlformats.org/officeDocument/2006/relationships/image" Target="../media/image123.svg"/><Relationship Id="rId17" Type="http://schemas.openxmlformats.org/officeDocument/2006/relationships/image" Target="../media/image39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33.png"/><Relationship Id="rId19" Type="http://schemas.openxmlformats.org/officeDocument/2006/relationships/image" Target="../media/image18.svg"/><Relationship Id="rId4" Type="http://schemas.openxmlformats.org/officeDocument/2006/relationships/image" Target="../media/image39.pn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40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93.png"/><Relationship Id="rId23" Type="http://schemas.openxmlformats.org/officeDocument/2006/relationships/image" Target="../media/image160.svg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76701">
            <a:off x="9684703" y="-288582"/>
            <a:ext cx="5526689" cy="1594154"/>
          </a:xfrm>
          <a:custGeom>
            <a:avLst/>
            <a:gdLst/>
            <a:ahLst/>
            <a:cxnLst/>
            <a:rect l="l" t="t" r="r" b="b"/>
            <a:pathLst>
              <a:path w="5526689" h="1594154">
                <a:moveTo>
                  <a:pt x="0" y="0"/>
                </a:moveTo>
                <a:lnTo>
                  <a:pt x="5526690" y="0"/>
                </a:lnTo>
                <a:lnTo>
                  <a:pt x="5526690" y="1594154"/>
                </a:lnTo>
                <a:lnTo>
                  <a:pt x="0" y="15941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213" r="-164217"/>
            </a:stretch>
          </a:blipFill>
        </p:spPr>
      </p:sp>
      <p:sp>
        <p:nvSpPr>
          <p:cNvPr id="3" name="Freeform 3"/>
          <p:cNvSpPr/>
          <p:nvPr/>
        </p:nvSpPr>
        <p:spPr>
          <a:xfrm rot="1474261">
            <a:off x="9251122" y="-1825293"/>
            <a:ext cx="10791796" cy="3296403"/>
          </a:xfrm>
          <a:custGeom>
            <a:avLst/>
            <a:gdLst/>
            <a:ahLst/>
            <a:cxnLst/>
            <a:rect l="l" t="t" r="r" b="b"/>
            <a:pathLst>
              <a:path w="10791796" h="3296403">
                <a:moveTo>
                  <a:pt x="0" y="0"/>
                </a:moveTo>
                <a:lnTo>
                  <a:pt x="10791797" y="0"/>
                </a:lnTo>
                <a:lnTo>
                  <a:pt x="10791797" y="3296404"/>
                </a:lnTo>
                <a:lnTo>
                  <a:pt x="0" y="32964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5400000">
            <a:off x="7998724" y="-1911459"/>
            <a:ext cx="2111312" cy="11525250"/>
          </a:xfrm>
          <a:custGeom>
            <a:avLst/>
            <a:gdLst/>
            <a:ahLst/>
            <a:cxnLst/>
            <a:rect l="l" t="t" r="r" b="b"/>
            <a:pathLst>
              <a:path w="8227721" h="16230600">
                <a:moveTo>
                  <a:pt x="0" y="16230600"/>
                </a:moveTo>
                <a:lnTo>
                  <a:pt x="0" y="0"/>
                </a:lnTo>
                <a:lnTo>
                  <a:pt x="8227722" y="0"/>
                </a:lnTo>
                <a:lnTo>
                  <a:pt x="8227722" y="16230600"/>
                </a:lnTo>
                <a:lnTo>
                  <a:pt x="0" y="16230600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76842" t="-3583" r="-18089" b="-643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49214" y="1899920"/>
            <a:ext cx="1304542" cy="1238129"/>
          </a:xfrm>
          <a:custGeom>
            <a:avLst/>
            <a:gdLst/>
            <a:ahLst/>
            <a:cxnLst/>
            <a:rect l="l" t="t" r="r" b="b"/>
            <a:pathLst>
              <a:path w="1304542" h="1238129">
                <a:moveTo>
                  <a:pt x="0" y="0"/>
                </a:moveTo>
                <a:lnTo>
                  <a:pt x="1304542" y="0"/>
                </a:lnTo>
                <a:lnTo>
                  <a:pt x="1304542" y="1238129"/>
                </a:lnTo>
                <a:lnTo>
                  <a:pt x="0" y="12381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2489730">
            <a:off x="1657399" y="7099726"/>
            <a:ext cx="2543733" cy="2056346"/>
          </a:xfrm>
          <a:custGeom>
            <a:avLst/>
            <a:gdLst/>
            <a:ahLst/>
            <a:cxnLst/>
            <a:rect l="l" t="t" r="r" b="b"/>
            <a:pathLst>
              <a:path w="1642357" h="1128747">
                <a:moveTo>
                  <a:pt x="0" y="0"/>
                </a:moveTo>
                <a:lnTo>
                  <a:pt x="1642356" y="0"/>
                </a:lnTo>
                <a:lnTo>
                  <a:pt x="1642356" y="1128748"/>
                </a:lnTo>
                <a:lnTo>
                  <a:pt x="0" y="11287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0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Rectangle 15"/>
          <p:cNvSpPr/>
          <p:nvPr/>
        </p:nvSpPr>
        <p:spPr>
          <a:xfrm>
            <a:off x="6501437" y="3312874"/>
            <a:ext cx="5105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بسم الله الرحمن الرحیم</a:t>
            </a:r>
            <a:endParaRPr lang="en-US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45248" y="7486233"/>
            <a:ext cx="4798173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عنوان ارایه</a:t>
            </a:r>
            <a:r>
              <a:rPr lang="fa-IR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ابله مرغان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ارایه دهنده:شکوه فضلی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استاد مشاور:دکتر رسولی</a:t>
            </a:r>
          </a:p>
          <a:p>
            <a:pPr algn="r"/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43986">
            <a:off x="-1673471" y="2023030"/>
            <a:ext cx="8071343" cy="1496219"/>
          </a:xfrm>
          <a:custGeom>
            <a:avLst/>
            <a:gdLst/>
            <a:ahLst/>
            <a:cxnLst/>
            <a:rect l="l" t="t" r="r" b="b"/>
            <a:pathLst>
              <a:path w="8071343" h="1496219">
                <a:moveTo>
                  <a:pt x="0" y="0"/>
                </a:moveTo>
                <a:lnTo>
                  <a:pt x="8071342" y="0"/>
                </a:lnTo>
                <a:lnTo>
                  <a:pt x="8071342" y="1496220"/>
                </a:lnTo>
                <a:lnTo>
                  <a:pt x="0" y="1496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123" r="-6980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20967" y="-281202"/>
            <a:ext cx="10709775" cy="3271349"/>
          </a:xfrm>
          <a:custGeom>
            <a:avLst/>
            <a:gdLst/>
            <a:ahLst/>
            <a:cxnLst/>
            <a:rect l="l" t="t" r="r" b="b"/>
            <a:pathLst>
              <a:path w="10709775" h="3271349">
                <a:moveTo>
                  <a:pt x="0" y="0"/>
                </a:moveTo>
                <a:lnTo>
                  <a:pt x="10709775" y="0"/>
                </a:lnTo>
                <a:lnTo>
                  <a:pt x="10709775" y="3271349"/>
                </a:lnTo>
                <a:lnTo>
                  <a:pt x="0" y="32713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28700" y="1029170"/>
            <a:ext cx="16230600" cy="8228661"/>
          </a:xfrm>
          <a:custGeom>
            <a:avLst/>
            <a:gdLst/>
            <a:ahLst/>
            <a:cxnLst/>
            <a:rect l="l" t="t" r="r" b="b"/>
            <a:pathLst>
              <a:path w="16230600" h="8228661">
                <a:moveTo>
                  <a:pt x="0" y="0"/>
                </a:moveTo>
                <a:lnTo>
                  <a:pt x="16230600" y="0"/>
                </a:lnTo>
                <a:lnTo>
                  <a:pt x="16230600" y="8228660"/>
                </a:lnTo>
                <a:lnTo>
                  <a:pt x="0" y="8228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9147" t="-28380" r="-8749" b="-96553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1033271" y="1714500"/>
            <a:ext cx="4998027" cy="7048500"/>
          </a:xfrm>
          <a:custGeom>
            <a:avLst/>
            <a:gdLst/>
            <a:ahLst/>
            <a:cxnLst/>
            <a:rect l="l" t="t" r="r" b="b"/>
            <a:pathLst>
              <a:path w="4998027" h="7048500">
                <a:moveTo>
                  <a:pt x="0" y="0"/>
                </a:moveTo>
                <a:lnTo>
                  <a:pt x="4998027" y="0"/>
                </a:lnTo>
                <a:lnTo>
                  <a:pt x="4998027" y="7048500"/>
                </a:lnTo>
                <a:lnTo>
                  <a:pt x="0" y="7048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197439">
            <a:off x="9087303" y="3073799"/>
            <a:ext cx="2507761" cy="1235642"/>
          </a:xfrm>
          <a:custGeom>
            <a:avLst/>
            <a:gdLst/>
            <a:ahLst/>
            <a:cxnLst/>
            <a:rect l="l" t="t" r="r" b="b"/>
            <a:pathLst>
              <a:path w="2507761" h="1235642">
                <a:moveTo>
                  <a:pt x="0" y="0"/>
                </a:moveTo>
                <a:lnTo>
                  <a:pt x="2507760" y="0"/>
                </a:lnTo>
                <a:lnTo>
                  <a:pt x="2507760" y="1235642"/>
                </a:lnTo>
                <a:lnTo>
                  <a:pt x="0" y="12356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74597" y="9033075"/>
            <a:ext cx="1498366" cy="449510"/>
          </a:xfrm>
          <a:custGeom>
            <a:avLst/>
            <a:gdLst/>
            <a:ahLst/>
            <a:cxnLst/>
            <a:rect l="l" t="t" r="r" b="b"/>
            <a:pathLst>
              <a:path w="1498366" h="449510">
                <a:moveTo>
                  <a:pt x="0" y="0"/>
                </a:moveTo>
                <a:lnTo>
                  <a:pt x="1498366" y="0"/>
                </a:lnTo>
                <a:lnTo>
                  <a:pt x="1498366" y="449510"/>
                </a:lnTo>
                <a:lnTo>
                  <a:pt x="0" y="4495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5400000">
            <a:off x="16446977" y="8732585"/>
            <a:ext cx="1498366" cy="449510"/>
          </a:xfrm>
          <a:custGeom>
            <a:avLst/>
            <a:gdLst/>
            <a:ahLst/>
            <a:cxnLst/>
            <a:rect l="l" t="t" r="r" b="b"/>
            <a:pathLst>
              <a:path w="1498366" h="449510">
                <a:moveTo>
                  <a:pt x="0" y="0"/>
                </a:moveTo>
                <a:lnTo>
                  <a:pt x="1498366" y="0"/>
                </a:lnTo>
                <a:lnTo>
                  <a:pt x="1498366" y="449510"/>
                </a:lnTo>
                <a:lnTo>
                  <a:pt x="0" y="4495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5400000">
            <a:off x="10273331" y="6308095"/>
            <a:ext cx="917191" cy="985263"/>
          </a:xfrm>
          <a:custGeom>
            <a:avLst/>
            <a:gdLst/>
            <a:ahLst/>
            <a:cxnLst/>
            <a:rect l="l" t="t" r="r" b="b"/>
            <a:pathLst>
              <a:path w="917191" h="985263">
                <a:moveTo>
                  <a:pt x="0" y="0"/>
                </a:moveTo>
                <a:lnTo>
                  <a:pt x="917191" y="0"/>
                </a:lnTo>
                <a:lnTo>
                  <a:pt x="917191" y="985263"/>
                </a:lnTo>
                <a:lnTo>
                  <a:pt x="0" y="98526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020175" y="1409700"/>
            <a:ext cx="247650" cy="24765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 dirty="0"/>
            </a:p>
          </p:txBody>
        </p:sp>
      </p:grpSp>
      <p:sp>
        <p:nvSpPr>
          <p:cNvPr id="13" name="AutoShape 13"/>
          <p:cNvSpPr/>
          <p:nvPr/>
        </p:nvSpPr>
        <p:spPr>
          <a:xfrm flipH="1">
            <a:off x="9082158" y="1029170"/>
            <a:ext cx="61842" cy="396015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3669587" y="1978441"/>
            <a:ext cx="6553200" cy="75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19"/>
              </a:lnSpc>
              <a:spcBef>
                <a:spcPct val="0"/>
              </a:spcBef>
            </a:pPr>
            <a:r>
              <a:rPr lang="en-US" sz="5199" spc="-51" dirty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INTRODUCTION</a:t>
            </a:r>
          </a:p>
        </p:txBody>
      </p:sp>
      <p:sp>
        <p:nvSpPr>
          <p:cNvPr id="16" name="Freeform 16"/>
          <p:cNvSpPr/>
          <p:nvPr/>
        </p:nvSpPr>
        <p:spPr>
          <a:xfrm>
            <a:off x="14657743" y="557277"/>
            <a:ext cx="1106106" cy="1100073"/>
          </a:xfrm>
          <a:custGeom>
            <a:avLst/>
            <a:gdLst/>
            <a:ahLst/>
            <a:cxnLst/>
            <a:rect l="l" t="t" r="r" b="b"/>
            <a:pathLst>
              <a:path w="1106106" h="1100073">
                <a:moveTo>
                  <a:pt x="0" y="0"/>
                </a:moveTo>
                <a:lnTo>
                  <a:pt x="1106107" y="0"/>
                </a:lnTo>
                <a:lnTo>
                  <a:pt x="1106107" y="1100073"/>
                </a:lnTo>
                <a:lnTo>
                  <a:pt x="0" y="11000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Rectangle 17"/>
          <p:cNvSpPr/>
          <p:nvPr/>
        </p:nvSpPr>
        <p:spPr>
          <a:xfrm>
            <a:off x="900023" y="3014577"/>
            <a:ext cx="9020095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a-IR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آبله‌مرغان</a:t>
            </a:r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یک بیماری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عفونی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ویروسی بسیار مسری است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که توسط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 واریسلا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زوسترایجاد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می‌شود.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5080" y="5958344"/>
            <a:ext cx="937260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این بیماری به طور معمول در </a:t>
            </a:r>
            <a:r>
              <a:rPr lang="fa-IR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کودکان</a:t>
            </a:r>
          </a:p>
          <a:p>
            <a:pPr algn="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شایع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اما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می‌تواند در بزرگسالان نیز رخ دهد.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15400" y="1649617"/>
            <a:ext cx="8723154" cy="6663428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845" t="-43880" r="-4593" b="-1346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15400" y="1897267"/>
            <a:ext cx="8343900" cy="6438995"/>
          </a:xfrm>
          <a:custGeom>
            <a:avLst/>
            <a:gdLst/>
            <a:ahLst/>
            <a:cxnLst/>
            <a:rect l="l" t="t" r="r" b="b"/>
            <a:pathLst>
              <a:path w="10629900" h="8229497">
                <a:moveTo>
                  <a:pt x="0" y="0"/>
                </a:moveTo>
                <a:lnTo>
                  <a:pt x="10629900" y="0"/>
                </a:lnTo>
                <a:lnTo>
                  <a:pt x="10629900" y="8229497"/>
                </a:lnTo>
                <a:lnTo>
                  <a:pt x="0" y="8229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9194" t="-18593" r="-8752" b="-28770"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16630650" y="1425184"/>
            <a:ext cx="247650" cy="2476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 dirty="0"/>
            </a:p>
          </p:txBody>
        </p:sp>
      </p:grpSp>
      <p:sp>
        <p:nvSpPr>
          <p:cNvPr id="7" name="AutoShape 7"/>
          <p:cNvSpPr/>
          <p:nvPr/>
        </p:nvSpPr>
        <p:spPr>
          <a:xfrm>
            <a:off x="16630650" y="1028700"/>
            <a:ext cx="123825" cy="520309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14365561" y="2874402"/>
            <a:ext cx="3048000" cy="464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520"/>
              </a:lnSpc>
              <a:spcBef>
                <a:spcPct val="0"/>
              </a:spcBef>
            </a:pPr>
            <a:r>
              <a:rPr lang="en-US" sz="3200" u="sng" spc="-32" dirty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DNA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681883" y="2019621"/>
            <a:ext cx="6753225" cy="744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719"/>
              </a:lnSpc>
              <a:spcBef>
                <a:spcPct val="0"/>
              </a:spcBef>
            </a:pPr>
            <a:r>
              <a:rPr lang="en-US" sz="4800" spc="-51" dirty="0" err="1" smtClean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Varicellla</a:t>
            </a:r>
            <a:r>
              <a:rPr lang="en-US" sz="4800" spc="-51" dirty="0" smtClean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-zoster </a:t>
            </a:r>
            <a:r>
              <a:rPr lang="en-US" sz="4800" spc="-51" dirty="0" err="1" smtClean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vzv</a:t>
            </a:r>
            <a:endParaRPr lang="en-US" sz="4800" u="none" strike="noStrike" spc="-51" dirty="0">
              <a:solidFill>
                <a:srgbClr val="000001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4211300" y="7350684"/>
            <a:ext cx="3048000" cy="464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520"/>
              </a:lnSpc>
              <a:spcBef>
                <a:spcPct val="0"/>
              </a:spcBef>
            </a:pPr>
            <a:r>
              <a:rPr lang="en-US" sz="3200" u="sng" spc="-32" dirty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skin contact</a:t>
            </a:r>
            <a:endParaRPr lang="en-US" sz="3200" u="sng" strike="noStrike" spc="-32" dirty="0">
              <a:solidFill>
                <a:srgbClr val="000001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7010400" y="6954048"/>
            <a:ext cx="6434468" cy="649443"/>
            <a:chOff x="0" y="305864"/>
            <a:chExt cx="8579291" cy="865923"/>
          </a:xfrm>
        </p:grpSpPr>
        <p:sp>
          <p:nvSpPr>
            <p:cNvPr id="37" name="TextBox 37"/>
            <p:cNvSpPr txBox="1"/>
            <p:nvPr/>
          </p:nvSpPr>
          <p:spPr>
            <a:xfrm>
              <a:off x="1721291" y="305864"/>
              <a:ext cx="6858000" cy="6193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0" algn="ctr">
                <a:lnSpc>
                  <a:spcPts val="3520"/>
                </a:lnSpc>
                <a:spcBef>
                  <a:spcPct val="0"/>
                </a:spcBef>
              </a:pPr>
              <a:r>
                <a:rPr lang="en-US" sz="3200" u="sng" spc="-32" dirty="0">
                  <a:solidFill>
                    <a:srgbClr val="000001"/>
                  </a:solidFill>
                  <a:latin typeface="Bobby Jones Soft"/>
                  <a:ea typeface="Bobby Jones Soft"/>
                  <a:cs typeface="Bobby Jones Soft"/>
                  <a:sym typeface="Bobby Jones Soft"/>
                </a:rPr>
                <a:t>respiratory droplets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737658"/>
              <a:ext cx="6858000" cy="434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20"/>
                </a:lnSpc>
                <a:spcBef>
                  <a:spcPct val="0"/>
                </a:spcBef>
              </a:pPr>
              <a:endParaRPr lang="en-US" sz="2200" spc="-22" dirty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endParaRPr>
            </a:p>
          </p:txBody>
        </p: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59" y="3156957"/>
            <a:ext cx="3488096" cy="3488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579798" flipH="1">
            <a:off x="14167676" y="5652292"/>
            <a:ext cx="1413580" cy="162145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9883776" flipH="1">
            <a:off x="9939436" y="5272942"/>
            <a:ext cx="1907888" cy="125340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47876">
            <a:off x="13364489" y="2936967"/>
            <a:ext cx="1866932" cy="213363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-153310" y="3644231"/>
            <a:ext cx="8818440" cy="60016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تکثیر </a:t>
            </a:r>
            <a:r>
              <a:rPr lang="fa-IR" sz="4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اولیه</a:t>
            </a:r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گره‌های لنفاوی منطقه‌ای.</a:t>
            </a:r>
          </a:p>
          <a:p>
            <a:pPr algn="r"/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ویرمی </a:t>
            </a:r>
            <a:r>
              <a:rPr lang="fa-IR" sz="4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اولیه</a:t>
            </a:r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انتشار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 به اندام‌های داخلی (کبد، طحال).</a:t>
            </a:r>
            <a:endParaRPr lang="fa-IR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ویرمی </a:t>
            </a:r>
            <a:r>
              <a:rPr lang="fa-IR" sz="4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ثانویه</a:t>
            </a:r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انتشار ویروس به پوست و ایجاد بثورات وزیکولی.</a:t>
            </a:r>
          </a:p>
          <a:p>
            <a:pPr algn="r"/>
            <a:r>
              <a:rPr lang="fa-IR" sz="4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نهفتگی</a:t>
            </a:r>
            <a:r>
              <a:rPr lang="fa-IR" sz="40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گانگلیون‌های حسی نخاعی نهفته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می‌شود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می‌تواند در بزرگسالی به صورت زونا فعال شود.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20050"/>
            <a:ext cx="9369849" cy="1186406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1660695" y="2153594"/>
            <a:ext cx="694773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ورود: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fa-IR" sz="4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طریق دستگاه تنفسی فوقانی یا ملتحمه.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15255" y="449624"/>
            <a:ext cx="3129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چرخه زندگی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01686" y="264684"/>
            <a:ext cx="768163" cy="67061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4833" y="1981772"/>
            <a:ext cx="4250776" cy="4963751"/>
          </a:xfrm>
          <a:custGeom>
            <a:avLst/>
            <a:gdLst/>
            <a:ahLst/>
            <a:cxnLst/>
            <a:rect l="l" t="t" r="r" b="b"/>
            <a:pathLst>
              <a:path w="4250776" h="4963751">
                <a:moveTo>
                  <a:pt x="0" y="0"/>
                </a:moveTo>
                <a:lnTo>
                  <a:pt x="4250775" y="0"/>
                </a:lnTo>
                <a:lnTo>
                  <a:pt x="4250775" y="4963750"/>
                </a:lnTo>
                <a:lnTo>
                  <a:pt x="0" y="4963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810358" y="449438"/>
            <a:ext cx="3065585" cy="3026568"/>
          </a:xfrm>
          <a:custGeom>
            <a:avLst/>
            <a:gdLst/>
            <a:ahLst/>
            <a:cxnLst/>
            <a:rect l="l" t="t" r="r" b="b"/>
            <a:pathLst>
              <a:path w="3065585" h="3026568">
                <a:moveTo>
                  <a:pt x="0" y="0"/>
                </a:moveTo>
                <a:lnTo>
                  <a:pt x="3065584" y="0"/>
                </a:lnTo>
                <a:lnTo>
                  <a:pt x="3065584" y="3026568"/>
                </a:lnTo>
                <a:lnTo>
                  <a:pt x="0" y="30265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700088" y="6408580"/>
            <a:ext cx="3823023" cy="4114800"/>
          </a:xfrm>
          <a:custGeom>
            <a:avLst/>
            <a:gdLst/>
            <a:ahLst/>
            <a:cxnLst/>
            <a:rect l="l" t="t" r="r" b="b"/>
            <a:pathLst>
              <a:path w="3823023" h="4114800">
                <a:moveTo>
                  <a:pt x="0" y="0"/>
                </a:moveTo>
                <a:lnTo>
                  <a:pt x="3823024" y="0"/>
                </a:lnTo>
                <a:lnTo>
                  <a:pt x="382302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5400000">
            <a:off x="5006416" y="-1864530"/>
            <a:ext cx="8897714" cy="14414746"/>
          </a:xfrm>
          <a:custGeom>
            <a:avLst/>
            <a:gdLst/>
            <a:ahLst/>
            <a:cxnLst/>
            <a:rect l="l" t="t" r="r" b="b"/>
            <a:pathLst>
              <a:path w="7312360" h="14363700">
                <a:moveTo>
                  <a:pt x="0" y="14363700"/>
                </a:moveTo>
                <a:lnTo>
                  <a:pt x="0" y="0"/>
                </a:lnTo>
                <a:lnTo>
                  <a:pt x="7312360" y="0"/>
                </a:lnTo>
                <a:lnTo>
                  <a:pt x="7312360" y="14363700"/>
                </a:lnTo>
                <a:lnTo>
                  <a:pt x="0" y="14363700"/>
                </a:lnTo>
                <a:close/>
              </a:path>
            </a:pathLst>
          </a:custGeom>
          <a:blipFill>
            <a:blip r:embed="rId8">
              <a:alphaModFix amt="80000"/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79860" t="-3235" r="-11255" b="-508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13385" y="1220396"/>
            <a:ext cx="14414746" cy="8190304"/>
          </a:xfrm>
          <a:custGeom>
            <a:avLst/>
            <a:gdLst/>
            <a:ahLst/>
            <a:cxnLst/>
            <a:rect l="l" t="t" r="r" b="b"/>
            <a:pathLst>
              <a:path w="14363700" h="7316170">
                <a:moveTo>
                  <a:pt x="0" y="0"/>
                </a:moveTo>
                <a:lnTo>
                  <a:pt x="14363700" y="0"/>
                </a:lnTo>
                <a:lnTo>
                  <a:pt x="14363700" y="7316170"/>
                </a:lnTo>
                <a:lnTo>
                  <a:pt x="0" y="73161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9152" t="-28225" r="-8809" b="-95787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8368835">
            <a:off x="12922894" y="278765"/>
            <a:ext cx="1726158" cy="2839148"/>
          </a:xfrm>
          <a:custGeom>
            <a:avLst/>
            <a:gdLst/>
            <a:ahLst/>
            <a:cxnLst/>
            <a:rect l="l" t="t" r="r" b="b"/>
            <a:pathLst>
              <a:path w="2230040" h="3378848">
                <a:moveTo>
                  <a:pt x="0" y="0"/>
                </a:moveTo>
                <a:lnTo>
                  <a:pt x="2230040" y="0"/>
                </a:lnTo>
                <a:lnTo>
                  <a:pt x="2230040" y="3378848"/>
                </a:lnTo>
                <a:lnTo>
                  <a:pt x="0" y="3378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840064" y="-339485"/>
            <a:ext cx="4962683" cy="4483973"/>
          </a:xfrm>
          <a:custGeom>
            <a:avLst/>
            <a:gdLst/>
            <a:ahLst/>
            <a:cxnLst/>
            <a:rect l="l" t="t" r="r" b="b"/>
            <a:pathLst>
              <a:path w="5572936" h="4975112">
                <a:moveTo>
                  <a:pt x="0" y="0"/>
                </a:moveTo>
                <a:lnTo>
                  <a:pt x="5572936" y="0"/>
                </a:lnTo>
                <a:lnTo>
                  <a:pt x="5572936" y="4975112"/>
                </a:lnTo>
                <a:lnTo>
                  <a:pt x="0" y="497511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996950">
            <a:off x="13304245" y="690970"/>
            <a:ext cx="818572" cy="908263"/>
          </a:xfrm>
          <a:custGeom>
            <a:avLst/>
            <a:gdLst/>
            <a:ahLst/>
            <a:cxnLst/>
            <a:rect l="l" t="t" r="r" b="b"/>
            <a:pathLst>
              <a:path w="818572" h="908263">
                <a:moveTo>
                  <a:pt x="0" y="0"/>
                </a:moveTo>
                <a:lnTo>
                  <a:pt x="818572" y="0"/>
                </a:lnTo>
                <a:lnTo>
                  <a:pt x="818572" y="908263"/>
                </a:lnTo>
                <a:lnTo>
                  <a:pt x="0" y="90826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173271" y="893986"/>
            <a:ext cx="1778611" cy="533583"/>
          </a:xfrm>
          <a:custGeom>
            <a:avLst/>
            <a:gdLst/>
            <a:ahLst/>
            <a:cxnLst/>
            <a:rect l="l" t="t" r="r" b="b"/>
            <a:pathLst>
              <a:path w="1778611" h="533583">
                <a:moveTo>
                  <a:pt x="0" y="0"/>
                </a:moveTo>
                <a:lnTo>
                  <a:pt x="1778610" y="0"/>
                </a:lnTo>
                <a:lnTo>
                  <a:pt x="1778610" y="533584"/>
                </a:lnTo>
                <a:lnTo>
                  <a:pt x="0" y="53358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60000"/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>
            <a:off x="-537663" y="5200788"/>
            <a:ext cx="2288218" cy="2415585"/>
          </a:xfrm>
          <a:custGeom>
            <a:avLst/>
            <a:gdLst/>
            <a:ahLst/>
            <a:cxnLst/>
            <a:rect l="l" t="t" r="r" b="b"/>
            <a:pathLst>
              <a:path w="2288218" h="2415585">
                <a:moveTo>
                  <a:pt x="0" y="0"/>
                </a:moveTo>
                <a:lnTo>
                  <a:pt x="2288217" y="0"/>
                </a:lnTo>
                <a:lnTo>
                  <a:pt x="2288217" y="2415584"/>
                </a:lnTo>
                <a:lnTo>
                  <a:pt x="0" y="24155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60000"/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10228441">
            <a:off x="14719430" y="423472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6"/>
                </a:lnTo>
                <a:lnTo>
                  <a:pt x="0" y="121045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60000"/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Rectangle 15"/>
          <p:cNvSpPr/>
          <p:nvPr/>
        </p:nvSpPr>
        <p:spPr>
          <a:xfrm>
            <a:off x="6002283" y="1481747"/>
            <a:ext cx="61205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تظاهرات بالینی و تشخیص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17767" y="2776797"/>
            <a:ext cx="63850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دوره </a:t>
            </a:r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کمون: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معمولاً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 تا 21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روز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329292" y="2880459"/>
            <a:ext cx="520441" cy="53503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005894" y="3654992"/>
            <a:ext cx="93490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علائم اولیه: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تب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خستگی، سردرد، از دست دادن اشتها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543291" y="3635140"/>
            <a:ext cx="518205" cy="53649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-3327908" y="4868813"/>
            <a:ext cx="16682836" cy="35086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راش </a:t>
            </a:r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</a:t>
            </a:r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مرغان:                                                                 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fa-I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Macules</a:t>
            </a:r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شروع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صورت لکه‌های کوچک قرمز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رنگ: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Vesicles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- تبدیل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تاول‌های پر از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مایع: </a:t>
            </a:r>
          </a:p>
          <a:p>
            <a:pPr algn="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crusts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- در نهایت دلمه می بندد: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354928" y="4936067"/>
            <a:ext cx="518205" cy="53649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15576" y="581564"/>
            <a:ext cx="2346311" cy="2476912"/>
          </a:xfrm>
          <a:custGeom>
            <a:avLst/>
            <a:gdLst/>
            <a:ahLst/>
            <a:cxnLst/>
            <a:rect l="l" t="t" r="r" b="b"/>
            <a:pathLst>
              <a:path w="2346311" h="2476912">
                <a:moveTo>
                  <a:pt x="0" y="0"/>
                </a:moveTo>
                <a:lnTo>
                  <a:pt x="2346311" y="0"/>
                </a:lnTo>
                <a:lnTo>
                  <a:pt x="2346311" y="2476912"/>
                </a:lnTo>
                <a:lnTo>
                  <a:pt x="0" y="2476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9063134">
            <a:off x="11394417" y="7544048"/>
            <a:ext cx="9433900" cy="1399889"/>
          </a:xfrm>
          <a:custGeom>
            <a:avLst/>
            <a:gdLst/>
            <a:ahLst/>
            <a:cxnLst/>
            <a:rect l="l" t="t" r="r" b="b"/>
            <a:pathLst>
              <a:path w="9433900" h="1399889">
                <a:moveTo>
                  <a:pt x="0" y="0"/>
                </a:moveTo>
                <a:lnTo>
                  <a:pt x="9433901" y="0"/>
                </a:lnTo>
                <a:lnTo>
                  <a:pt x="9433901" y="1399889"/>
                </a:lnTo>
                <a:lnTo>
                  <a:pt x="0" y="1399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173" r="-43871"/>
            </a:stretch>
          </a:blipFill>
        </p:spPr>
      </p:sp>
      <p:sp>
        <p:nvSpPr>
          <p:cNvPr id="4" name="Freeform 4"/>
          <p:cNvSpPr/>
          <p:nvPr/>
        </p:nvSpPr>
        <p:spPr>
          <a:xfrm rot="-1645156">
            <a:off x="12973729" y="8210521"/>
            <a:ext cx="7590270" cy="4212600"/>
          </a:xfrm>
          <a:custGeom>
            <a:avLst/>
            <a:gdLst/>
            <a:ahLst/>
            <a:cxnLst/>
            <a:rect l="l" t="t" r="r" b="b"/>
            <a:pathLst>
              <a:path w="7590270" h="4212600">
                <a:moveTo>
                  <a:pt x="0" y="0"/>
                </a:moveTo>
                <a:lnTo>
                  <a:pt x="7590271" y="0"/>
                </a:lnTo>
                <a:lnTo>
                  <a:pt x="7590271" y="4212600"/>
                </a:lnTo>
                <a:lnTo>
                  <a:pt x="0" y="4212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028700" y="3771900"/>
            <a:ext cx="5029200" cy="5029200"/>
          </a:xfrm>
          <a:custGeom>
            <a:avLst/>
            <a:gdLst/>
            <a:ahLst/>
            <a:cxnLst/>
            <a:rect l="l" t="t" r="r" b="b"/>
            <a:pathLst>
              <a:path w="5029200" h="5029200">
                <a:moveTo>
                  <a:pt x="0" y="0"/>
                </a:moveTo>
                <a:lnTo>
                  <a:pt x="5029200" y="0"/>
                </a:lnTo>
                <a:lnTo>
                  <a:pt x="5029200" y="5029200"/>
                </a:lnTo>
                <a:lnTo>
                  <a:pt x="0" y="50292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l="-8396" t="-6101" r="-8132" b="-6614"/>
            </a:stretch>
          </a:blipFill>
          <a:ln cap="sq">
            <a:noFill/>
            <a:prstDash val="solid"/>
            <a:miter/>
          </a:ln>
        </p:spPr>
      </p:sp>
      <p:sp>
        <p:nvSpPr>
          <p:cNvPr id="6" name="AutoShape 6"/>
          <p:cNvSpPr/>
          <p:nvPr/>
        </p:nvSpPr>
        <p:spPr>
          <a:xfrm flipV="1">
            <a:off x="3648817" y="4227628"/>
            <a:ext cx="5389834" cy="102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 rot="5400000">
            <a:off x="6629400" y="3771900"/>
            <a:ext cx="5029200" cy="5029200"/>
          </a:xfrm>
          <a:custGeom>
            <a:avLst/>
            <a:gdLst/>
            <a:ahLst/>
            <a:cxnLst/>
            <a:rect l="l" t="t" r="r" b="b"/>
            <a:pathLst>
              <a:path w="5029200" h="5029200">
                <a:moveTo>
                  <a:pt x="0" y="5029200"/>
                </a:moveTo>
                <a:lnTo>
                  <a:pt x="0" y="0"/>
                </a:lnTo>
                <a:lnTo>
                  <a:pt x="5029200" y="0"/>
                </a:lnTo>
                <a:lnTo>
                  <a:pt x="5029200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l="-8007" t="-6226" r="-8521" b="-6489"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9020175" y="4038600"/>
            <a:ext cx="247650" cy="2476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419475" y="4038600"/>
            <a:ext cx="247650" cy="2476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 flipV="1">
            <a:off x="9246269" y="4092358"/>
            <a:ext cx="5395210" cy="634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 rot="-10800000">
            <a:off x="12230100" y="3771900"/>
            <a:ext cx="5029200" cy="5029200"/>
          </a:xfrm>
          <a:custGeom>
            <a:avLst/>
            <a:gdLst/>
            <a:ahLst/>
            <a:cxnLst/>
            <a:rect l="l" t="t" r="r" b="b"/>
            <a:pathLst>
              <a:path w="5029200" h="5029200">
                <a:moveTo>
                  <a:pt x="5029200" y="5029200"/>
                </a:moveTo>
                <a:lnTo>
                  <a:pt x="0" y="5029200"/>
                </a:lnTo>
                <a:lnTo>
                  <a:pt x="0" y="0"/>
                </a:lnTo>
                <a:lnTo>
                  <a:pt x="5029200" y="0"/>
                </a:lnTo>
                <a:lnTo>
                  <a:pt x="5029200" y="50292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l="-8132" t="-6614" r="-8396" b="-6101"/>
            </a:stretch>
          </a:blipFill>
          <a:ln cap="sq">
            <a:noFill/>
            <a:prstDash val="solid"/>
            <a:miter/>
          </a:ln>
        </p:spPr>
      </p:sp>
      <p:grpSp>
        <p:nvGrpSpPr>
          <p:cNvPr id="16" name="Group 16"/>
          <p:cNvGrpSpPr/>
          <p:nvPr/>
        </p:nvGrpSpPr>
        <p:grpSpPr>
          <a:xfrm>
            <a:off x="14620875" y="4038600"/>
            <a:ext cx="247650" cy="247650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4220701">
            <a:off x="1289124" y="7680650"/>
            <a:ext cx="1488293" cy="1601880"/>
          </a:xfrm>
          <a:custGeom>
            <a:avLst/>
            <a:gdLst/>
            <a:ahLst/>
            <a:cxnLst/>
            <a:rect l="l" t="t" r="r" b="b"/>
            <a:pathLst>
              <a:path w="1488293" h="1601880">
                <a:moveTo>
                  <a:pt x="0" y="0"/>
                </a:moveTo>
                <a:lnTo>
                  <a:pt x="1488292" y="0"/>
                </a:lnTo>
                <a:lnTo>
                  <a:pt x="1488292" y="1601880"/>
                </a:lnTo>
                <a:lnTo>
                  <a:pt x="0" y="16018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2699999">
            <a:off x="1807730" y="1875162"/>
            <a:ext cx="922425" cy="917394"/>
          </a:xfrm>
          <a:custGeom>
            <a:avLst/>
            <a:gdLst/>
            <a:ahLst/>
            <a:cxnLst/>
            <a:rect l="l" t="t" r="r" b="b"/>
            <a:pathLst>
              <a:path w="922425" h="917394">
                <a:moveTo>
                  <a:pt x="0" y="0"/>
                </a:moveTo>
                <a:lnTo>
                  <a:pt x="922425" y="0"/>
                </a:lnTo>
                <a:lnTo>
                  <a:pt x="922425" y="917393"/>
                </a:lnTo>
                <a:lnTo>
                  <a:pt x="0" y="9173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-2051113">
            <a:off x="12060678" y="8846552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6"/>
                </a:lnTo>
                <a:lnTo>
                  <a:pt x="0" y="121045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0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70797" y="6423503"/>
            <a:ext cx="2220887" cy="23252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99864" y="5083818"/>
            <a:ext cx="5475262" cy="15115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881056" y="5372049"/>
            <a:ext cx="3974937" cy="123149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158496" y="4489355"/>
            <a:ext cx="4669868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تظاهرات آتیپیک: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</a:t>
            </a: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 هموراژیک: </a:t>
            </a:r>
            <a:endParaRPr lang="fa-IR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 با نقص ایمنی.</a:t>
            </a:r>
          </a:p>
          <a:p>
            <a:pPr algn="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</a:t>
            </a: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 پیشرونده: </a:t>
            </a:r>
            <a:endParaRPr lang="fa-IR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 با نقص ایمنی.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33950" y="964926"/>
            <a:ext cx="84201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a-IR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تظاهرات</a:t>
            </a:r>
            <a:endParaRPr lang="en-U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3259" y="1469969"/>
            <a:ext cx="16916400" cy="8058082"/>
          </a:xfrm>
          <a:custGeom>
            <a:avLst/>
            <a:gdLst/>
            <a:ahLst/>
            <a:cxnLst/>
            <a:rect l="l" t="t" r="r" b="b"/>
            <a:pathLst>
              <a:path w="16230600" h="7312248">
                <a:moveTo>
                  <a:pt x="0" y="0"/>
                </a:moveTo>
                <a:lnTo>
                  <a:pt x="16230600" y="0"/>
                </a:lnTo>
                <a:lnTo>
                  <a:pt x="16230600" y="7312248"/>
                </a:lnTo>
                <a:lnTo>
                  <a:pt x="0" y="7312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6102" t="-77318" r="-4986" b="-61191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>
            <a:off x="1763354" y="5336683"/>
            <a:ext cx="6112440" cy="334309"/>
          </a:xfrm>
          <a:custGeom>
            <a:avLst/>
            <a:gdLst/>
            <a:ahLst/>
            <a:cxnLst/>
            <a:rect l="l" t="t" r="r" b="b"/>
            <a:pathLst>
              <a:path w="4454479" h="213368">
                <a:moveTo>
                  <a:pt x="0" y="0"/>
                </a:moveTo>
                <a:lnTo>
                  <a:pt x="4454480" y="0"/>
                </a:lnTo>
                <a:lnTo>
                  <a:pt x="4454480" y="213368"/>
                </a:lnTo>
                <a:lnTo>
                  <a:pt x="0" y="21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10041" r="-21682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1694791" y="8099137"/>
            <a:ext cx="1528841" cy="1400974"/>
          </a:xfrm>
          <a:custGeom>
            <a:avLst/>
            <a:gdLst/>
            <a:ahLst/>
            <a:cxnLst/>
            <a:rect l="l" t="t" r="r" b="b"/>
            <a:pathLst>
              <a:path w="1528841" h="1400974">
                <a:moveTo>
                  <a:pt x="0" y="0"/>
                </a:moveTo>
                <a:lnTo>
                  <a:pt x="1528840" y="0"/>
                </a:lnTo>
                <a:lnTo>
                  <a:pt x="1528840" y="1400974"/>
                </a:lnTo>
                <a:lnTo>
                  <a:pt x="0" y="14009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5400000">
            <a:off x="9881405" y="5493349"/>
            <a:ext cx="6141268" cy="323840"/>
          </a:xfrm>
          <a:custGeom>
            <a:avLst/>
            <a:gdLst/>
            <a:ahLst/>
            <a:cxnLst/>
            <a:rect l="l" t="t" r="r" b="b"/>
            <a:pathLst>
              <a:path w="4454479" h="213368">
                <a:moveTo>
                  <a:pt x="0" y="0"/>
                </a:moveTo>
                <a:lnTo>
                  <a:pt x="4454480" y="0"/>
                </a:lnTo>
                <a:lnTo>
                  <a:pt x="4454480" y="213368"/>
                </a:lnTo>
                <a:lnTo>
                  <a:pt x="0" y="21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19311" r="-12412"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4113832" y="-448983"/>
            <a:ext cx="2288218" cy="2415585"/>
          </a:xfrm>
          <a:custGeom>
            <a:avLst/>
            <a:gdLst/>
            <a:ahLst/>
            <a:cxnLst/>
            <a:rect l="l" t="t" r="r" b="b"/>
            <a:pathLst>
              <a:path w="2288218" h="2415585">
                <a:moveTo>
                  <a:pt x="0" y="0"/>
                </a:moveTo>
                <a:lnTo>
                  <a:pt x="2288218" y="0"/>
                </a:lnTo>
                <a:lnTo>
                  <a:pt x="2288218" y="2415584"/>
                </a:lnTo>
                <a:lnTo>
                  <a:pt x="0" y="24155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686671">
            <a:off x="136367" y="741779"/>
            <a:ext cx="1784663" cy="1898577"/>
          </a:xfrm>
          <a:custGeom>
            <a:avLst/>
            <a:gdLst/>
            <a:ahLst/>
            <a:cxnLst/>
            <a:rect l="l" t="t" r="r" b="b"/>
            <a:pathLst>
              <a:path w="1784663" h="1898577">
                <a:moveTo>
                  <a:pt x="0" y="0"/>
                </a:moveTo>
                <a:lnTo>
                  <a:pt x="1784663" y="0"/>
                </a:lnTo>
                <a:lnTo>
                  <a:pt x="1784663" y="1898577"/>
                </a:lnTo>
                <a:lnTo>
                  <a:pt x="0" y="189857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394175" y="3909075"/>
            <a:ext cx="3886200" cy="526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60"/>
              </a:lnSpc>
              <a:spcBef>
                <a:spcPct val="0"/>
              </a:spcBef>
            </a:pPr>
            <a:endParaRPr lang="en-US" sz="3200" b="1" dirty="0">
              <a:solidFill>
                <a:srgbClr val="000001"/>
              </a:solidFill>
              <a:latin typeface="Coco Gothic Bold"/>
              <a:ea typeface="Coco Gothic Bold"/>
              <a:cs typeface="Coco Gothic Bold"/>
              <a:sym typeface="Coco Gothic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3347700" y="3902961"/>
            <a:ext cx="3911601" cy="1336459"/>
            <a:chOff x="1109133" y="22348"/>
            <a:chExt cx="5215468" cy="1781946"/>
          </a:xfrm>
        </p:grpSpPr>
        <p:sp>
          <p:nvSpPr>
            <p:cNvPr id="12" name="TextBox 12"/>
            <p:cNvSpPr txBox="1"/>
            <p:nvPr/>
          </p:nvSpPr>
          <p:spPr>
            <a:xfrm>
              <a:off x="1109133" y="1212850"/>
              <a:ext cx="5181599" cy="591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endParaRPr lang="en-US" sz="2800" dirty="0">
                <a:solidFill>
                  <a:srgbClr val="00000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3001" y="22348"/>
              <a:ext cx="5181600" cy="7014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60"/>
                </a:lnSpc>
                <a:spcBef>
                  <a:spcPct val="0"/>
                </a:spcBef>
              </a:pPr>
              <a:endParaRPr lang="en-US" sz="3200" b="1" dirty="0">
                <a:solidFill>
                  <a:srgbClr val="000001"/>
                </a:solidFill>
                <a:latin typeface="Coco Gothic Bold"/>
                <a:ea typeface="Coco Gothic Bold"/>
                <a:cs typeface="Coco Gothic Bold"/>
                <a:sym typeface="Coco Gothic Bold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5137863" y="7383102"/>
            <a:ext cx="2786274" cy="3077210"/>
          </a:xfrm>
          <a:custGeom>
            <a:avLst/>
            <a:gdLst/>
            <a:ahLst/>
            <a:cxnLst/>
            <a:rect l="l" t="t" r="r" b="b"/>
            <a:pathLst>
              <a:path w="2786274" h="3077210">
                <a:moveTo>
                  <a:pt x="0" y="0"/>
                </a:moveTo>
                <a:lnTo>
                  <a:pt x="2786274" y="0"/>
                </a:lnTo>
                <a:lnTo>
                  <a:pt x="2786274" y="3077210"/>
                </a:lnTo>
                <a:lnTo>
                  <a:pt x="0" y="30772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6290" y="2584635"/>
            <a:ext cx="289250" cy="604120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123378" y="2386600"/>
            <a:ext cx="43348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عفونت های باکتریایی ثانویه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268805" y="4594541"/>
            <a:ext cx="3834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019183" y="2365354"/>
            <a:ext cx="16401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پنومونی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770559" y="2386600"/>
            <a:ext cx="16738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انسفالیت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88122" y="2402683"/>
            <a:ext cx="23166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سندروم ری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347636" y="3885554"/>
            <a:ext cx="3895682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تشخیص:</a:t>
            </a:r>
          </a:p>
          <a:p>
            <a:pPr algn="r"/>
            <a:r>
              <a:rPr lang="fa-I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علایم(قرمزی و تورم درد</a:t>
            </a:r>
          </a:p>
          <a:p>
            <a:pPr algn="r"/>
            <a:r>
              <a:rPr lang="fa-I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 ترشح چرک).</a:t>
            </a:r>
            <a:endParaRPr lang="en-US" sz="3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انتی بیوتیک ها: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انتخاب انتی بیوتیک مناسب 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،دوز و زمان مناسب.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251423" y="3543300"/>
            <a:ext cx="3626377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علائم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(سرفه،تنگی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نفس،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درد قفسه سینه).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اکسیژن‌تراپی: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بهبود اکسیژن‌رسانی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بافت‌ها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داروهای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ضد ویروسی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درمان عفونت ویروسی.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8825" y="3197959"/>
            <a:ext cx="4039952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علائم (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سردرد شدید، تب،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تشنج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تغییرات رفتاری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بستری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بیمارستان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مانیتورینگ عصبی،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مراقبت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‌های حمایتی.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داروهای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ضد التهاب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التهاب مغز.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24400" y="3620512"/>
            <a:ext cx="4391010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تشخیص:</a:t>
            </a:r>
          </a:p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استفراغ مداوم، تغییرات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رفتاری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دست دادن هوشیاری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اجتناب از مصرف آسپرین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کودکان و نوجوانان.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88122" y="335363"/>
            <a:ext cx="65453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 و مدیریت عوارض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5027750"/>
          </a:xfrm>
          <a:custGeom>
            <a:avLst/>
            <a:gdLst/>
            <a:ahLst/>
            <a:cxnLst/>
            <a:rect l="l" t="t" r="r" b="b"/>
            <a:pathLst>
              <a:path w="16230600" h="5027750">
                <a:moveTo>
                  <a:pt x="0" y="0"/>
                </a:moveTo>
                <a:lnTo>
                  <a:pt x="16230600" y="0"/>
                </a:lnTo>
                <a:lnTo>
                  <a:pt x="16230600" y="5027750"/>
                </a:lnTo>
                <a:lnTo>
                  <a:pt x="0" y="5027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9273" t="-46514" r="-8787" b="-222136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>
            <a:off x="4772368" y="3447681"/>
            <a:ext cx="3404455" cy="189509"/>
          </a:xfrm>
          <a:custGeom>
            <a:avLst/>
            <a:gdLst/>
            <a:ahLst/>
            <a:cxnLst/>
            <a:rect l="l" t="t" r="r" b="b"/>
            <a:pathLst>
              <a:path w="3404455" h="189509">
                <a:moveTo>
                  <a:pt x="0" y="0"/>
                </a:moveTo>
                <a:lnTo>
                  <a:pt x="3404455" y="0"/>
                </a:lnTo>
                <a:lnTo>
                  <a:pt x="3404455" y="189509"/>
                </a:lnTo>
                <a:lnTo>
                  <a:pt x="0" y="1895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43981" r="-28370" b="-12590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2733095" y="9586513"/>
            <a:ext cx="1528841" cy="1400974"/>
          </a:xfrm>
          <a:custGeom>
            <a:avLst/>
            <a:gdLst/>
            <a:ahLst/>
            <a:cxnLst/>
            <a:rect l="l" t="t" r="r" b="b"/>
            <a:pathLst>
              <a:path w="1528841" h="1400974">
                <a:moveTo>
                  <a:pt x="0" y="0"/>
                </a:moveTo>
                <a:lnTo>
                  <a:pt x="1528841" y="0"/>
                </a:lnTo>
                <a:lnTo>
                  <a:pt x="1528841" y="1400974"/>
                </a:lnTo>
                <a:lnTo>
                  <a:pt x="0" y="1400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4018582" y="-534708"/>
            <a:ext cx="2288218" cy="2415585"/>
          </a:xfrm>
          <a:custGeom>
            <a:avLst/>
            <a:gdLst/>
            <a:ahLst/>
            <a:cxnLst/>
            <a:rect l="l" t="t" r="r" b="b"/>
            <a:pathLst>
              <a:path w="2288218" h="2415585">
                <a:moveTo>
                  <a:pt x="0" y="0"/>
                </a:moveTo>
                <a:lnTo>
                  <a:pt x="2288218" y="0"/>
                </a:lnTo>
                <a:lnTo>
                  <a:pt x="2288218" y="2415584"/>
                </a:lnTo>
                <a:lnTo>
                  <a:pt x="0" y="24155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28700" y="6478222"/>
            <a:ext cx="16181605" cy="3313618"/>
          </a:xfrm>
          <a:custGeom>
            <a:avLst/>
            <a:gdLst/>
            <a:ahLst/>
            <a:cxnLst/>
            <a:rect l="l" t="t" r="r" b="b"/>
            <a:pathLst>
              <a:path w="16230600" h="2623027">
                <a:moveTo>
                  <a:pt x="0" y="0"/>
                </a:moveTo>
                <a:lnTo>
                  <a:pt x="16230600" y="0"/>
                </a:lnTo>
                <a:lnTo>
                  <a:pt x="16230600" y="2623027"/>
                </a:lnTo>
                <a:lnTo>
                  <a:pt x="0" y="26230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9153" t="-93518" r="-8818" b="-512571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3686671">
            <a:off x="-659142" y="6614259"/>
            <a:ext cx="1784663" cy="1898577"/>
          </a:xfrm>
          <a:custGeom>
            <a:avLst/>
            <a:gdLst/>
            <a:ahLst/>
            <a:cxnLst/>
            <a:rect l="l" t="t" r="r" b="b"/>
            <a:pathLst>
              <a:path w="1784663" h="1898577">
                <a:moveTo>
                  <a:pt x="0" y="0"/>
                </a:moveTo>
                <a:lnTo>
                  <a:pt x="1784663" y="0"/>
                </a:lnTo>
                <a:lnTo>
                  <a:pt x="1784663" y="1898577"/>
                </a:lnTo>
                <a:lnTo>
                  <a:pt x="0" y="18985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10111177" y="3447681"/>
            <a:ext cx="3404455" cy="189509"/>
          </a:xfrm>
          <a:custGeom>
            <a:avLst/>
            <a:gdLst/>
            <a:ahLst/>
            <a:cxnLst/>
            <a:rect l="l" t="t" r="r" b="b"/>
            <a:pathLst>
              <a:path w="3404455" h="189509">
                <a:moveTo>
                  <a:pt x="0" y="0"/>
                </a:moveTo>
                <a:lnTo>
                  <a:pt x="3404455" y="0"/>
                </a:lnTo>
                <a:lnTo>
                  <a:pt x="3404455" y="189509"/>
                </a:lnTo>
                <a:lnTo>
                  <a:pt x="0" y="1895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l="-43981" r="-28370" b="-12590"/>
            </a:stretch>
          </a:blipFill>
          <a:ln cap="sq">
            <a:noFill/>
            <a:prstDash val="solid"/>
            <a:miter/>
          </a:ln>
        </p:spPr>
      </p:sp>
      <p:sp>
        <p:nvSpPr>
          <p:cNvPr id="19" name="TextBox 19"/>
          <p:cNvSpPr txBox="1"/>
          <p:nvPr/>
        </p:nvSpPr>
        <p:spPr>
          <a:xfrm>
            <a:off x="1885950" y="876300"/>
            <a:ext cx="3886200" cy="75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19"/>
              </a:lnSpc>
              <a:spcBef>
                <a:spcPct val="0"/>
              </a:spcBef>
            </a:pPr>
            <a:r>
              <a:rPr lang="en-US" sz="5199" spc="-51" dirty="0">
                <a:solidFill>
                  <a:srgbClr val="00000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 </a:t>
            </a:r>
            <a:endParaRPr lang="en-US" sz="5199" u="none" strike="noStrike" spc="-51" dirty="0">
              <a:solidFill>
                <a:srgbClr val="000001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grpSp>
        <p:nvGrpSpPr>
          <p:cNvPr id="21" name="Group 21"/>
          <p:cNvGrpSpPr/>
          <p:nvPr/>
        </p:nvGrpSpPr>
        <p:grpSpPr>
          <a:xfrm rot="-600000">
            <a:off x="1132754" y="6756696"/>
            <a:ext cx="3429000" cy="2533650"/>
            <a:chOff x="0" y="0"/>
            <a:chExt cx="639088" cy="47221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9088" cy="472215"/>
            </a:xfrm>
            <a:custGeom>
              <a:avLst/>
              <a:gdLst/>
              <a:ahLst/>
              <a:cxnLst/>
              <a:rect l="l" t="t" r="r" b="b"/>
              <a:pathLst>
                <a:path w="639088" h="472215">
                  <a:moveTo>
                    <a:pt x="0" y="0"/>
                  </a:moveTo>
                  <a:lnTo>
                    <a:pt x="639088" y="0"/>
                  </a:lnTo>
                  <a:lnTo>
                    <a:pt x="639088" y="472215"/>
                  </a:lnTo>
                  <a:lnTo>
                    <a:pt x="0" y="472215"/>
                  </a:lnTo>
                  <a:close/>
                </a:path>
              </a:pathLst>
            </a:custGeom>
            <a:blipFill>
              <a:blip r:embed="rId13"/>
              <a:stretch>
                <a:fillRect t="-1478" b="-25"/>
              </a:stretch>
            </a:blipFill>
          </p:spPr>
        </p:sp>
      </p:grpSp>
      <p:sp>
        <p:nvSpPr>
          <p:cNvPr id="24" name="Rectangle 23"/>
          <p:cNvSpPr/>
          <p:nvPr/>
        </p:nvSpPr>
        <p:spPr>
          <a:xfrm>
            <a:off x="12743255" y="1835862"/>
            <a:ext cx="29674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طریق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هوا 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87435" y="1793591"/>
            <a:ext cx="28071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تماس مستقیم 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06821" y="1873257"/>
            <a:ext cx="47404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انتقال از مادر به جنین 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77082" y="3203411"/>
            <a:ext cx="330257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تماس با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تاول‌ها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تماس با اشیاء آلوده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12308" y="3176912"/>
            <a:ext cx="33570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مرغان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مادرزادی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مرغان نوزادی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037905" y="3243451"/>
            <a:ext cx="473565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قطرات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تنفسی</a:t>
            </a:r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هواسازی ویروس از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ضایعات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پوستی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60399" y="2973906"/>
            <a:ext cx="1353429" cy="670618"/>
          </a:xfrm>
          <a:prstGeom prst="rect">
            <a:avLst/>
          </a:prstGeom>
        </p:spPr>
      </p:pic>
      <p:sp>
        <p:nvSpPr>
          <p:cNvPr id="31" name="Freeform 41"/>
          <p:cNvSpPr/>
          <p:nvPr/>
        </p:nvSpPr>
        <p:spPr>
          <a:xfrm>
            <a:off x="1230541" y="4764089"/>
            <a:ext cx="723612" cy="756628"/>
          </a:xfrm>
          <a:custGeom>
            <a:avLst/>
            <a:gdLst/>
            <a:ahLst/>
            <a:cxnLst/>
            <a:rect l="l" t="t" r="r" b="b"/>
            <a:pathLst>
              <a:path w="723612" h="756628">
                <a:moveTo>
                  <a:pt x="0" y="0"/>
                </a:moveTo>
                <a:lnTo>
                  <a:pt x="723612" y="0"/>
                </a:lnTo>
                <a:lnTo>
                  <a:pt x="723612" y="756628"/>
                </a:lnTo>
                <a:lnTo>
                  <a:pt x="0" y="7566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515154" y="1873257"/>
            <a:ext cx="883997" cy="90838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290844" y="6529108"/>
            <a:ext cx="12585497" cy="32316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دوره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کمون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دوره کمون (فاصله بین مواجهه با ویروس و شروع علائم)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معمولاً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بین 10 تا 21 روز است.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دوره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مسری بودن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فرد مبتلا به آبله مرغان از 1 تا 2 روز قبل از ظاهر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شدن تاول‌ها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 زمانی که تمام تاول‌ها خشک شوند و دلمه ببندند، مسری است.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ایمنی: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افرادی که یک بار به آبله مرغان مبتلا شده‌اند، معمولاً ایمنی دائمی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پیدا می‌کنند و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ندرت دوباره به این بیماری مبتلا می‌شوند. واکسن آبله مرغان نیز می‌تواند ایمنی ایجاد کند.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31793" y="10375"/>
            <a:ext cx="40318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6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راه های انتقال</a:t>
            </a:r>
            <a:endParaRPr lang="en-U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906070">
            <a:off x="16408431" y="7348256"/>
            <a:ext cx="2321122" cy="2469279"/>
          </a:xfrm>
          <a:custGeom>
            <a:avLst/>
            <a:gdLst/>
            <a:ahLst/>
            <a:cxnLst/>
            <a:rect l="l" t="t" r="r" b="b"/>
            <a:pathLst>
              <a:path w="2321122" h="2469279">
                <a:moveTo>
                  <a:pt x="0" y="0"/>
                </a:moveTo>
                <a:lnTo>
                  <a:pt x="2321122" y="0"/>
                </a:lnTo>
                <a:lnTo>
                  <a:pt x="2321122" y="2469279"/>
                </a:lnTo>
                <a:lnTo>
                  <a:pt x="0" y="24692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3822479">
            <a:off x="12817907" y="1332562"/>
            <a:ext cx="10709775" cy="3271349"/>
          </a:xfrm>
          <a:custGeom>
            <a:avLst/>
            <a:gdLst/>
            <a:ahLst/>
            <a:cxnLst/>
            <a:rect l="l" t="t" r="r" b="b"/>
            <a:pathLst>
              <a:path w="10709775" h="3271349">
                <a:moveTo>
                  <a:pt x="0" y="0"/>
                </a:moveTo>
                <a:lnTo>
                  <a:pt x="10709775" y="0"/>
                </a:lnTo>
                <a:lnTo>
                  <a:pt x="10709775" y="3271350"/>
                </a:lnTo>
                <a:lnTo>
                  <a:pt x="0" y="32713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9263193">
            <a:off x="-1877549" y="7925957"/>
            <a:ext cx="9433900" cy="1399889"/>
          </a:xfrm>
          <a:custGeom>
            <a:avLst/>
            <a:gdLst/>
            <a:ahLst/>
            <a:cxnLst/>
            <a:rect l="l" t="t" r="r" b="b"/>
            <a:pathLst>
              <a:path w="9433900" h="1399889">
                <a:moveTo>
                  <a:pt x="0" y="0"/>
                </a:moveTo>
                <a:lnTo>
                  <a:pt x="9433900" y="0"/>
                </a:lnTo>
                <a:lnTo>
                  <a:pt x="9433900" y="1399889"/>
                </a:lnTo>
                <a:lnTo>
                  <a:pt x="0" y="13998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8173" r="-43871"/>
            </a:stretch>
          </a:blipFill>
        </p:spPr>
      </p:sp>
      <p:sp>
        <p:nvSpPr>
          <p:cNvPr id="5" name="Freeform 5"/>
          <p:cNvSpPr/>
          <p:nvPr/>
        </p:nvSpPr>
        <p:spPr>
          <a:xfrm rot="1628515">
            <a:off x="-1875843" y="8051309"/>
            <a:ext cx="7590270" cy="4212600"/>
          </a:xfrm>
          <a:custGeom>
            <a:avLst/>
            <a:gdLst/>
            <a:ahLst/>
            <a:cxnLst/>
            <a:rect l="l" t="t" r="r" b="b"/>
            <a:pathLst>
              <a:path w="7590270" h="4212600">
                <a:moveTo>
                  <a:pt x="0" y="0"/>
                </a:moveTo>
                <a:lnTo>
                  <a:pt x="7590270" y="0"/>
                </a:lnTo>
                <a:lnTo>
                  <a:pt x="7590270" y="4212600"/>
                </a:lnTo>
                <a:lnTo>
                  <a:pt x="0" y="421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28700" y="1190707"/>
            <a:ext cx="16230600" cy="8228661"/>
          </a:xfrm>
          <a:custGeom>
            <a:avLst/>
            <a:gdLst/>
            <a:ahLst/>
            <a:cxnLst/>
            <a:rect l="l" t="t" r="r" b="b"/>
            <a:pathLst>
              <a:path w="16230600" h="8228661">
                <a:moveTo>
                  <a:pt x="0" y="0"/>
                </a:moveTo>
                <a:lnTo>
                  <a:pt x="16230600" y="0"/>
                </a:lnTo>
                <a:lnTo>
                  <a:pt x="16230600" y="8228660"/>
                </a:lnTo>
                <a:lnTo>
                  <a:pt x="0" y="82286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l="-9147" t="-28380" r="-8749" b="-96553"/>
            </a:stretch>
          </a:blipFill>
          <a:ln cap="sq">
            <a:noFill/>
            <a:prstDash val="solid"/>
            <a:miter/>
          </a:ln>
        </p:spPr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028699"/>
              </p:ext>
            </p:extLst>
          </p:nvPr>
        </p:nvGraphicFramePr>
        <p:xfrm>
          <a:off x="1458894" y="2258406"/>
          <a:ext cx="15087600" cy="6825656"/>
        </p:xfrm>
        <a:graphic>
          <a:graphicData uri="http://schemas.openxmlformats.org/drawingml/2006/table">
            <a:tbl>
              <a:tblPr/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2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1031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600" b="1" dirty="0" smtClean="0">
                          <a:solidFill>
                            <a:srgbClr val="000001"/>
                          </a:solidFill>
                          <a:latin typeface="Coco Gothic Bold"/>
                          <a:sym typeface="Coco Gothic Bold"/>
                        </a:rPr>
                        <a:t>بیماری</a:t>
                      </a:r>
                      <a:endParaRPr lang="en-US" sz="16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600" dirty="0" smtClean="0"/>
                        <a:t>علایم اصلی</a:t>
                      </a:r>
                      <a:endParaRPr lang="en-US" sz="36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600" dirty="0" smtClean="0"/>
                        <a:t>تفاوت</a:t>
                      </a:r>
                      <a:r>
                        <a:rPr lang="fa-IR" sz="3600" baseline="0" dirty="0" smtClean="0"/>
                        <a:t> های کلیدی</a:t>
                      </a:r>
                      <a:endParaRPr lang="en-US" sz="36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953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2800" b="1" dirty="0" smtClean="0"/>
                        <a:t>ابله</a:t>
                      </a:r>
                      <a:r>
                        <a:rPr lang="fa-IR" sz="2800" b="1" baseline="0" dirty="0" smtClean="0"/>
                        <a:t> مرغان</a:t>
                      </a:r>
                      <a:endParaRPr lang="en-US" sz="2800" b="1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تاول‌های پر از مایع روی پوست، خارش، تب خفیف</a:t>
                      </a:r>
                    </a:p>
                    <a:p>
                      <a:pPr algn="ctr">
                        <a:lnSpc>
                          <a:spcPts val="3359"/>
                        </a:lnSpc>
                        <a:defRPr/>
                      </a:pP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تاول‌های در سراسر بدن، جمع‌شدنی، تب خفیف یا متوسط، شروع ناگهانی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953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2800" b="1" dirty="0" smtClean="0"/>
                        <a:t>درماتیت پوستی</a:t>
                      </a:r>
                      <a:endParaRPr lang="en-US" sz="2800" b="1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خارش مزمن، خشکی، قرمزی، گاهی تاول‌های خفیف یا پوسته‌ریزی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معمولا مزمن است، خارش شدید، در قسمت‌های خاص (مثل صورت، دست‌ها)، بدون تاول‌های زیادی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953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2800" b="1" dirty="0" smtClean="0"/>
                        <a:t>کهیر</a:t>
                      </a:r>
                      <a:endParaRPr lang="en-US" sz="2800" b="1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چند تا دانه قرمز، خارش شدید، متحرک و گذرا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دانه‌ها معمولا کوچک، متحرک، پس از مدت کوتاه می‌روند، در اثر حساسیت یا عوامل محیطی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9532"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2800" b="1" dirty="0" smtClean="0"/>
                        <a:t>هرپس</a:t>
                      </a:r>
                      <a:r>
                        <a:rPr lang="fa-IR" sz="2800" b="1" baseline="0" dirty="0" smtClean="0"/>
                        <a:t> سیمپلکس</a:t>
                      </a:r>
                      <a:endParaRPr lang="en-US" sz="2800" b="1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تب، درد، تاول‌های کوچک و دردناک در لب‌ها یا ناحیه تناسلی</a:t>
                      </a:r>
                    </a:p>
                    <a:p>
                      <a:pPr algn="ctr">
                        <a:lnSpc>
                          <a:spcPts val="3359"/>
                        </a:lnSpc>
                        <a:defRPr/>
                      </a:pPr>
                      <a:endParaRPr lang="en-US" sz="11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fa-IR" sz="3200" dirty="0" smtClean="0"/>
                        <a:t>تاول‌ها معمولا در کنار لب یا ناحیه تناسلی، خیلی دردناک، کوتاه مدت، عودکننده است</a:t>
                      </a:r>
                      <a:endParaRPr lang="en-US" sz="3200" dirty="0"/>
                    </a:p>
                  </a:txBody>
                  <a:tcPr marL="38100" marR="38100" marT="38100" marB="38100" anchor="ctr">
                    <a:lnL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>
            <a:off x="16630650" y="1425184"/>
            <a:ext cx="247650" cy="2476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 flipH="1">
            <a:off x="16754475" y="1506661"/>
            <a:ext cx="504825" cy="42349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257036" y="1425184"/>
            <a:ext cx="1662256" cy="1850689"/>
          </a:xfrm>
          <a:custGeom>
            <a:avLst/>
            <a:gdLst/>
            <a:ahLst/>
            <a:cxnLst/>
            <a:rect l="l" t="t" r="r" b="b"/>
            <a:pathLst>
              <a:path w="1662256" h="1850689">
                <a:moveTo>
                  <a:pt x="0" y="0"/>
                </a:moveTo>
                <a:lnTo>
                  <a:pt x="1662256" y="0"/>
                </a:lnTo>
                <a:lnTo>
                  <a:pt x="1662256" y="1850690"/>
                </a:lnTo>
                <a:lnTo>
                  <a:pt x="0" y="1850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12055675" y="481495"/>
            <a:ext cx="1299793" cy="1418425"/>
          </a:xfrm>
          <a:custGeom>
            <a:avLst/>
            <a:gdLst/>
            <a:ahLst/>
            <a:cxnLst/>
            <a:rect l="l" t="t" r="r" b="b"/>
            <a:pathLst>
              <a:path w="1299793" h="1418425">
                <a:moveTo>
                  <a:pt x="0" y="0"/>
                </a:moveTo>
                <a:lnTo>
                  <a:pt x="1299793" y="0"/>
                </a:lnTo>
                <a:lnTo>
                  <a:pt x="1299793" y="1418425"/>
                </a:lnTo>
                <a:lnTo>
                  <a:pt x="0" y="14184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80000"/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Rectangle 15"/>
          <p:cNvSpPr/>
          <p:nvPr/>
        </p:nvSpPr>
        <p:spPr>
          <a:xfrm>
            <a:off x="6877353" y="1242743"/>
            <a:ext cx="427232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افتراقی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20600" y="1600200"/>
            <a:ext cx="5029200" cy="7849959"/>
          </a:xfrm>
          <a:custGeom>
            <a:avLst/>
            <a:gdLst/>
            <a:ahLst/>
            <a:cxnLst/>
            <a:rect l="l" t="t" r="r" b="b"/>
            <a:pathLst>
              <a:path w="5029200" h="7849959">
                <a:moveTo>
                  <a:pt x="0" y="0"/>
                </a:moveTo>
                <a:lnTo>
                  <a:pt x="5029200" y="0"/>
                </a:lnTo>
                <a:lnTo>
                  <a:pt x="5029200" y="7849959"/>
                </a:lnTo>
                <a:lnTo>
                  <a:pt x="0" y="78499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8210" t="-4899" r="-40339" b="-5748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4991100" y="6004423"/>
            <a:ext cx="6856040" cy="3444377"/>
          </a:xfrm>
          <a:custGeom>
            <a:avLst/>
            <a:gdLst/>
            <a:ahLst/>
            <a:cxnLst/>
            <a:rect l="l" t="t" r="r" b="b"/>
            <a:pathLst>
              <a:path w="6856040" h="3444377">
                <a:moveTo>
                  <a:pt x="0" y="0"/>
                </a:moveTo>
                <a:lnTo>
                  <a:pt x="6856040" y="0"/>
                </a:lnTo>
                <a:lnTo>
                  <a:pt x="6856040" y="3444377"/>
                </a:lnTo>
                <a:lnTo>
                  <a:pt x="0" y="3444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8315" t="-32087" r="-6919" b="-89781"/>
            </a:stretch>
          </a:blipFill>
          <a:ln cap="sq">
            <a:noFill/>
            <a:prstDash val="solid"/>
            <a:miter/>
          </a:ln>
        </p:spPr>
      </p:sp>
      <p:sp>
        <p:nvSpPr>
          <p:cNvPr id="53" name="Freeform 53"/>
          <p:cNvSpPr/>
          <p:nvPr/>
        </p:nvSpPr>
        <p:spPr>
          <a:xfrm>
            <a:off x="533400" y="4191000"/>
            <a:ext cx="3886200" cy="3581400"/>
          </a:xfrm>
          <a:custGeom>
            <a:avLst/>
            <a:gdLst/>
            <a:ahLst/>
            <a:cxnLst/>
            <a:rect l="l" t="t" r="r" b="b"/>
            <a:pathLst>
              <a:path w="3581400" h="3581400">
                <a:moveTo>
                  <a:pt x="0" y="0"/>
                </a:moveTo>
                <a:lnTo>
                  <a:pt x="3581400" y="0"/>
                </a:lnTo>
                <a:lnTo>
                  <a:pt x="3581400" y="3581400"/>
                </a:lnTo>
                <a:lnTo>
                  <a:pt x="0" y="3581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8991" t="-20498" r="-21904" b="-15787"/>
            </a:stretch>
          </a:blipFill>
          <a:ln cap="sq">
            <a:noFill/>
            <a:prstDash val="solid"/>
            <a:miter/>
          </a:ln>
        </p:spPr>
      </p:sp>
      <p:sp>
        <p:nvSpPr>
          <p:cNvPr id="67" name="Freeform 67"/>
          <p:cNvSpPr/>
          <p:nvPr/>
        </p:nvSpPr>
        <p:spPr>
          <a:xfrm>
            <a:off x="4991100" y="1600200"/>
            <a:ext cx="6856040" cy="3829050"/>
          </a:xfrm>
          <a:custGeom>
            <a:avLst/>
            <a:gdLst/>
            <a:ahLst/>
            <a:cxnLst/>
            <a:rect l="l" t="t" r="r" b="b"/>
            <a:pathLst>
              <a:path w="6856040" h="3829050">
                <a:moveTo>
                  <a:pt x="0" y="0"/>
                </a:moveTo>
                <a:lnTo>
                  <a:pt x="6856040" y="0"/>
                </a:lnTo>
                <a:lnTo>
                  <a:pt x="6856040" y="3829050"/>
                </a:lnTo>
                <a:lnTo>
                  <a:pt x="0" y="38290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8307" t="-28837" r="-6820" b="-70557"/>
            </a:stretch>
          </a:blipFill>
          <a:ln cap="sq">
            <a:noFill/>
            <a:prstDash val="solid"/>
            <a:miter/>
          </a:ln>
        </p:spPr>
      </p:sp>
      <p:sp>
        <p:nvSpPr>
          <p:cNvPr id="83" name="Freeform 83"/>
          <p:cNvSpPr/>
          <p:nvPr/>
        </p:nvSpPr>
        <p:spPr>
          <a:xfrm rot="10228441">
            <a:off x="2026324" y="8043408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7"/>
                </a:lnTo>
                <a:lnTo>
                  <a:pt x="0" y="1210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93" name="Group 93"/>
          <p:cNvGrpSpPr/>
          <p:nvPr/>
        </p:nvGrpSpPr>
        <p:grpSpPr>
          <a:xfrm>
            <a:off x="3954575" y="4791382"/>
            <a:ext cx="247650" cy="247650"/>
            <a:chOff x="0" y="0"/>
            <a:chExt cx="812800" cy="812800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95" name="TextBox 9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0051584" y="6487830"/>
            <a:ext cx="247650" cy="247650"/>
            <a:chOff x="0" y="0"/>
            <a:chExt cx="812800" cy="812800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  <a:ln cap="sq">
              <a:noFill/>
              <a:prstDash val="solid"/>
              <a:miter/>
            </a:ln>
          </p:spPr>
        </p:sp>
        <p:sp>
          <p:nvSpPr>
            <p:cNvPr id="98" name="TextBox 9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9744076" y="2480846"/>
            <a:ext cx="247650" cy="247650"/>
            <a:chOff x="0" y="0"/>
            <a:chExt cx="812800" cy="81280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  <a:ln cap="sq">
              <a:noFill/>
              <a:prstDash val="solid"/>
              <a:miter/>
            </a:ln>
          </p:spPr>
        </p:sp>
        <p:sp>
          <p:nvSpPr>
            <p:cNvPr id="104" name="TextBox 10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16978513" y="2450457"/>
            <a:ext cx="247650" cy="247650"/>
            <a:chOff x="0" y="0"/>
            <a:chExt cx="812800" cy="81280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  <a:ln cap="sq">
              <a:noFill/>
              <a:prstDash val="solid"/>
              <a:miter/>
            </a:ln>
          </p:spPr>
        </p:sp>
        <p:sp>
          <p:nvSpPr>
            <p:cNvPr id="107" name="TextBox 10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1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6980782" y="2143006"/>
            <a:ext cx="2701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PCR</a:t>
            </a:r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تست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5348400" y="3284393"/>
            <a:ext cx="6170279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یک روش دقیق و حساس برای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آبله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مرغان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هست که با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شناسایی ویروس واریسلا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زوستر در نمونه تاول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یا خون،به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سریع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دقیق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بیماری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کمک می‌کنه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12343223" y="2138653"/>
            <a:ext cx="46826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در نمونه های </a:t>
            </a:r>
          </a:p>
          <a:p>
            <a:pPr algn="ct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(CSF)</a:t>
            </a:r>
            <a:r>
              <a:rPr lang="fa-I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مایع مغزی نخاعی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2198006" y="3850590"/>
            <a:ext cx="5102679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موارد نادر، ویروس واریسلا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زوستر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می‌تونه به سیستم عصبی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مرکزی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نفوذ کنه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وباعث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ایجاد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مثل مننژیت یا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آنسفالیت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(التهاب مغز)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بشه.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این موارد، برای تشخیص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عفونت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در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سیستم عصبی مرکزی، از نمونه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مایع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مغزی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نخاعی استفاده می‌شود.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4770466" y="7067550"/>
            <a:ext cx="7042312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کشت ویروس یکی از روش‌های شناسایی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ویروس‌ها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نمونه‌های بیولوژیکی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است، 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کمک آن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می‌توان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 را جدا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کرده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شناسایی کرد.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533400" y="4515499"/>
            <a:ext cx="33730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آزمایش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آنتی‌بادی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170174" y="6532683"/>
            <a:ext cx="29578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IgM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IgG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117333" y="5379393"/>
            <a:ext cx="296106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 عفونت حاد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یا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ایمنی قبلی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717229" y="6155760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کشت ویروس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-95956" y="965315"/>
            <a:ext cx="49455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روش های تشخیصی </a:t>
            </a:r>
          </a:p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ازمایشگاهی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0271" y="1771679"/>
            <a:ext cx="621846" cy="670618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249650" y="8394271"/>
            <a:ext cx="976513" cy="97651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1175" y="3256789"/>
            <a:ext cx="6471533" cy="5402641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845" t="-43880" r="-4593" b="-13465"/>
            </a:stretch>
          </a:blipFill>
        </p:spPr>
        <p:txBody>
          <a:bodyPr/>
          <a:lstStyle/>
          <a:p>
            <a:endParaRPr lang="fa-IR" dirty="0"/>
          </a:p>
        </p:txBody>
      </p:sp>
      <p:sp>
        <p:nvSpPr>
          <p:cNvPr id="11" name="Freeform 11"/>
          <p:cNvSpPr/>
          <p:nvPr/>
        </p:nvSpPr>
        <p:spPr>
          <a:xfrm>
            <a:off x="3543300" y="9181997"/>
            <a:ext cx="1437508" cy="1437508"/>
          </a:xfrm>
          <a:custGeom>
            <a:avLst/>
            <a:gdLst/>
            <a:ahLst/>
            <a:cxnLst/>
            <a:rect l="l" t="t" r="r" b="b"/>
            <a:pathLst>
              <a:path w="1437508" h="1437508">
                <a:moveTo>
                  <a:pt x="0" y="0"/>
                </a:moveTo>
                <a:lnTo>
                  <a:pt x="1437508" y="0"/>
                </a:lnTo>
                <a:lnTo>
                  <a:pt x="1437508" y="1437508"/>
                </a:lnTo>
                <a:lnTo>
                  <a:pt x="0" y="1437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6898599">
            <a:off x="51710" y="69111"/>
            <a:ext cx="1903821" cy="1820746"/>
          </a:xfrm>
          <a:custGeom>
            <a:avLst/>
            <a:gdLst/>
            <a:ahLst/>
            <a:cxnLst/>
            <a:rect l="l" t="t" r="r" b="b"/>
            <a:pathLst>
              <a:path w="1903821" h="1820746">
                <a:moveTo>
                  <a:pt x="0" y="0"/>
                </a:moveTo>
                <a:lnTo>
                  <a:pt x="1903822" y="0"/>
                </a:lnTo>
                <a:lnTo>
                  <a:pt x="1903822" y="1820746"/>
                </a:lnTo>
                <a:lnTo>
                  <a:pt x="0" y="1820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60000"/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TextBox 25"/>
          <p:cNvSpPr txBox="1"/>
          <p:nvPr/>
        </p:nvSpPr>
        <p:spPr>
          <a:xfrm>
            <a:off x="14020800" y="4586288"/>
            <a:ext cx="2667000" cy="464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20"/>
              </a:lnSpc>
              <a:spcBef>
                <a:spcPct val="0"/>
              </a:spcBef>
            </a:pPr>
            <a:endParaRPr lang="en-US" sz="3200" spc="-32" dirty="0">
              <a:solidFill>
                <a:srgbClr val="000001"/>
              </a:solidFill>
              <a:latin typeface="Bobby Jones Soft"/>
              <a:ea typeface="Bobby Jones Soft"/>
              <a:cs typeface="Bobby Jones Soft"/>
              <a:sym typeface="Bobby Jones Soft"/>
            </a:endParaRPr>
          </a:p>
        </p:txBody>
      </p:sp>
      <p:sp>
        <p:nvSpPr>
          <p:cNvPr id="34" name="Freeform 34"/>
          <p:cNvSpPr/>
          <p:nvPr/>
        </p:nvSpPr>
        <p:spPr>
          <a:xfrm rot="2969158">
            <a:off x="369398" y="619878"/>
            <a:ext cx="2548920" cy="1255923"/>
          </a:xfrm>
          <a:custGeom>
            <a:avLst/>
            <a:gdLst/>
            <a:ahLst/>
            <a:cxnLst/>
            <a:rect l="l" t="t" r="r" b="b"/>
            <a:pathLst>
              <a:path w="2548920" h="1255923">
                <a:moveTo>
                  <a:pt x="0" y="0"/>
                </a:moveTo>
                <a:lnTo>
                  <a:pt x="2548921" y="0"/>
                </a:lnTo>
                <a:lnTo>
                  <a:pt x="2548921" y="1255922"/>
                </a:lnTo>
                <a:lnTo>
                  <a:pt x="0" y="125592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60000"/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254" y="3533713"/>
            <a:ext cx="6506975" cy="540264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56932" y="558927"/>
            <a:ext cx="7670531" cy="46092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14880" y="803228"/>
            <a:ext cx="8028046" cy="4364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7241355">
            <a:off x="11304084" y="6353208"/>
            <a:ext cx="8998476" cy="5657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084670" y="4830589"/>
            <a:ext cx="10516511" cy="11089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4672630">
            <a:off x="16853204" y="6647239"/>
            <a:ext cx="1548518" cy="16094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316710" y="5958110"/>
            <a:ext cx="2621507" cy="27556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53601" y="5467878"/>
            <a:ext cx="6939274" cy="44752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20016" y="5710691"/>
            <a:ext cx="6608339" cy="447081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242606" y="1878364"/>
            <a:ext cx="803457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استراحت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کافی: توضیح اهمیت استراحت در بهبود سیستم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ایمنی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مقابله با عفونت.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مصرف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مایعات فراوان: جلوگیری از کم‌آبی بدن،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بهبود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عملکرد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سیستم ایمنی.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حمام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ولرم با جو دوسر: کاهش خارش، التیام پوست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استفاده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لوسیون کالامین: کاهش خارش، تسکین پوست.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002265" y="918245"/>
            <a:ext cx="392767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درمان های حمایتی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86604" y="4539710"/>
            <a:ext cx="6543779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r">
              <a:buFontTx/>
              <a:buChar char="-"/>
            </a:pP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آنتی‌هیستامین‌ها:</a:t>
            </a:r>
          </a:p>
          <a:p>
            <a:pPr marL="457200" indent="-457200" algn="r">
              <a:buFontTx/>
              <a:buChar char="-"/>
            </a:pP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خارش، بهبود خواب.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تب‌برها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استامینوفن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کاهش تب، تسکین درد.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ایبوپروفن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کاهش تب، تسکین درد، کاهش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التهاب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عدم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استفاده از آسپرین در کودکان و نوجوانان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دلیل خطر سندرم ری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73119" y="4681835"/>
            <a:ext cx="3417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</a:t>
            </a:r>
            <a:endParaRPr lang="en-US" sz="54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58176" y="3669700"/>
            <a:ext cx="42450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داروهای ضد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خارش</a:t>
            </a:r>
            <a:endParaRPr lang="fa-IR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41221" y="5753100"/>
            <a:ext cx="562532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جلوگیری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خاراندن تاول‌ها: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جلوگیری ازعفونت‌های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باکتریایی ثانویه،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ایجاد اسکار.</a:t>
            </a:r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استفاده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بانداژ استریل: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محافظت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تاول‌ها، جلوگیری از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انتشار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جوشاندن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کرم‌های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مرطوب‌کننده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لباس‌های گشاد و نرم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30666" y="1215983"/>
            <a:ext cx="4358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درمان و حمایت ها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59103" y="60007"/>
            <a:ext cx="7770495" cy="11197590"/>
          </a:xfrm>
          <a:custGeom>
            <a:avLst/>
            <a:gdLst/>
            <a:ahLst/>
            <a:cxnLst/>
            <a:rect l="l" t="t" r="r" b="b"/>
            <a:pathLst>
              <a:path w="7770495" h="11197590">
                <a:moveTo>
                  <a:pt x="0" y="11197591"/>
                </a:moveTo>
                <a:lnTo>
                  <a:pt x="0" y="0"/>
                </a:lnTo>
                <a:lnTo>
                  <a:pt x="7770495" y="0"/>
                </a:lnTo>
                <a:lnTo>
                  <a:pt x="7770495" y="11197591"/>
                </a:lnTo>
                <a:lnTo>
                  <a:pt x="0" y="11197591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3978" t="-3942" r="-10507" b="-76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68481" y="1578979"/>
            <a:ext cx="11344058" cy="7768680"/>
          </a:xfrm>
          <a:custGeom>
            <a:avLst/>
            <a:gdLst/>
            <a:ahLst/>
            <a:cxnLst/>
            <a:rect l="l" t="t" r="r" b="b"/>
            <a:pathLst>
              <a:path w="11199495" h="7768680">
                <a:moveTo>
                  <a:pt x="0" y="0"/>
                </a:moveTo>
                <a:lnTo>
                  <a:pt x="11199495" y="0"/>
                </a:lnTo>
                <a:lnTo>
                  <a:pt x="11199495" y="7768680"/>
                </a:lnTo>
                <a:lnTo>
                  <a:pt x="0" y="7768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9268" t="-32449" r="-8758" b="-32132"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5400000">
            <a:off x="8581752" y="5956030"/>
            <a:ext cx="5867624" cy="213368"/>
          </a:xfrm>
          <a:custGeom>
            <a:avLst/>
            <a:gdLst/>
            <a:ahLst/>
            <a:cxnLst/>
            <a:rect l="l" t="t" r="r" b="b"/>
            <a:pathLst>
              <a:path w="5867624" h="213368">
                <a:moveTo>
                  <a:pt x="0" y="0"/>
                </a:moveTo>
                <a:lnTo>
                  <a:pt x="5867624" y="0"/>
                </a:lnTo>
                <a:lnTo>
                  <a:pt x="5867624" y="213368"/>
                </a:lnTo>
                <a:lnTo>
                  <a:pt x="0" y="2133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9123936">
            <a:off x="-3242476" y="7859013"/>
            <a:ext cx="9433900" cy="1399889"/>
          </a:xfrm>
          <a:custGeom>
            <a:avLst/>
            <a:gdLst/>
            <a:ahLst/>
            <a:cxnLst/>
            <a:rect l="l" t="t" r="r" b="b"/>
            <a:pathLst>
              <a:path w="9433900" h="1399889">
                <a:moveTo>
                  <a:pt x="0" y="0"/>
                </a:moveTo>
                <a:lnTo>
                  <a:pt x="9433900" y="0"/>
                </a:lnTo>
                <a:lnTo>
                  <a:pt x="9433900" y="1399890"/>
                </a:lnTo>
                <a:lnTo>
                  <a:pt x="0" y="1399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173" r="-43871"/>
            </a:stretch>
          </a:blipFill>
        </p:spPr>
      </p:sp>
      <p:sp>
        <p:nvSpPr>
          <p:cNvPr id="10" name="Freeform 10"/>
          <p:cNvSpPr/>
          <p:nvPr/>
        </p:nvSpPr>
        <p:spPr>
          <a:xfrm rot="1767772">
            <a:off x="-3107635" y="8180699"/>
            <a:ext cx="7590270" cy="4212600"/>
          </a:xfrm>
          <a:custGeom>
            <a:avLst/>
            <a:gdLst/>
            <a:ahLst/>
            <a:cxnLst/>
            <a:rect l="l" t="t" r="r" b="b"/>
            <a:pathLst>
              <a:path w="7590270" h="4212600">
                <a:moveTo>
                  <a:pt x="0" y="0"/>
                </a:moveTo>
                <a:lnTo>
                  <a:pt x="7590270" y="0"/>
                </a:lnTo>
                <a:lnTo>
                  <a:pt x="7590270" y="4212600"/>
                </a:lnTo>
                <a:lnTo>
                  <a:pt x="0" y="4212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913377">
            <a:off x="1870544" y="8406627"/>
            <a:ext cx="1234554" cy="1326181"/>
          </a:xfrm>
          <a:custGeom>
            <a:avLst/>
            <a:gdLst/>
            <a:ahLst/>
            <a:cxnLst/>
            <a:rect l="l" t="t" r="r" b="b"/>
            <a:pathLst>
              <a:path w="1234554" h="1326181">
                <a:moveTo>
                  <a:pt x="0" y="0"/>
                </a:moveTo>
                <a:lnTo>
                  <a:pt x="1234554" y="0"/>
                </a:lnTo>
                <a:lnTo>
                  <a:pt x="1234554" y="1326181"/>
                </a:lnTo>
                <a:lnTo>
                  <a:pt x="0" y="132618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 rot="2969158">
            <a:off x="3163483" y="9016700"/>
            <a:ext cx="2548920" cy="1255923"/>
          </a:xfrm>
          <a:custGeom>
            <a:avLst/>
            <a:gdLst/>
            <a:ahLst/>
            <a:cxnLst/>
            <a:rect l="l" t="t" r="r" b="b"/>
            <a:pathLst>
              <a:path w="2548920" h="1255923">
                <a:moveTo>
                  <a:pt x="0" y="0"/>
                </a:moveTo>
                <a:lnTo>
                  <a:pt x="2548920" y="0"/>
                </a:lnTo>
                <a:lnTo>
                  <a:pt x="2548920" y="1255923"/>
                </a:lnTo>
                <a:lnTo>
                  <a:pt x="0" y="125592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60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Rectangle 19"/>
          <p:cNvSpPr/>
          <p:nvPr/>
        </p:nvSpPr>
        <p:spPr>
          <a:xfrm>
            <a:off x="124415" y="3390673"/>
            <a:ext cx="5197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داروهای ضد ویروسی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13983" y="583819"/>
            <a:ext cx="2713597" cy="349938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3646866" y="1871847"/>
            <a:ext cx="2467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آسیکلوویر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801407" y="3508794"/>
            <a:ext cx="535120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پلیمراز ویروس، جلوگیری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DNA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مهار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تکثیر ویروس.</a:t>
            </a:r>
          </a:p>
          <a:p>
            <a:pPr algn="r"/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484010" y="4807280"/>
            <a:ext cx="5628529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 جانبی: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اسهال ،سرگیجه، تهوع واستفراغ،سردرد،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خستگی و ضعف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موارد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مصرف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 نقص سیستم ایمنی، افراد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مبتلا به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پنومونی یا آنسفالیت، افراد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درمعرض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 بالای عوارض.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864808" y="2970164"/>
            <a:ext cx="22477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مکانیسم عمل: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48291" y="4202883"/>
            <a:ext cx="5660589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والاسیکلوویر </a:t>
            </a: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</a:t>
            </a:r>
            <a:r>
              <a:rPr lang="fa-IR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فامسیکلوویر</a:t>
            </a:r>
          </a:p>
          <a:p>
            <a:pPr algn="r"/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مزایا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نسبت به آسیکلوویر: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فراهمی زیستی بالاتر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دوز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کمتر، سهولت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مصرف.</a:t>
            </a:r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موارد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مصرف: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مشابه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آسیکلوویر، اما با سهولت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بیشتر در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مصرف.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9136" y="1475911"/>
            <a:ext cx="2688149" cy="133196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91822" y="1771650"/>
            <a:ext cx="6551295" cy="7313295"/>
          </a:xfrm>
          <a:custGeom>
            <a:avLst/>
            <a:gdLst/>
            <a:ahLst/>
            <a:cxnLst/>
            <a:rect l="l" t="t" r="r" b="b"/>
            <a:pathLst>
              <a:path w="6551295" h="7313295">
                <a:moveTo>
                  <a:pt x="0" y="0"/>
                </a:moveTo>
                <a:lnTo>
                  <a:pt x="6551295" y="0"/>
                </a:lnTo>
                <a:lnTo>
                  <a:pt x="6551295" y="7313295"/>
                </a:lnTo>
                <a:lnTo>
                  <a:pt x="0" y="7313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54671" t="-50331" r="-7558" b="-11469"/>
            </a:stretch>
          </a:blipFill>
        </p:spPr>
      </p:sp>
      <p:sp>
        <p:nvSpPr>
          <p:cNvPr id="3" name="Freeform 3"/>
          <p:cNvSpPr/>
          <p:nvPr/>
        </p:nvSpPr>
        <p:spPr>
          <a:xfrm rot="10451982">
            <a:off x="7595710" y="2789124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7"/>
                </a:lnTo>
                <a:lnTo>
                  <a:pt x="0" y="1210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5400000">
            <a:off x="2200306" y="1419079"/>
            <a:ext cx="6503106" cy="9784935"/>
          </a:xfrm>
          <a:custGeom>
            <a:avLst/>
            <a:gdLst/>
            <a:ahLst/>
            <a:cxnLst/>
            <a:rect l="l" t="t" r="r" b="b"/>
            <a:pathLst>
              <a:path w="5406747" h="9103015">
                <a:moveTo>
                  <a:pt x="0" y="9103015"/>
                </a:moveTo>
                <a:lnTo>
                  <a:pt x="0" y="0"/>
                </a:lnTo>
                <a:lnTo>
                  <a:pt x="5406748" y="0"/>
                </a:lnTo>
                <a:lnTo>
                  <a:pt x="5406748" y="9103015"/>
                </a:lnTo>
                <a:lnTo>
                  <a:pt x="0" y="910301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58561" t="-12138" r="-35797" b="-1638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706100" y="1485900"/>
            <a:ext cx="6555739" cy="7315200"/>
          </a:xfrm>
          <a:custGeom>
            <a:avLst/>
            <a:gdLst/>
            <a:ahLst/>
            <a:cxnLst/>
            <a:rect l="l" t="t" r="r" b="b"/>
            <a:pathLst>
              <a:path w="6555739" h="7315200">
                <a:moveTo>
                  <a:pt x="0" y="0"/>
                </a:moveTo>
                <a:lnTo>
                  <a:pt x="6555739" y="0"/>
                </a:lnTo>
                <a:lnTo>
                  <a:pt x="6555739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82961" t="-23826" r="-6467" b="-40380"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>
            <a:off x="11747959" y="340931"/>
            <a:ext cx="4457700" cy="3295420"/>
            <a:chOff x="0" y="0"/>
            <a:chExt cx="638763" cy="4722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8763" cy="472215"/>
            </a:xfrm>
            <a:custGeom>
              <a:avLst/>
              <a:gdLst/>
              <a:ahLst/>
              <a:cxnLst/>
              <a:rect l="l" t="t" r="r" b="b"/>
              <a:pathLst>
                <a:path w="638763" h="472215">
                  <a:moveTo>
                    <a:pt x="0" y="0"/>
                  </a:moveTo>
                  <a:lnTo>
                    <a:pt x="638763" y="0"/>
                  </a:lnTo>
                  <a:lnTo>
                    <a:pt x="638763" y="472215"/>
                  </a:lnTo>
                  <a:lnTo>
                    <a:pt x="0" y="472215"/>
                  </a:lnTo>
                  <a:close/>
                </a:path>
              </a:pathLst>
            </a:custGeom>
            <a:blipFill>
              <a:blip r:embed="rId8"/>
              <a:stretch>
                <a:fillRect l="-5479" r="-5479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386227" y="2668086"/>
            <a:ext cx="9640083" cy="6590214"/>
          </a:xfrm>
          <a:custGeom>
            <a:avLst/>
            <a:gdLst/>
            <a:ahLst/>
            <a:cxnLst/>
            <a:rect l="l" t="t" r="r" b="b"/>
            <a:pathLst>
              <a:path w="9104920" h="5406747">
                <a:moveTo>
                  <a:pt x="0" y="0"/>
                </a:moveTo>
                <a:lnTo>
                  <a:pt x="9104920" y="0"/>
                </a:lnTo>
                <a:lnTo>
                  <a:pt x="9104920" y="5406747"/>
                </a:lnTo>
                <a:lnTo>
                  <a:pt x="0" y="5406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9839" t="-32227" r="-26514" b="-89875"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-11848" y="1324590"/>
            <a:ext cx="7315200" cy="266007"/>
          </a:xfrm>
          <a:custGeom>
            <a:avLst/>
            <a:gdLst/>
            <a:ahLst/>
            <a:cxnLst/>
            <a:rect l="l" t="t" r="r" b="b"/>
            <a:pathLst>
              <a:path w="7315200" h="266007">
                <a:moveTo>
                  <a:pt x="0" y="0"/>
                </a:moveTo>
                <a:lnTo>
                  <a:pt x="7315200" y="0"/>
                </a:lnTo>
                <a:lnTo>
                  <a:pt x="7315200" y="266008"/>
                </a:lnTo>
                <a:lnTo>
                  <a:pt x="0" y="2660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10851104" y="1373776"/>
            <a:ext cx="1793711" cy="300447"/>
          </a:xfrm>
          <a:custGeom>
            <a:avLst/>
            <a:gdLst/>
            <a:ahLst/>
            <a:cxnLst/>
            <a:rect l="l" t="t" r="r" b="b"/>
            <a:pathLst>
              <a:path w="1793711" h="300447">
                <a:moveTo>
                  <a:pt x="0" y="0"/>
                </a:moveTo>
                <a:lnTo>
                  <a:pt x="1793710" y="0"/>
                </a:lnTo>
                <a:lnTo>
                  <a:pt x="1793710" y="300446"/>
                </a:lnTo>
                <a:lnTo>
                  <a:pt x="0" y="3004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166365" y="3514840"/>
            <a:ext cx="1166299" cy="329479"/>
          </a:xfrm>
          <a:custGeom>
            <a:avLst/>
            <a:gdLst/>
            <a:ahLst/>
            <a:cxnLst/>
            <a:rect l="l" t="t" r="r" b="b"/>
            <a:pathLst>
              <a:path w="1166299" h="329479">
                <a:moveTo>
                  <a:pt x="0" y="0"/>
                </a:moveTo>
                <a:lnTo>
                  <a:pt x="1166299" y="0"/>
                </a:lnTo>
                <a:lnTo>
                  <a:pt x="1166299" y="329480"/>
                </a:lnTo>
                <a:lnTo>
                  <a:pt x="0" y="3294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Rectangle 8"/>
          <p:cNvSpPr/>
          <p:nvPr/>
        </p:nvSpPr>
        <p:spPr>
          <a:xfrm>
            <a:off x="10524013" y="3783553"/>
            <a:ext cx="652140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ایمونوگلوبولین واریسلا زوستر 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(VZIG)  </a:t>
            </a:r>
          </a:p>
          <a:p>
            <a:pPr algn="r"/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برای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 در معرض خطر که واکسینه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نشده‌اند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نوزادان، زنان باردار، افراد دارای نقص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ایمنی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باید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اسرع وقت پس از تماس با فرد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مبتلا انجام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شود.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74575" y="2707211"/>
            <a:ext cx="2961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واکسیناسیون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688" y="3579833"/>
            <a:ext cx="991329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واکسن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زنده تخفیف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یافته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واکسن ترکیبی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(واکسن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سرخک، سرخجه، اوریون و آبله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مرغان)</a:t>
            </a:r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2966" y="4923899"/>
            <a:ext cx="934262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دوز واکسن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ct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دوز اول در 12-15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ماهگی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دوز دوم در 4-6 سالگی.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45606" y="6274385"/>
            <a:ext cx="82125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شایع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تب، راش خفیف، درد در محل تزریق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نادر: تشنج، آنسفالیت.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9705" y="7670626"/>
            <a:ext cx="936673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مزایا: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چشمگیر شیوع بیماری، کاهش شدت و عوارض.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موارد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منع مصرف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بارداری، نقص ایمنی شدید، واکنش آلرژیک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شدید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دوز قبلی واکسن.</a:t>
            </a: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40512" y="862925"/>
            <a:ext cx="4176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پیشگیری و کنترل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B3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4450" y="495301"/>
            <a:ext cx="5057508" cy="9050684"/>
          </a:xfrm>
          <a:custGeom>
            <a:avLst/>
            <a:gdLst/>
            <a:ahLst/>
            <a:cxnLst/>
            <a:rect l="l" t="t" r="r" b="b"/>
            <a:pathLst>
              <a:path w="5029200" h="8227695">
                <a:moveTo>
                  <a:pt x="0" y="0"/>
                </a:moveTo>
                <a:lnTo>
                  <a:pt x="5029200" y="0"/>
                </a:lnTo>
                <a:lnTo>
                  <a:pt x="5029200" y="8227695"/>
                </a:lnTo>
                <a:lnTo>
                  <a:pt x="0" y="82276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99521" t="-30154" r="-31953" b="-27374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129308" y="723900"/>
            <a:ext cx="5029200" cy="8533930"/>
          </a:xfrm>
          <a:custGeom>
            <a:avLst/>
            <a:gdLst/>
            <a:ahLst/>
            <a:cxnLst/>
            <a:rect l="l" t="t" r="r" b="b"/>
            <a:pathLst>
              <a:path w="5029200" h="8229130">
                <a:moveTo>
                  <a:pt x="0" y="0"/>
                </a:moveTo>
                <a:lnTo>
                  <a:pt x="5029200" y="0"/>
                </a:lnTo>
                <a:lnTo>
                  <a:pt x="5029200" y="8229130"/>
                </a:lnTo>
                <a:lnTo>
                  <a:pt x="0" y="8229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20520" t="-23052" r="-239625" b="-89845"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3473129" y="1119389"/>
            <a:ext cx="247650" cy="2476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3543457" y="720787"/>
            <a:ext cx="53497" cy="393498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6915150" y="495301"/>
            <a:ext cx="10583639" cy="9050683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5023" t="-32865" r="-4415" b="-24479"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6611447" y="720788"/>
            <a:ext cx="10647853" cy="8537410"/>
          </a:xfrm>
          <a:custGeom>
            <a:avLst/>
            <a:gdLst/>
            <a:ahLst/>
            <a:cxnLst/>
            <a:rect l="l" t="t" r="r" b="b"/>
            <a:pathLst>
              <a:path w="10629900" h="8229497">
                <a:moveTo>
                  <a:pt x="0" y="0"/>
                </a:moveTo>
                <a:lnTo>
                  <a:pt x="10629900" y="0"/>
                </a:lnTo>
                <a:lnTo>
                  <a:pt x="10629900" y="8229497"/>
                </a:lnTo>
                <a:lnTo>
                  <a:pt x="0" y="8229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9194" t="-18593" r="-8752" b="-28770"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1941298">
            <a:off x="15698025" y="5316520"/>
            <a:ext cx="911317" cy="593184"/>
          </a:xfrm>
          <a:custGeom>
            <a:avLst/>
            <a:gdLst/>
            <a:ahLst/>
            <a:cxnLst/>
            <a:rect l="l" t="t" r="r" b="b"/>
            <a:pathLst>
              <a:path w="911317" h="593184">
                <a:moveTo>
                  <a:pt x="0" y="0"/>
                </a:moveTo>
                <a:lnTo>
                  <a:pt x="911316" y="0"/>
                </a:lnTo>
                <a:lnTo>
                  <a:pt x="911316" y="593184"/>
                </a:lnTo>
                <a:lnTo>
                  <a:pt x="0" y="5931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 rot="10228441">
            <a:off x="14719430" y="423472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6"/>
                </a:lnTo>
                <a:lnTo>
                  <a:pt x="0" y="12104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0000"/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1986099" y="8301985"/>
            <a:ext cx="3114402" cy="213368"/>
          </a:xfrm>
          <a:custGeom>
            <a:avLst/>
            <a:gdLst/>
            <a:ahLst/>
            <a:cxnLst/>
            <a:rect l="l" t="t" r="r" b="b"/>
            <a:pathLst>
              <a:path w="3114402" h="213368">
                <a:moveTo>
                  <a:pt x="0" y="0"/>
                </a:moveTo>
                <a:lnTo>
                  <a:pt x="3114402" y="0"/>
                </a:lnTo>
                <a:lnTo>
                  <a:pt x="3114402" y="213369"/>
                </a:lnTo>
                <a:lnTo>
                  <a:pt x="0" y="21336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 r="-88402"/>
            </a:stretch>
          </a:blipFill>
        </p:spPr>
      </p:sp>
      <p:sp>
        <p:nvSpPr>
          <p:cNvPr id="27" name="Rectangle 26"/>
          <p:cNvSpPr/>
          <p:nvPr/>
        </p:nvSpPr>
        <p:spPr>
          <a:xfrm>
            <a:off x="6639755" y="778432"/>
            <a:ext cx="10354813" cy="85869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</a:t>
            </a:r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مرغان در دوران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بارداری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  <a:endParaRPr lang="fa-IR" sz="4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خطرات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برای 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مادر</a:t>
            </a:r>
            <a:endParaRPr lang="fa-IR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پنومونی،آنسفالیت،مرگ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خطرات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برای 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جنین.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سندرم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واریسلا مادرزادی: ناهنجاری‌های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مادرزادی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(مانند آسیب‌های مغزی، چشمی و پوستی).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مرگ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جنین: افزایش خطر مرگ جنین.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مدیریت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درمان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fa-IR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آسیکلوویر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درمان عفونت در مادر.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پیشگیری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عفونت در نوزاد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VZIG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پیشگیری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 </a:t>
            </a:r>
            <a:endParaRPr lang="fa-IR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تجویز به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مادران باردار غیر ایمن پس از تماس با فرد آلوده.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62240" y="1658516"/>
            <a:ext cx="46217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چه کسانی در معرض </a:t>
            </a:r>
          </a:p>
          <a:p>
            <a:pPr algn="ctr"/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خطرند؟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82247" y="3501186"/>
            <a:ext cx="4171334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نوزاد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fa-IR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نوجوان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(2</a:t>
            </a:r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بزرگسال</a:t>
            </a:r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(3</a:t>
            </a:r>
            <a:endParaRPr lang="fa-IR" sz="4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زنان باردار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(4</a:t>
            </a:r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افراد با سیستم ایمنی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ضعیف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4450" y="1318289"/>
            <a:ext cx="5029200" cy="8227695"/>
          </a:xfrm>
          <a:custGeom>
            <a:avLst/>
            <a:gdLst/>
            <a:ahLst/>
            <a:cxnLst/>
            <a:rect l="l" t="t" r="r" b="b"/>
            <a:pathLst>
              <a:path w="5029200" h="8227695">
                <a:moveTo>
                  <a:pt x="0" y="0"/>
                </a:moveTo>
                <a:lnTo>
                  <a:pt x="5029200" y="0"/>
                </a:lnTo>
                <a:lnTo>
                  <a:pt x="5029200" y="8227695"/>
                </a:lnTo>
                <a:lnTo>
                  <a:pt x="0" y="82276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99521" t="-30154" r="-31953" b="-27374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028700" y="1028700"/>
            <a:ext cx="5029200" cy="8229130"/>
          </a:xfrm>
          <a:custGeom>
            <a:avLst/>
            <a:gdLst/>
            <a:ahLst/>
            <a:cxnLst/>
            <a:rect l="l" t="t" r="r" b="b"/>
            <a:pathLst>
              <a:path w="5029200" h="8229130">
                <a:moveTo>
                  <a:pt x="0" y="0"/>
                </a:moveTo>
                <a:lnTo>
                  <a:pt x="5029200" y="0"/>
                </a:lnTo>
                <a:lnTo>
                  <a:pt x="5029200" y="8229130"/>
                </a:lnTo>
                <a:lnTo>
                  <a:pt x="0" y="8229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20520" t="-23052" r="-239625" b="-89845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6915150" y="1314450"/>
            <a:ext cx="10629900" cy="8231534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5023" t="-32865" r="-4415" b="-24479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6629400" y="1028700"/>
            <a:ext cx="10629900" cy="8229497"/>
          </a:xfrm>
          <a:custGeom>
            <a:avLst/>
            <a:gdLst/>
            <a:ahLst/>
            <a:cxnLst/>
            <a:rect l="l" t="t" r="r" b="b"/>
            <a:pathLst>
              <a:path w="10629900" h="8229497">
                <a:moveTo>
                  <a:pt x="0" y="0"/>
                </a:moveTo>
                <a:lnTo>
                  <a:pt x="10629900" y="0"/>
                </a:lnTo>
                <a:lnTo>
                  <a:pt x="10629900" y="8229497"/>
                </a:lnTo>
                <a:lnTo>
                  <a:pt x="0" y="8229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9194" t="-18593" r="-8752" b="-28770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89563" y="7850331"/>
            <a:ext cx="3429000" cy="2044931"/>
          </a:xfrm>
          <a:custGeom>
            <a:avLst/>
            <a:gdLst/>
            <a:ahLst/>
            <a:cxnLst/>
            <a:rect l="l" t="t" r="r" b="b"/>
            <a:pathLst>
              <a:path w="3429000" h="2044931">
                <a:moveTo>
                  <a:pt x="0" y="0"/>
                </a:moveTo>
                <a:lnTo>
                  <a:pt x="3429000" y="0"/>
                </a:lnTo>
                <a:lnTo>
                  <a:pt x="3429000" y="2044931"/>
                </a:lnTo>
                <a:lnTo>
                  <a:pt x="0" y="2044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3691492">
            <a:off x="15490900" y="8370674"/>
            <a:ext cx="911317" cy="593184"/>
          </a:xfrm>
          <a:custGeom>
            <a:avLst/>
            <a:gdLst/>
            <a:ahLst/>
            <a:cxnLst/>
            <a:rect l="l" t="t" r="r" b="b"/>
            <a:pathLst>
              <a:path w="911317" h="593184">
                <a:moveTo>
                  <a:pt x="0" y="0"/>
                </a:moveTo>
                <a:lnTo>
                  <a:pt x="911316" y="0"/>
                </a:lnTo>
                <a:lnTo>
                  <a:pt x="911316" y="593185"/>
                </a:lnTo>
                <a:lnTo>
                  <a:pt x="0" y="5931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 rot="260776">
            <a:off x="11195167" y="803945"/>
            <a:ext cx="1498366" cy="449510"/>
          </a:xfrm>
          <a:custGeom>
            <a:avLst/>
            <a:gdLst/>
            <a:ahLst/>
            <a:cxnLst/>
            <a:rect l="l" t="t" r="r" b="b"/>
            <a:pathLst>
              <a:path w="1498366" h="449510">
                <a:moveTo>
                  <a:pt x="0" y="0"/>
                </a:moveTo>
                <a:lnTo>
                  <a:pt x="1498366" y="0"/>
                </a:lnTo>
                <a:lnTo>
                  <a:pt x="1498366" y="449510"/>
                </a:lnTo>
                <a:lnTo>
                  <a:pt x="0" y="4495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60000"/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4" name="Group 24"/>
          <p:cNvGrpSpPr/>
          <p:nvPr/>
        </p:nvGrpSpPr>
        <p:grpSpPr>
          <a:xfrm>
            <a:off x="3419475" y="1409700"/>
            <a:ext cx="247650" cy="24765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7" name="AutoShape 27"/>
          <p:cNvSpPr/>
          <p:nvPr/>
        </p:nvSpPr>
        <p:spPr>
          <a:xfrm>
            <a:off x="3543300" y="1028700"/>
            <a:ext cx="53497" cy="393498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6522" y="1743875"/>
            <a:ext cx="5194242" cy="205453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40533" y="3769918"/>
            <a:ext cx="4621169" cy="417002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851417" y="2337062"/>
            <a:ext cx="10185865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تظاهرات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بالینی شدیدتر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راش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گسترده‌تر و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طولانی‌تر: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افزایش تعداد تاول‌ها، طولانی‌تر شدن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دوره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بیماری.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بیشتر: افزایش خطر ابتلا به پنومونی، آنسفالیت و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سایر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عوارض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VZIG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درمان </a:t>
            </a:r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 داروهای ضد ویروسی </a:t>
            </a:r>
            <a:r>
              <a:rPr lang="fa-IR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دوز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بالاتر داروهای ضد ویروسی: به دلیل تکثیر بیشتر ویروس.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پیشگیری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عفونت در افراد با نقص ایمنی که با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فرد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VZIG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تجویز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آلوده 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تماس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داشته‌اند.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41811" y="1282210"/>
            <a:ext cx="7760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آبله مرغان در افراد با نقص ایمنی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822479">
            <a:off x="12817907" y="1332562"/>
            <a:ext cx="10709775" cy="3271349"/>
          </a:xfrm>
          <a:custGeom>
            <a:avLst/>
            <a:gdLst/>
            <a:ahLst/>
            <a:cxnLst/>
            <a:rect l="l" t="t" r="r" b="b"/>
            <a:pathLst>
              <a:path w="10709775" h="3271349">
                <a:moveTo>
                  <a:pt x="0" y="0"/>
                </a:moveTo>
                <a:lnTo>
                  <a:pt x="10709775" y="0"/>
                </a:lnTo>
                <a:lnTo>
                  <a:pt x="10709775" y="3271350"/>
                </a:lnTo>
                <a:lnTo>
                  <a:pt x="0" y="3271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9263193">
            <a:off x="-1877549" y="7925957"/>
            <a:ext cx="9433900" cy="1399889"/>
          </a:xfrm>
          <a:custGeom>
            <a:avLst/>
            <a:gdLst/>
            <a:ahLst/>
            <a:cxnLst/>
            <a:rect l="l" t="t" r="r" b="b"/>
            <a:pathLst>
              <a:path w="9433900" h="1399889">
                <a:moveTo>
                  <a:pt x="0" y="0"/>
                </a:moveTo>
                <a:lnTo>
                  <a:pt x="9433900" y="0"/>
                </a:lnTo>
                <a:lnTo>
                  <a:pt x="9433900" y="1399889"/>
                </a:lnTo>
                <a:lnTo>
                  <a:pt x="0" y="1399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173" r="-43871"/>
            </a:stretch>
          </a:blipFill>
        </p:spPr>
      </p:sp>
      <p:sp>
        <p:nvSpPr>
          <p:cNvPr id="4" name="Freeform 4"/>
          <p:cNvSpPr/>
          <p:nvPr/>
        </p:nvSpPr>
        <p:spPr>
          <a:xfrm rot="1628515">
            <a:off x="-1875843" y="8051309"/>
            <a:ext cx="7590270" cy="4212600"/>
          </a:xfrm>
          <a:custGeom>
            <a:avLst/>
            <a:gdLst/>
            <a:ahLst/>
            <a:cxnLst/>
            <a:rect l="l" t="t" r="r" b="b"/>
            <a:pathLst>
              <a:path w="7590270" h="4212600">
                <a:moveTo>
                  <a:pt x="0" y="0"/>
                </a:moveTo>
                <a:lnTo>
                  <a:pt x="7590270" y="0"/>
                </a:lnTo>
                <a:lnTo>
                  <a:pt x="7590270" y="4212600"/>
                </a:lnTo>
                <a:lnTo>
                  <a:pt x="0" y="4212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2230994">
            <a:off x="-313738" y="2643879"/>
            <a:ext cx="1895524" cy="1326866"/>
          </a:xfrm>
          <a:custGeom>
            <a:avLst/>
            <a:gdLst/>
            <a:ahLst/>
            <a:cxnLst/>
            <a:rect l="l" t="t" r="r" b="b"/>
            <a:pathLst>
              <a:path w="1895524" h="1326866">
                <a:moveTo>
                  <a:pt x="0" y="0"/>
                </a:moveTo>
                <a:lnTo>
                  <a:pt x="1895523" y="0"/>
                </a:lnTo>
                <a:lnTo>
                  <a:pt x="1895523" y="1326866"/>
                </a:lnTo>
                <a:lnTo>
                  <a:pt x="0" y="13268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168923" y="876301"/>
            <a:ext cx="16230600" cy="8763000"/>
          </a:xfrm>
          <a:custGeom>
            <a:avLst/>
            <a:gdLst/>
            <a:ahLst/>
            <a:cxnLst/>
            <a:rect l="l" t="t" r="r" b="b"/>
            <a:pathLst>
              <a:path w="16230600" h="8228661">
                <a:moveTo>
                  <a:pt x="0" y="0"/>
                </a:moveTo>
                <a:lnTo>
                  <a:pt x="16230600" y="0"/>
                </a:lnTo>
                <a:lnTo>
                  <a:pt x="16230600" y="8228660"/>
                </a:lnTo>
                <a:lnTo>
                  <a:pt x="0" y="82286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 l="-9147" t="-28380" r="-8749" b="-96553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8029901">
            <a:off x="17821537" y="2071968"/>
            <a:ext cx="10709775" cy="3271349"/>
          </a:xfrm>
          <a:custGeom>
            <a:avLst/>
            <a:gdLst/>
            <a:ahLst/>
            <a:cxnLst/>
            <a:rect l="l" t="t" r="r" b="b"/>
            <a:pathLst>
              <a:path w="10709775" h="3271349">
                <a:moveTo>
                  <a:pt x="0" y="0"/>
                </a:moveTo>
                <a:lnTo>
                  <a:pt x="10709775" y="0"/>
                </a:lnTo>
                <a:lnTo>
                  <a:pt x="10709775" y="3271349"/>
                </a:lnTo>
                <a:lnTo>
                  <a:pt x="0" y="32713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8" name="Group 8"/>
          <p:cNvGrpSpPr/>
          <p:nvPr/>
        </p:nvGrpSpPr>
        <p:grpSpPr>
          <a:xfrm>
            <a:off x="1774120" y="2015412"/>
            <a:ext cx="5029200" cy="6324600"/>
            <a:chOff x="0" y="0"/>
            <a:chExt cx="720656" cy="9062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0656" cy="906279"/>
            </a:xfrm>
            <a:custGeom>
              <a:avLst/>
              <a:gdLst/>
              <a:ahLst/>
              <a:cxnLst/>
              <a:rect l="l" t="t" r="r" b="b"/>
              <a:pathLst>
                <a:path w="720656" h="906279">
                  <a:moveTo>
                    <a:pt x="0" y="0"/>
                  </a:moveTo>
                  <a:lnTo>
                    <a:pt x="720656" y="0"/>
                  </a:lnTo>
                  <a:lnTo>
                    <a:pt x="720656" y="906279"/>
                  </a:lnTo>
                  <a:lnTo>
                    <a:pt x="0" y="906279"/>
                  </a:lnTo>
                  <a:close/>
                </a:path>
              </a:pathLst>
            </a:custGeom>
            <a:blipFill>
              <a:blip r:embed="rId13"/>
              <a:stretch>
                <a:fillRect l="-15643" r="-72757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3173188" y="1700996"/>
            <a:ext cx="1498366" cy="449510"/>
          </a:xfrm>
          <a:custGeom>
            <a:avLst/>
            <a:gdLst/>
            <a:ahLst/>
            <a:cxnLst/>
            <a:rect l="l" t="t" r="r" b="b"/>
            <a:pathLst>
              <a:path w="1498366" h="449510">
                <a:moveTo>
                  <a:pt x="0" y="0"/>
                </a:moveTo>
                <a:lnTo>
                  <a:pt x="1498366" y="0"/>
                </a:lnTo>
                <a:lnTo>
                  <a:pt x="1498366" y="449510"/>
                </a:lnTo>
                <a:lnTo>
                  <a:pt x="0" y="4495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-6312220">
            <a:off x="13962721" y="8585578"/>
            <a:ext cx="1251074" cy="1387280"/>
          </a:xfrm>
          <a:custGeom>
            <a:avLst/>
            <a:gdLst/>
            <a:ahLst/>
            <a:cxnLst/>
            <a:rect l="l" t="t" r="r" b="b"/>
            <a:pathLst>
              <a:path w="1251074" h="1387280">
                <a:moveTo>
                  <a:pt x="0" y="0"/>
                </a:moveTo>
                <a:lnTo>
                  <a:pt x="1251075" y="0"/>
                </a:lnTo>
                <a:lnTo>
                  <a:pt x="1251075" y="1387280"/>
                </a:lnTo>
                <a:lnTo>
                  <a:pt x="0" y="138728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70000"/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4" name="Group 14"/>
          <p:cNvGrpSpPr/>
          <p:nvPr/>
        </p:nvGrpSpPr>
        <p:grpSpPr>
          <a:xfrm>
            <a:off x="16630650" y="1425184"/>
            <a:ext cx="247650" cy="24765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H="1">
            <a:off x="16754475" y="1506661"/>
            <a:ext cx="504825" cy="42349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Rectangle 17"/>
          <p:cNvSpPr/>
          <p:nvPr/>
        </p:nvSpPr>
        <p:spPr>
          <a:xfrm>
            <a:off x="7363783" y="1846600"/>
            <a:ext cx="9677714" cy="84023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واکسیناسیون گسترده: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رسیدن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 ایمنی جمعی: توضیح این‌که چگونه واکسیناسیون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گسترده می‌تواند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باعث ایجاد ایمنی جمعی و جلوگیری از شیوع </a:t>
            </a:r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بیماری شود.</a:t>
            </a:r>
            <a:endPara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جداسازی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افراد بیمار: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جلوگیری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تماس افراد بیمار با افراد سالم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 انتشار ویروس.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رعایت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بهداشت و شستشوی دست‌ها:</a:t>
            </a:r>
          </a:p>
          <a:p>
            <a:pPr algn="r"/>
            <a:endParaRPr lang="fa-I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کاهش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خطر انتشار ویروس</a:t>
            </a:r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شستشوی دست‌ها با آب و صابون، استفاده از ضدعفونی‌کننده‌ها.</a:t>
            </a:r>
          </a:p>
          <a:p>
            <a:pPr algn="r"/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05377" y="963519"/>
            <a:ext cx="98171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استراتژی‌های کنترل و پیشگیری در سطح </a:t>
            </a:r>
            <a:r>
              <a:rPr lang="fa-I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جامعه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47219" y="-1788758"/>
            <a:ext cx="6691633" cy="6606467"/>
          </a:xfrm>
          <a:custGeom>
            <a:avLst/>
            <a:gdLst/>
            <a:ahLst/>
            <a:cxnLst/>
            <a:rect l="l" t="t" r="r" b="b"/>
            <a:pathLst>
              <a:path w="6691633" h="6606467">
                <a:moveTo>
                  <a:pt x="0" y="0"/>
                </a:moveTo>
                <a:lnTo>
                  <a:pt x="6691633" y="0"/>
                </a:lnTo>
                <a:lnTo>
                  <a:pt x="6691633" y="6606466"/>
                </a:lnTo>
                <a:lnTo>
                  <a:pt x="0" y="6606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9423818">
            <a:off x="13593309" y="1703908"/>
            <a:ext cx="2291785" cy="1129225"/>
          </a:xfrm>
          <a:custGeom>
            <a:avLst/>
            <a:gdLst/>
            <a:ahLst/>
            <a:cxnLst/>
            <a:rect l="l" t="t" r="r" b="b"/>
            <a:pathLst>
              <a:path w="2291785" h="1129225">
                <a:moveTo>
                  <a:pt x="0" y="0"/>
                </a:moveTo>
                <a:lnTo>
                  <a:pt x="2291784" y="0"/>
                </a:lnTo>
                <a:lnTo>
                  <a:pt x="2291784" y="1129225"/>
                </a:lnTo>
                <a:lnTo>
                  <a:pt x="0" y="1129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9373907">
            <a:off x="359886" y="6424644"/>
            <a:ext cx="2456646" cy="1210456"/>
          </a:xfrm>
          <a:custGeom>
            <a:avLst/>
            <a:gdLst/>
            <a:ahLst/>
            <a:cxnLst/>
            <a:rect l="l" t="t" r="r" b="b"/>
            <a:pathLst>
              <a:path w="2456646" h="1210456">
                <a:moveTo>
                  <a:pt x="0" y="0"/>
                </a:moveTo>
                <a:lnTo>
                  <a:pt x="2456646" y="0"/>
                </a:lnTo>
                <a:lnTo>
                  <a:pt x="2456646" y="1210457"/>
                </a:lnTo>
                <a:lnTo>
                  <a:pt x="0" y="1210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1725275" y="8478298"/>
            <a:ext cx="2151274" cy="2057400"/>
          </a:xfrm>
          <a:custGeom>
            <a:avLst/>
            <a:gdLst/>
            <a:ahLst/>
            <a:cxnLst/>
            <a:rect l="l" t="t" r="r" b="b"/>
            <a:pathLst>
              <a:path w="2151274" h="2057400">
                <a:moveTo>
                  <a:pt x="0" y="0"/>
                </a:moveTo>
                <a:lnTo>
                  <a:pt x="2151274" y="0"/>
                </a:lnTo>
                <a:lnTo>
                  <a:pt x="21512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80000"/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2447028" y="6738694"/>
            <a:ext cx="5263122" cy="5196136"/>
          </a:xfrm>
          <a:custGeom>
            <a:avLst/>
            <a:gdLst/>
            <a:ahLst/>
            <a:cxnLst/>
            <a:rect l="l" t="t" r="r" b="b"/>
            <a:pathLst>
              <a:path w="5263122" h="5196136">
                <a:moveTo>
                  <a:pt x="0" y="0"/>
                </a:moveTo>
                <a:lnTo>
                  <a:pt x="5263121" y="0"/>
                </a:lnTo>
                <a:lnTo>
                  <a:pt x="5263121" y="5196137"/>
                </a:lnTo>
                <a:lnTo>
                  <a:pt x="0" y="5196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4702734" y="-737360"/>
            <a:ext cx="2252068" cy="2377423"/>
          </a:xfrm>
          <a:custGeom>
            <a:avLst/>
            <a:gdLst/>
            <a:ahLst/>
            <a:cxnLst/>
            <a:rect l="l" t="t" r="r" b="b"/>
            <a:pathLst>
              <a:path w="2252068" h="2377423">
                <a:moveTo>
                  <a:pt x="0" y="0"/>
                </a:moveTo>
                <a:lnTo>
                  <a:pt x="2252068" y="0"/>
                </a:lnTo>
                <a:lnTo>
                  <a:pt x="2252068" y="2377423"/>
                </a:lnTo>
                <a:lnTo>
                  <a:pt x="0" y="23774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0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-6631441">
            <a:off x="3276029" y="4799497"/>
            <a:ext cx="1171634" cy="1775203"/>
          </a:xfrm>
          <a:custGeom>
            <a:avLst/>
            <a:gdLst/>
            <a:ahLst/>
            <a:cxnLst/>
            <a:rect l="l" t="t" r="r" b="b"/>
            <a:pathLst>
              <a:path w="1171634" h="1775203">
                <a:moveTo>
                  <a:pt x="0" y="0"/>
                </a:moveTo>
                <a:lnTo>
                  <a:pt x="1171634" y="0"/>
                </a:lnTo>
                <a:lnTo>
                  <a:pt x="1171634" y="1775202"/>
                </a:lnTo>
                <a:lnTo>
                  <a:pt x="0" y="177520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51332" y="4379705"/>
            <a:ext cx="3924847" cy="4195685"/>
          </a:xfrm>
          <a:custGeom>
            <a:avLst/>
            <a:gdLst/>
            <a:ahLst/>
            <a:cxnLst/>
            <a:rect l="l" t="t" r="r" b="b"/>
            <a:pathLst>
              <a:path w="2765331" h="2468687">
                <a:moveTo>
                  <a:pt x="2765331" y="0"/>
                </a:moveTo>
                <a:lnTo>
                  <a:pt x="0" y="0"/>
                </a:lnTo>
                <a:lnTo>
                  <a:pt x="0" y="2468687"/>
                </a:lnTo>
                <a:lnTo>
                  <a:pt x="2765331" y="2468687"/>
                </a:lnTo>
                <a:lnTo>
                  <a:pt x="2765331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2976550" y="4863177"/>
            <a:ext cx="369990" cy="410530"/>
          </a:xfrm>
          <a:custGeom>
            <a:avLst/>
            <a:gdLst/>
            <a:ahLst/>
            <a:cxnLst/>
            <a:rect l="l" t="t" r="r" b="b"/>
            <a:pathLst>
              <a:path w="369990" h="410530">
                <a:moveTo>
                  <a:pt x="0" y="0"/>
                </a:moveTo>
                <a:lnTo>
                  <a:pt x="369990" y="0"/>
                </a:lnTo>
                <a:lnTo>
                  <a:pt x="369990" y="410530"/>
                </a:lnTo>
                <a:lnTo>
                  <a:pt x="0" y="41053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26464" y="7872221"/>
            <a:ext cx="2413839" cy="2242676"/>
          </a:xfrm>
          <a:custGeom>
            <a:avLst/>
            <a:gdLst/>
            <a:ahLst/>
            <a:cxnLst/>
            <a:rect l="l" t="t" r="r" b="b"/>
            <a:pathLst>
              <a:path w="2413839" h="2242676">
                <a:moveTo>
                  <a:pt x="0" y="0"/>
                </a:moveTo>
                <a:lnTo>
                  <a:pt x="2413839" y="0"/>
                </a:lnTo>
                <a:lnTo>
                  <a:pt x="2413839" y="2242675"/>
                </a:lnTo>
                <a:lnTo>
                  <a:pt x="0" y="224267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80000"/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499671" y="861431"/>
            <a:ext cx="2291785" cy="1129225"/>
          </a:xfrm>
          <a:custGeom>
            <a:avLst/>
            <a:gdLst/>
            <a:ahLst/>
            <a:cxnLst/>
            <a:rect l="l" t="t" r="r" b="b"/>
            <a:pathLst>
              <a:path w="2291785" h="1129225">
                <a:moveTo>
                  <a:pt x="0" y="0"/>
                </a:moveTo>
                <a:lnTo>
                  <a:pt x="2291785" y="0"/>
                </a:lnTo>
                <a:lnTo>
                  <a:pt x="2291785" y="1129225"/>
                </a:lnTo>
                <a:lnTo>
                  <a:pt x="0" y="1129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>
            <a:off x="1588209" y="8671206"/>
            <a:ext cx="2291785" cy="1129225"/>
          </a:xfrm>
          <a:custGeom>
            <a:avLst/>
            <a:gdLst/>
            <a:ahLst/>
            <a:cxnLst/>
            <a:rect l="l" t="t" r="r" b="b"/>
            <a:pathLst>
              <a:path w="2291785" h="1129225">
                <a:moveTo>
                  <a:pt x="0" y="0"/>
                </a:moveTo>
                <a:lnTo>
                  <a:pt x="2291784" y="0"/>
                </a:lnTo>
                <a:lnTo>
                  <a:pt x="2291784" y="1129225"/>
                </a:lnTo>
                <a:lnTo>
                  <a:pt x="0" y="1129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 rot="-5003961">
            <a:off x="16614667" y="1196142"/>
            <a:ext cx="1599624" cy="1688662"/>
          </a:xfrm>
          <a:custGeom>
            <a:avLst/>
            <a:gdLst/>
            <a:ahLst/>
            <a:cxnLst/>
            <a:rect l="l" t="t" r="r" b="b"/>
            <a:pathLst>
              <a:path w="1599624" h="1688662">
                <a:moveTo>
                  <a:pt x="0" y="0"/>
                </a:moveTo>
                <a:lnTo>
                  <a:pt x="1599623" y="0"/>
                </a:lnTo>
                <a:lnTo>
                  <a:pt x="1599623" y="1688663"/>
                </a:lnTo>
                <a:lnTo>
                  <a:pt x="0" y="168866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0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Freeform 23"/>
          <p:cNvSpPr/>
          <p:nvPr/>
        </p:nvSpPr>
        <p:spPr>
          <a:xfrm>
            <a:off x="-1126034" y="8270460"/>
            <a:ext cx="2252068" cy="2377423"/>
          </a:xfrm>
          <a:custGeom>
            <a:avLst/>
            <a:gdLst/>
            <a:ahLst/>
            <a:cxnLst/>
            <a:rect l="l" t="t" r="r" b="b"/>
            <a:pathLst>
              <a:path w="2252068" h="2377423">
                <a:moveTo>
                  <a:pt x="0" y="0"/>
                </a:moveTo>
                <a:lnTo>
                  <a:pt x="2252068" y="0"/>
                </a:lnTo>
                <a:lnTo>
                  <a:pt x="2252068" y="2377423"/>
                </a:lnTo>
                <a:lnTo>
                  <a:pt x="0" y="23774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0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-2107079">
            <a:off x="5395821" y="487615"/>
            <a:ext cx="1545141" cy="1303537"/>
          </a:xfrm>
          <a:custGeom>
            <a:avLst/>
            <a:gdLst/>
            <a:ahLst/>
            <a:cxnLst/>
            <a:rect l="l" t="t" r="r" b="b"/>
            <a:pathLst>
              <a:path w="1545141" h="1303537">
                <a:moveTo>
                  <a:pt x="0" y="0"/>
                </a:moveTo>
                <a:lnTo>
                  <a:pt x="1545141" y="0"/>
                </a:lnTo>
                <a:lnTo>
                  <a:pt x="1545141" y="1303537"/>
                </a:lnTo>
                <a:lnTo>
                  <a:pt x="0" y="130353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9" name="Rectangle 28"/>
          <p:cNvSpPr/>
          <p:nvPr/>
        </p:nvSpPr>
        <p:spPr>
          <a:xfrm>
            <a:off x="2575931" y="308301"/>
            <a:ext cx="15172808" cy="107414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فعال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شدن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مجدد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ویروس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پس از ابتلا به آبله مرغان در گانگلیون‌های عصبی به صورت نهفته باقی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می‌ماند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فعال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شدن مجدد ویروس می‌تواند باعث بروز زونا شود: عواملی که می‌توانند باعث فعال شدن مجدد ویروس شوند </a:t>
            </a:r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مانند استرس، ضعف سیستم ایمنی).</a:t>
            </a:r>
          </a:p>
          <a:p>
            <a:pPr algn="r"/>
            <a:endParaRPr lang="fa-I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تظاهرات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بالینی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درد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شدید: درد در یک ناحیه خاص از بدن، معمولاً در امتداد یک عصب.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راش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وزیکولی: راش در همان ناحیه از بدن، معمولاً در امتداد یک عصب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تشخیص: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تشخیص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بالینی: بر اساس علائم و نشانه‌ها.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تست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تشخیص در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نمونه‌های وزیکول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endParaRPr lang="fa-IR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درمان: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داروهای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ضد ویروسی: آسیکلوویر، والاسیکلوویر، فامسیکلوویر.</a:t>
            </a: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داروهای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ضد درد: تسکین درد</a:t>
            </a:r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endParaRPr lang="fa-IR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واکسن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زونا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پیشگیری </a:t>
            </a:r>
            <a:r>
              <a:rPr lang="fa-I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فعال شدن مجدد ویروس: توصیه به افراد بالای 50 سال برای دریافت واکسن زونا.</a:t>
            </a:r>
          </a:p>
          <a:p>
            <a:pPr algn="r"/>
            <a:endParaRPr lang="fa-I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2588" y="298738"/>
            <a:ext cx="4894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زونا (هرپس </a:t>
            </a:r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زوستر)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2697" y="1028700"/>
            <a:ext cx="11204879" cy="8517284"/>
          </a:xfrm>
          <a:custGeom>
            <a:avLst/>
            <a:gdLst/>
            <a:ahLst/>
            <a:cxnLst/>
            <a:rect l="l" t="t" r="r" b="b"/>
            <a:pathLst>
              <a:path w="11204879" h="8231534">
                <a:moveTo>
                  <a:pt x="0" y="0"/>
                </a:moveTo>
                <a:lnTo>
                  <a:pt x="11204879" y="0"/>
                </a:lnTo>
                <a:lnTo>
                  <a:pt x="11204879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601" t="-56987" r="-7879" b="-13479"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1800378">
            <a:off x="-1800142" y="7171483"/>
            <a:ext cx="7926339" cy="2155929"/>
          </a:xfrm>
          <a:custGeom>
            <a:avLst/>
            <a:gdLst/>
            <a:ahLst/>
            <a:cxnLst/>
            <a:rect l="l" t="t" r="r" b="b"/>
            <a:pathLst>
              <a:path w="7926339" h="2155929">
                <a:moveTo>
                  <a:pt x="0" y="0"/>
                </a:moveTo>
                <a:lnTo>
                  <a:pt x="7926339" y="0"/>
                </a:lnTo>
                <a:lnTo>
                  <a:pt x="7926339" y="2155929"/>
                </a:lnTo>
                <a:lnTo>
                  <a:pt x="0" y="21559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</a:blip>
            <a:stretch>
              <a:fillRect r="-43628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04799" y="5959881"/>
            <a:ext cx="4542112" cy="4077523"/>
            <a:chOff x="0" y="0"/>
            <a:chExt cx="6056149" cy="5436698"/>
          </a:xfrm>
        </p:grpSpPr>
        <p:sp>
          <p:nvSpPr>
            <p:cNvPr id="10" name="Freeform 10"/>
            <p:cNvSpPr/>
            <p:nvPr/>
          </p:nvSpPr>
          <p:spPr>
            <a:xfrm rot="364115">
              <a:off x="218625" y="393774"/>
              <a:ext cx="4752926" cy="4387907"/>
            </a:xfrm>
            <a:custGeom>
              <a:avLst/>
              <a:gdLst/>
              <a:ahLst/>
              <a:cxnLst/>
              <a:rect l="l" t="t" r="r" b="b"/>
              <a:pathLst>
                <a:path w="4752926" h="4387907">
                  <a:moveTo>
                    <a:pt x="0" y="0"/>
                  </a:moveTo>
                  <a:lnTo>
                    <a:pt x="4752926" y="0"/>
                  </a:lnTo>
                  <a:lnTo>
                    <a:pt x="4752926" y="4387907"/>
                  </a:lnTo>
                  <a:lnTo>
                    <a:pt x="0" y="4387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1" name="Freeform 11"/>
            <p:cNvSpPr/>
            <p:nvPr/>
          </p:nvSpPr>
          <p:spPr>
            <a:xfrm rot="-7451113">
              <a:off x="2830628" y="2821514"/>
              <a:ext cx="3275528" cy="1613942"/>
            </a:xfrm>
            <a:custGeom>
              <a:avLst/>
              <a:gdLst/>
              <a:ahLst/>
              <a:cxnLst/>
              <a:rect l="l" t="t" r="r" b="b"/>
              <a:pathLst>
                <a:path w="3275528" h="1613942">
                  <a:moveTo>
                    <a:pt x="0" y="0"/>
                  </a:moveTo>
                  <a:lnTo>
                    <a:pt x="3275527" y="0"/>
                  </a:lnTo>
                  <a:lnTo>
                    <a:pt x="3275527" y="1613942"/>
                  </a:lnTo>
                  <a:lnTo>
                    <a:pt x="0" y="1613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60000"/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2" name="Freeform 12"/>
            <p:cNvSpPr/>
            <p:nvPr/>
          </p:nvSpPr>
          <p:spPr>
            <a:xfrm rot="3768751">
              <a:off x="752960" y="1018555"/>
              <a:ext cx="3275528" cy="1613942"/>
            </a:xfrm>
            <a:custGeom>
              <a:avLst/>
              <a:gdLst/>
              <a:ahLst/>
              <a:cxnLst/>
              <a:rect l="l" t="t" r="r" b="b"/>
              <a:pathLst>
                <a:path w="3275528" h="1613942">
                  <a:moveTo>
                    <a:pt x="0" y="0"/>
                  </a:moveTo>
                  <a:lnTo>
                    <a:pt x="3275528" y="0"/>
                  </a:lnTo>
                  <a:lnTo>
                    <a:pt x="3275528" y="1613941"/>
                  </a:lnTo>
                  <a:lnTo>
                    <a:pt x="0" y="1613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60000"/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3" name="Freeform 13"/>
          <p:cNvSpPr/>
          <p:nvPr/>
        </p:nvSpPr>
        <p:spPr>
          <a:xfrm rot="-10800000">
            <a:off x="-418494" y="6408885"/>
            <a:ext cx="4383519" cy="4112538"/>
          </a:xfrm>
          <a:custGeom>
            <a:avLst/>
            <a:gdLst/>
            <a:ahLst/>
            <a:cxnLst/>
            <a:rect l="l" t="t" r="r" b="b"/>
            <a:pathLst>
              <a:path w="4383519" h="4112538">
                <a:moveTo>
                  <a:pt x="0" y="0"/>
                </a:moveTo>
                <a:lnTo>
                  <a:pt x="4383519" y="0"/>
                </a:lnTo>
                <a:lnTo>
                  <a:pt x="4383519" y="4112538"/>
                </a:lnTo>
                <a:lnTo>
                  <a:pt x="0" y="41125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AutoShape 18"/>
          <p:cNvSpPr/>
          <p:nvPr/>
        </p:nvSpPr>
        <p:spPr>
          <a:xfrm>
            <a:off x="11657911" y="1028700"/>
            <a:ext cx="0" cy="520309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>
            <a:off x="11534086" y="1425184"/>
            <a:ext cx="247650" cy="247650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22" name="Rectangle 21"/>
          <p:cNvSpPr/>
          <p:nvPr/>
        </p:nvSpPr>
        <p:spPr>
          <a:xfrm>
            <a:off x="6296436" y="1589211"/>
            <a:ext cx="11126358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5400" dirty="0" smtClean="0"/>
              <a:t>                   مراقبت‌های پرستاری</a:t>
            </a:r>
          </a:p>
          <a:p>
            <a:pPr algn="r"/>
            <a:endParaRPr lang="fa-IR" sz="4000" dirty="0"/>
          </a:p>
          <a:p>
            <a:pPr algn="r"/>
            <a:r>
              <a:rPr lang="fa-IR" sz="4000" b="1" dirty="0" smtClean="0"/>
              <a:t>اهداف: </a:t>
            </a:r>
          </a:p>
          <a:p>
            <a:pPr algn="r"/>
            <a:r>
              <a:rPr lang="fa-IR" sz="4000" dirty="0" smtClean="0"/>
              <a:t>تسکین </a:t>
            </a:r>
            <a:r>
              <a:rPr lang="fa-IR" sz="4000" dirty="0"/>
              <a:t>علائم، جلوگیری از عوارض، آموزش به بیمار و خانواده.</a:t>
            </a:r>
          </a:p>
          <a:p>
            <a:pPr algn="r"/>
            <a:endParaRPr lang="fa-IR" sz="4000" b="1" dirty="0" smtClean="0"/>
          </a:p>
          <a:p>
            <a:pPr algn="r"/>
            <a:r>
              <a:rPr lang="fa-IR" sz="4000" b="1" dirty="0" smtClean="0"/>
              <a:t>اقدامات:</a:t>
            </a:r>
          </a:p>
          <a:p>
            <a:pPr algn="r"/>
            <a:r>
              <a:rPr lang="fa-IR" sz="4000" dirty="0" smtClean="0"/>
              <a:t>ایزوله </a:t>
            </a:r>
            <a:r>
              <a:rPr lang="fa-IR" sz="4000" dirty="0"/>
              <a:t>کردن بیمار برای جلوگیری از انتشار بیماری</a:t>
            </a:r>
            <a:r>
              <a:rPr lang="fa-IR" sz="4000" dirty="0" smtClean="0"/>
              <a:t>.</a:t>
            </a:r>
            <a:endParaRPr lang="fa-IR" sz="2800" dirty="0" smtClean="0"/>
          </a:p>
          <a:p>
            <a:pPr algn="r"/>
            <a:r>
              <a:rPr lang="fa-IR" sz="4000" dirty="0" smtClean="0"/>
              <a:t>مانیتورینگ </a:t>
            </a:r>
            <a:r>
              <a:rPr lang="fa-IR" sz="4000" dirty="0"/>
              <a:t>علائم حیاتی و وضعیت پوست.</a:t>
            </a:r>
          </a:p>
          <a:p>
            <a:pPr algn="r"/>
            <a:r>
              <a:rPr lang="fa-IR" sz="4000" dirty="0" smtClean="0"/>
              <a:t>ارائه </a:t>
            </a:r>
            <a:r>
              <a:rPr lang="fa-IR" sz="4000" dirty="0"/>
              <a:t>مراقبت‌های حمایتی (استراحت، مایعات، تغذیه مناسب</a:t>
            </a:r>
            <a:r>
              <a:rPr lang="fa-IR" sz="4000" dirty="0" smtClean="0"/>
              <a:t>).</a:t>
            </a:r>
            <a:endParaRPr lang="fa-IR" sz="2800" dirty="0" smtClean="0"/>
          </a:p>
          <a:p>
            <a:pPr algn="r"/>
            <a:r>
              <a:rPr lang="fa-IR" sz="4000" dirty="0" smtClean="0"/>
              <a:t>آموزش </a:t>
            </a:r>
            <a:r>
              <a:rPr lang="fa-IR" sz="4000" dirty="0"/>
              <a:t>در مورد بهداشت دست و جلوگیری از خراشیدن بثورات.</a:t>
            </a:r>
          </a:p>
          <a:p>
            <a:pPr algn="r"/>
            <a:endParaRPr lang="fa-IR" sz="40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5795" y="2476500"/>
            <a:ext cx="11211516" cy="5060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2697" y="1314450"/>
            <a:ext cx="11204879" cy="8231534"/>
          </a:xfrm>
          <a:custGeom>
            <a:avLst/>
            <a:gdLst/>
            <a:ahLst/>
            <a:cxnLst/>
            <a:rect l="l" t="t" r="r" b="b"/>
            <a:pathLst>
              <a:path w="11204879" h="8231534">
                <a:moveTo>
                  <a:pt x="0" y="0"/>
                </a:moveTo>
                <a:lnTo>
                  <a:pt x="11204879" y="0"/>
                </a:lnTo>
                <a:lnTo>
                  <a:pt x="11204879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601" t="-56987" r="-7879" b="-13479"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-1600200" y="9010158"/>
            <a:ext cx="11204879" cy="504178"/>
          </a:xfrm>
          <a:custGeom>
            <a:avLst/>
            <a:gdLst/>
            <a:ahLst/>
            <a:cxnLst/>
            <a:rect l="l" t="t" r="r" b="b"/>
            <a:pathLst>
              <a:path w="5867624" h="213368">
                <a:moveTo>
                  <a:pt x="0" y="0"/>
                </a:moveTo>
                <a:lnTo>
                  <a:pt x="5867624" y="0"/>
                </a:lnTo>
                <a:lnTo>
                  <a:pt x="5867624" y="213368"/>
                </a:lnTo>
                <a:lnTo>
                  <a:pt x="0" y="2133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-9123936">
            <a:off x="-3242476" y="7859013"/>
            <a:ext cx="9433900" cy="1399889"/>
          </a:xfrm>
          <a:custGeom>
            <a:avLst/>
            <a:gdLst/>
            <a:ahLst/>
            <a:cxnLst/>
            <a:rect l="l" t="t" r="r" b="b"/>
            <a:pathLst>
              <a:path w="9433900" h="1399889">
                <a:moveTo>
                  <a:pt x="0" y="0"/>
                </a:moveTo>
                <a:lnTo>
                  <a:pt x="9433900" y="0"/>
                </a:lnTo>
                <a:lnTo>
                  <a:pt x="9433900" y="1399890"/>
                </a:lnTo>
                <a:lnTo>
                  <a:pt x="0" y="13998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8173" r="-43871"/>
            </a:stretch>
          </a:blipFill>
        </p:spPr>
      </p:sp>
      <p:sp>
        <p:nvSpPr>
          <p:cNvPr id="21" name="Freeform 21"/>
          <p:cNvSpPr/>
          <p:nvPr/>
        </p:nvSpPr>
        <p:spPr>
          <a:xfrm rot="1767772">
            <a:off x="-3697523" y="8135860"/>
            <a:ext cx="7590270" cy="4212600"/>
          </a:xfrm>
          <a:custGeom>
            <a:avLst/>
            <a:gdLst/>
            <a:ahLst/>
            <a:cxnLst/>
            <a:rect l="l" t="t" r="r" b="b"/>
            <a:pathLst>
              <a:path w="7590270" h="4212600">
                <a:moveTo>
                  <a:pt x="0" y="0"/>
                </a:moveTo>
                <a:lnTo>
                  <a:pt x="7590270" y="0"/>
                </a:lnTo>
                <a:lnTo>
                  <a:pt x="7590270" y="4212600"/>
                </a:lnTo>
                <a:lnTo>
                  <a:pt x="0" y="4212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 rot="2969158">
            <a:off x="3163483" y="9016700"/>
            <a:ext cx="2548920" cy="1255923"/>
          </a:xfrm>
          <a:custGeom>
            <a:avLst/>
            <a:gdLst/>
            <a:ahLst/>
            <a:cxnLst/>
            <a:rect l="l" t="t" r="r" b="b"/>
            <a:pathLst>
              <a:path w="2548920" h="1255923">
                <a:moveTo>
                  <a:pt x="0" y="0"/>
                </a:moveTo>
                <a:lnTo>
                  <a:pt x="2548920" y="0"/>
                </a:lnTo>
                <a:lnTo>
                  <a:pt x="2548920" y="1255923"/>
                </a:lnTo>
                <a:lnTo>
                  <a:pt x="0" y="12559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60000"/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Rectangle 22"/>
          <p:cNvSpPr/>
          <p:nvPr/>
        </p:nvSpPr>
        <p:spPr>
          <a:xfrm>
            <a:off x="6342697" y="1783277"/>
            <a:ext cx="10886378" cy="7478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تاریخچه بیمار</a:t>
            </a:r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سابقه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واکسیناسیون، تماس با افراد مبتلا، علائم بیماری.</a:t>
            </a:r>
          </a:p>
          <a:p>
            <a:pPr algn="r"/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معاینه </a:t>
            </a:r>
            <a:r>
              <a:rPr lang="fa-IR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فیزیکی</a:t>
            </a:r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بررسی بثورات (توزیع، مرحله)، علائم حیاتی، وضعیت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عمومی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بیمار.</a:t>
            </a:r>
          </a:p>
          <a:p>
            <a:pPr algn="r"/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ارزیابی </a:t>
            </a:r>
            <a:r>
              <a:rPr lang="fa-IR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درد و خارش</a:t>
            </a:r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استفاده از مقیاس‌های درد و خارش برای ارزیابی شدت علائم.</a:t>
            </a:r>
          </a:p>
          <a:p>
            <a:pPr algn="r"/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وضعیت </a:t>
            </a:r>
            <a:r>
              <a:rPr lang="fa-IR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روانی</a:t>
            </a:r>
            <a:r>
              <a:rPr lang="fa-IR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بررسی علائم اضطراب یا افسردگی ناشی از بیماری.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19200" y="1655758"/>
            <a:ext cx="40799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ارزیابی پرستاری</a:t>
            </a:r>
            <a:endParaRPr lang="en-US" sz="54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15150" y="1314450"/>
            <a:ext cx="10629900" cy="8231534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845" t="-43880" r="-4593" b="-1346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8600" y="5414342"/>
            <a:ext cx="5321787" cy="4131642"/>
          </a:xfrm>
          <a:custGeom>
            <a:avLst/>
            <a:gdLst/>
            <a:ahLst/>
            <a:cxnLst/>
            <a:rect l="l" t="t" r="r" b="b"/>
            <a:pathLst>
              <a:path w="5321787" h="4131642">
                <a:moveTo>
                  <a:pt x="0" y="0"/>
                </a:moveTo>
                <a:lnTo>
                  <a:pt x="5321786" y="0"/>
                </a:lnTo>
                <a:lnTo>
                  <a:pt x="5321786" y="4131641"/>
                </a:lnTo>
                <a:lnTo>
                  <a:pt x="0" y="41316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6630650" y="1425184"/>
            <a:ext cx="247650" cy="24765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6630650" y="1028700"/>
            <a:ext cx="123825" cy="520309"/>
          </a:xfrm>
          <a:prstGeom prst="line">
            <a:avLst/>
          </a:prstGeom>
          <a:ln w="19050" cap="flat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Rectangle 16"/>
          <p:cNvSpPr/>
          <p:nvPr/>
        </p:nvSpPr>
        <p:spPr>
          <a:xfrm>
            <a:off x="7292624" y="1685665"/>
            <a:ext cx="9703362" cy="77251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تسکین خارش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-حمام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ولرم با جو دوسر کلوئیدی 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-لوسیون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کالامین.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-کمپرس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سرد.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-آنتی‌هیستامین‌ها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(تحت نظر پزشک).</a:t>
            </a:r>
          </a:p>
          <a:p>
            <a:pPr algn="r"/>
            <a:endParaRPr lang="fa-IR" sz="4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44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a-IR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مراقبت </a:t>
            </a: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</a:t>
            </a:r>
            <a:r>
              <a:rPr lang="fa-IR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پوست: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-کوتاه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نگه داشتن ناخن‌ها.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-پوشاندن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دست‌ها در کودکان برای جلوگیری از خراشیدن.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-جلوگیری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استفاده از صابون‌های قوی و خشک‌کننده.</a:t>
            </a:r>
          </a:p>
          <a:p>
            <a:pPr algn="r"/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66842" y="1544656"/>
            <a:ext cx="4283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مداخلات پرستاری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19800" y="1028700"/>
            <a:ext cx="11734800" cy="8839200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845" t="-43880" r="-4593" b="-13465"/>
            </a:stretch>
          </a:blipFill>
        </p:spPr>
      </p:sp>
      <p:sp>
        <p:nvSpPr>
          <p:cNvPr id="27" name="Freeform 27"/>
          <p:cNvSpPr/>
          <p:nvPr/>
        </p:nvSpPr>
        <p:spPr>
          <a:xfrm rot="4351535">
            <a:off x="15707866" y="1584751"/>
            <a:ext cx="1003772" cy="868719"/>
          </a:xfrm>
          <a:custGeom>
            <a:avLst/>
            <a:gdLst/>
            <a:ahLst/>
            <a:cxnLst/>
            <a:rect l="l" t="t" r="r" b="b"/>
            <a:pathLst>
              <a:path w="1003772" h="868719">
                <a:moveTo>
                  <a:pt x="0" y="0"/>
                </a:moveTo>
                <a:lnTo>
                  <a:pt x="1003772" y="0"/>
                </a:lnTo>
                <a:lnTo>
                  <a:pt x="1003772" y="868720"/>
                </a:lnTo>
                <a:lnTo>
                  <a:pt x="0" y="868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5152058">
            <a:off x="164969" y="5901389"/>
            <a:ext cx="5674566" cy="3390901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30704" y="1028700"/>
            <a:ext cx="12123896" cy="86639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fa-IR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اطلاعات کلی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ماهیت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بیماری، دوره بیماری، نحوه انتقال.</a:t>
            </a:r>
          </a:p>
          <a:p>
            <a:pPr algn="r"/>
            <a:endParaRPr lang="fa-IR" sz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مراقبت </a:t>
            </a:r>
            <a:r>
              <a:rPr lang="fa-IR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 </a:t>
            </a:r>
            <a:r>
              <a:rPr lang="fa-IR" sz="40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منزل: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مدیریت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تب و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درد.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مراقبت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پوست و جلوگیری از عفونت.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تغذیه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مناسب و هیدراتاسیون.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استراحت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کافی.</a:t>
            </a:r>
          </a:p>
          <a:p>
            <a:pPr algn="r"/>
            <a:endParaRPr lang="fa-I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پیشگیری </a:t>
            </a:r>
            <a:r>
              <a:rPr lang="fa-IR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</a:t>
            </a:r>
            <a:r>
              <a:rPr lang="fa-IR" sz="40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انتشار: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ایزوله‌سازی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 زمانی که تمام وزیکول‌ها دلمه ببندند.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بهداشت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دست.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اجتناب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از تماس با افراد آسیب‌پذیر </a:t>
            </a:r>
            <a:endParaRPr lang="fa-I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fa-IR" sz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fa-IR" sz="40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علائم هشدار:</a:t>
            </a:r>
          </a:p>
          <a:p>
            <a:pPr algn="r"/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تب 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بالا، سرفه شدید، تنگی نفس، سردرد شدید، سفتی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گردن،تشنج</a:t>
            </a: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، </a:t>
            </a:r>
            <a:r>
              <a:rPr lang="fa-I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گیجی</a:t>
            </a: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61680" y="1409956"/>
            <a:ext cx="53399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48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اموزش به بیمار و خانواده</a:t>
            </a:r>
            <a:endParaRPr lang="en-US" sz="48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1000" y="8877300"/>
            <a:ext cx="5429250" cy="1049684"/>
          </a:xfrm>
          <a:custGeom>
            <a:avLst/>
            <a:gdLst/>
            <a:ahLst/>
            <a:cxnLst/>
            <a:rect l="l" t="t" r="r" b="b"/>
            <a:pathLst>
              <a:path w="10629900" h="8231534">
                <a:moveTo>
                  <a:pt x="0" y="0"/>
                </a:moveTo>
                <a:lnTo>
                  <a:pt x="10629900" y="0"/>
                </a:lnTo>
                <a:lnTo>
                  <a:pt x="10629900" y="8231534"/>
                </a:lnTo>
                <a:lnTo>
                  <a:pt x="0" y="82315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4845" t="-43880" r="-4593" b="-13465"/>
            </a:stretch>
          </a:blipFill>
        </p:spPr>
      </p:sp>
      <p:sp>
        <p:nvSpPr>
          <p:cNvPr id="25" name="Rectangle 24"/>
          <p:cNvSpPr/>
          <p:nvPr/>
        </p:nvSpPr>
        <p:spPr>
          <a:xfrm>
            <a:off x="1981200" y="8940477"/>
            <a:ext cx="1741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a-I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باتشکر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1765</Words>
  <Application>Microsoft Office PowerPoint</Application>
  <PresentationFormat>Custom</PresentationFormat>
  <Paragraphs>334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Calibri</vt:lpstr>
      <vt:lpstr>Bobby Jones Soft</vt:lpstr>
      <vt:lpstr>Coco Gothic</vt:lpstr>
      <vt:lpstr>Arial</vt:lpstr>
      <vt:lpstr>Coco Gothic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Pathogens and Communicable Diseases Education Presentation in Light Green Beige Style</dc:title>
  <cp:lastModifiedBy>Kamardin</cp:lastModifiedBy>
  <cp:revision>37</cp:revision>
  <dcterms:created xsi:type="dcterms:W3CDTF">2006-08-16T00:00:00Z</dcterms:created>
  <dcterms:modified xsi:type="dcterms:W3CDTF">2025-05-09T15:22:23Z</dcterms:modified>
  <dc:identifier>DAGm2qlkNnI</dc:identifier>
</cp:coreProperties>
</file>