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9" r:id="rId1"/>
  </p:sldMasterIdLst>
  <p:notesMasterIdLst>
    <p:notesMasterId r:id="rId12"/>
  </p:notesMasterIdLst>
  <p:sldIdLst>
    <p:sldId id="292" r:id="rId2"/>
    <p:sldId id="279" r:id="rId3"/>
    <p:sldId id="285" r:id="rId4"/>
    <p:sldId id="274" r:id="rId5"/>
    <p:sldId id="256" r:id="rId6"/>
    <p:sldId id="259" r:id="rId7"/>
    <p:sldId id="264" r:id="rId8"/>
    <p:sldId id="277" r:id="rId9"/>
    <p:sldId id="263" r:id="rId10"/>
    <p:sldId id="286" r:id="rId11"/>
  </p:sldIdLst>
  <p:sldSz cx="12192000" cy="6858000"/>
  <p:notesSz cx="6858000" cy="9144000"/>
  <p:embeddedFontLst>
    <p:embeddedFont>
      <p:font typeface="Arial Black" panose="020B0604020202020204" pitchFamily="34" charset="0"/>
      <p:bold r:id="rId13"/>
    </p:embeddedFont>
    <p:embeddedFont>
      <p:font typeface="Bauhaus 93" pitchFamily="82" charset="0"/>
      <p:regular r:id="rId14"/>
    </p:embeddedFont>
    <p:embeddedFont>
      <p:font typeface="Calibri" panose="020F0502020204030204" pitchFamily="34" charset="0"/>
      <p:regular r:id="rId15"/>
      <p:bold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Gill Sans" panose="02000000000000000000" pitchFamily="2" charset="0"/>
      <p:regular r:id="rId21"/>
    </p:embeddedFont>
    <p:embeddedFont>
      <p:font typeface="IRANSans(FaNum)" panose="02040503050201020203" pitchFamily="18" charset="-78"/>
      <p:regular r:id="rId22"/>
      <p:bold r:id="rId23"/>
    </p:embeddedFont>
    <p:embeddedFont>
      <p:font typeface="Vazir" panose="020B0603030804020204" pitchFamily="34" charset="-78"/>
      <p:regular r:id="rId24"/>
      <p:bold r:id="rId25"/>
    </p:embeddedFont>
    <p:embeddedFont>
      <p:font typeface="微软雅黑" panose="020B0502040504020204" pitchFamily="34" charset="0"/>
      <p:regular r:id="rId26"/>
      <p:bold r:id="rId27"/>
    </p:embeddedFont>
    <p:embeddedFont>
      <p:font typeface="等线" panose="020B050204050402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A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font" Target="fonts/font1.fntdata" /><Relationship Id="rId18" Type="http://schemas.openxmlformats.org/officeDocument/2006/relationships/font" Target="fonts/font6.fntdata" /><Relationship Id="rId26" Type="http://schemas.openxmlformats.org/officeDocument/2006/relationships/font" Target="fonts/font14.fntdata" /><Relationship Id="rId3" Type="http://schemas.openxmlformats.org/officeDocument/2006/relationships/slide" Target="slides/slide2.xml" /><Relationship Id="rId21" Type="http://schemas.openxmlformats.org/officeDocument/2006/relationships/font" Target="fonts/font9.fntdata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font" Target="fonts/font5.fntdata" /><Relationship Id="rId25" Type="http://schemas.openxmlformats.org/officeDocument/2006/relationships/font" Target="fonts/font13.fntdata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font" Target="fonts/font4.fntdata" /><Relationship Id="rId20" Type="http://schemas.openxmlformats.org/officeDocument/2006/relationships/font" Target="fonts/font8.fntdata" /><Relationship Id="rId29" Type="http://schemas.openxmlformats.org/officeDocument/2006/relationships/font" Target="fonts/font17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2.fntdata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font" Target="fonts/font3.fntdata" /><Relationship Id="rId23" Type="http://schemas.openxmlformats.org/officeDocument/2006/relationships/font" Target="fonts/font11.fntdata" /><Relationship Id="rId28" Type="http://schemas.openxmlformats.org/officeDocument/2006/relationships/font" Target="fonts/font16.fntdata" /><Relationship Id="rId10" Type="http://schemas.openxmlformats.org/officeDocument/2006/relationships/slide" Target="slides/slide9.xml" /><Relationship Id="rId19" Type="http://schemas.openxmlformats.org/officeDocument/2006/relationships/font" Target="fonts/font7.fntdata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2.fntdata" /><Relationship Id="rId22" Type="http://schemas.openxmlformats.org/officeDocument/2006/relationships/font" Target="fonts/font10.fntdata" /><Relationship Id="rId27" Type="http://schemas.openxmlformats.org/officeDocument/2006/relationships/font" Target="fonts/font15.fntdata" /><Relationship Id="rId30" Type="http://schemas.openxmlformats.org/officeDocument/2006/relationships/presProps" Target="presProp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CDA23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B-4BC4-807D-905B2A5F3D71}"/>
              </c:ext>
            </c:extLst>
          </c:dPt>
          <c:dPt>
            <c:idx val="1"/>
            <c:bubble3D val="0"/>
            <c:spPr>
              <a:solidFill>
                <a:srgbClr val="E1B64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B-4BC4-807D-905B2A5F3D7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0B-4BC4-807D-905B2A5F3D71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C0B-4BC4-807D-905B2A5F3D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Montserrat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</c:v>
                </c:pt>
                <c:pt idx="2">
                  <c:v>9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0B-4BC4-807D-905B2A5F3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2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4D25A-29BC-4227-8220-23037A126FAA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7B760-5B03-4824-BFCB-2BDEDB11B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05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7BECF2-3FF5-4ABF-9F8E-65B835E46F8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242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FEFC-5A44-4C02-99F1-5B7E9679A3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707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B2344-C2E9-4423-BFDA-669942A1692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2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595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BECF2-3FF5-4ABF-9F8E-65B835E46F8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10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B6D3E-D522-49B4-9289-BFFC1AADE6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09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FEFC-5A44-4C02-99F1-5B7E9679A3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09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B6D3E-D522-49B4-9289-BFFC1AADE6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304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7BECF2-3FF5-4ABF-9F8E-65B835E46F8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35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Layout Templa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689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8EF06-7162-F1D5-8A05-2F77A01BF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039E5A-DC7A-C3F2-9903-9B45EA1E2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BE137-A67B-E2E0-9DB5-31C2BA602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CEED7-C69D-4027-802F-39BECA519DB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638B1-48A0-D970-E5A1-A923462D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67487-E17A-8E75-522E-AAC060852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98923-61CE-48E1-A471-6216DA81F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0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659563" y="2632075"/>
            <a:ext cx="4295775" cy="268446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7887" y="4664885"/>
            <a:ext cx="827316" cy="827314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6062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110848" y="1604694"/>
            <a:ext cx="3284330" cy="4568178"/>
          </a:xfrm>
          <a:custGeom>
            <a:avLst/>
            <a:gdLst>
              <a:gd name="connsiteX0" fmla="*/ 0 w 3284330"/>
              <a:gd name="connsiteY0" fmla="*/ 0 h 4568178"/>
              <a:gd name="connsiteX1" fmla="*/ 3284330 w 3284330"/>
              <a:gd name="connsiteY1" fmla="*/ 0 h 4568178"/>
              <a:gd name="connsiteX2" fmla="*/ 3284330 w 3284330"/>
              <a:gd name="connsiteY2" fmla="*/ 4568178 h 4568178"/>
              <a:gd name="connsiteX3" fmla="*/ 0 w 3284330"/>
              <a:gd name="connsiteY3" fmla="*/ 4568178 h 456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4330" h="4568178">
                <a:moveTo>
                  <a:pt x="0" y="0"/>
                </a:moveTo>
                <a:lnTo>
                  <a:pt x="3284330" y="0"/>
                </a:lnTo>
                <a:lnTo>
                  <a:pt x="3284330" y="4568178"/>
                </a:lnTo>
                <a:lnTo>
                  <a:pt x="0" y="4568178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>
            <a:outerShdw blurRad="12700" dist="381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454162" y="1604694"/>
            <a:ext cx="3284330" cy="4568178"/>
          </a:xfrm>
          <a:custGeom>
            <a:avLst/>
            <a:gdLst>
              <a:gd name="connsiteX0" fmla="*/ 0 w 3284330"/>
              <a:gd name="connsiteY0" fmla="*/ 0 h 4568178"/>
              <a:gd name="connsiteX1" fmla="*/ 3284330 w 3284330"/>
              <a:gd name="connsiteY1" fmla="*/ 0 h 4568178"/>
              <a:gd name="connsiteX2" fmla="*/ 3284330 w 3284330"/>
              <a:gd name="connsiteY2" fmla="*/ 4568178 h 4568178"/>
              <a:gd name="connsiteX3" fmla="*/ 0 w 3284330"/>
              <a:gd name="connsiteY3" fmla="*/ 4568178 h 456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4330" h="4568178">
                <a:moveTo>
                  <a:pt x="0" y="0"/>
                </a:moveTo>
                <a:lnTo>
                  <a:pt x="3284330" y="0"/>
                </a:lnTo>
                <a:lnTo>
                  <a:pt x="3284330" y="4568178"/>
                </a:lnTo>
                <a:lnTo>
                  <a:pt x="0" y="4568178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>
            <a:outerShdw blurRad="12700" dist="381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787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B93712-1257-DDB6-C94A-5A6A8915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CEED7-C69D-4027-802F-39BECA519DBE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BE7E0-A792-1EE3-DC34-03B7158A9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12546-6ABA-366F-7FE7-49183318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98923-61CE-48E1-A471-6216DA81F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4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046663" y="2740026"/>
            <a:ext cx="2098674" cy="2098674"/>
          </a:xfrm>
          <a:custGeom>
            <a:avLst/>
            <a:gdLst>
              <a:gd name="connsiteX0" fmla="*/ 1049337 w 2098674"/>
              <a:gd name="connsiteY0" fmla="*/ 0 h 2098674"/>
              <a:gd name="connsiteX1" fmla="*/ 2098674 w 2098674"/>
              <a:gd name="connsiteY1" fmla="*/ 1049337 h 2098674"/>
              <a:gd name="connsiteX2" fmla="*/ 1049337 w 2098674"/>
              <a:gd name="connsiteY2" fmla="*/ 2098674 h 2098674"/>
              <a:gd name="connsiteX3" fmla="*/ 0 w 2098674"/>
              <a:gd name="connsiteY3" fmla="*/ 1049337 h 2098674"/>
              <a:gd name="connsiteX4" fmla="*/ 1049337 w 2098674"/>
              <a:gd name="connsiteY4" fmla="*/ 0 h 209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674" h="2098674">
                <a:moveTo>
                  <a:pt x="1049337" y="0"/>
                </a:moveTo>
                <a:cubicBezTo>
                  <a:pt x="1628870" y="0"/>
                  <a:pt x="2098674" y="469804"/>
                  <a:pt x="2098674" y="1049337"/>
                </a:cubicBezTo>
                <a:cubicBezTo>
                  <a:pt x="2098674" y="1628870"/>
                  <a:pt x="1628870" y="2098674"/>
                  <a:pt x="1049337" y="2098674"/>
                </a:cubicBezTo>
                <a:cubicBezTo>
                  <a:pt x="469804" y="2098674"/>
                  <a:pt x="0" y="1628870"/>
                  <a:pt x="0" y="1049337"/>
                </a:cubicBezTo>
                <a:cubicBezTo>
                  <a:pt x="0" y="469804"/>
                  <a:pt x="469804" y="0"/>
                  <a:pt x="10493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37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558861" y="4441228"/>
            <a:ext cx="2854097" cy="1295888"/>
          </a:xfrm>
          <a:custGeom>
            <a:avLst/>
            <a:gdLst>
              <a:gd name="connsiteX0" fmla="*/ 0 w 2854097"/>
              <a:gd name="connsiteY0" fmla="*/ 0 h 1295888"/>
              <a:gd name="connsiteX1" fmla="*/ 2854097 w 2854097"/>
              <a:gd name="connsiteY1" fmla="*/ 0 h 1295888"/>
              <a:gd name="connsiteX2" fmla="*/ 2854097 w 2854097"/>
              <a:gd name="connsiteY2" fmla="*/ 1295888 h 1295888"/>
              <a:gd name="connsiteX3" fmla="*/ 0 w 2854097"/>
              <a:gd name="connsiteY3" fmla="*/ 1295888 h 129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097" h="1295888">
                <a:moveTo>
                  <a:pt x="0" y="0"/>
                </a:moveTo>
                <a:lnTo>
                  <a:pt x="2854097" y="0"/>
                </a:lnTo>
                <a:lnTo>
                  <a:pt x="2854097" y="1295888"/>
                </a:lnTo>
                <a:lnTo>
                  <a:pt x="0" y="12958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70218" y="4441228"/>
            <a:ext cx="2854097" cy="1295888"/>
          </a:xfrm>
          <a:custGeom>
            <a:avLst/>
            <a:gdLst>
              <a:gd name="connsiteX0" fmla="*/ 0 w 2854097"/>
              <a:gd name="connsiteY0" fmla="*/ 0 h 1295888"/>
              <a:gd name="connsiteX1" fmla="*/ 2854097 w 2854097"/>
              <a:gd name="connsiteY1" fmla="*/ 0 h 1295888"/>
              <a:gd name="connsiteX2" fmla="*/ 2854097 w 2854097"/>
              <a:gd name="connsiteY2" fmla="*/ 1295888 h 1295888"/>
              <a:gd name="connsiteX3" fmla="*/ 0 w 2854097"/>
              <a:gd name="connsiteY3" fmla="*/ 1295888 h 129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097" h="1295888">
                <a:moveTo>
                  <a:pt x="0" y="0"/>
                </a:moveTo>
                <a:lnTo>
                  <a:pt x="2854097" y="0"/>
                </a:lnTo>
                <a:lnTo>
                  <a:pt x="2854097" y="1295888"/>
                </a:lnTo>
                <a:lnTo>
                  <a:pt x="0" y="12958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781575" y="4441228"/>
            <a:ext cx="2854097" cy="1295888"/>
          </a:xfrm>
          <a:custGeom>
            <a:avLst/>
            <a:gdLst>
              <a:gd name="connsiteX0" fmla="*/ 0 w 2854097"/>
              <a:gd name="connsiteY0" fmla="*/ 0 h 1295888"/>
              <a:gd name="connsiteX1" fmla="*/ 2854097 w 2854097"/>
              <a:gd name="connsiteY1" fmla="*/ 0 h 1295888"/>
              <a:gd name="connsiteX2" fmla="*/ 2854097 w 2854097"/>
              <a:gd name="connsiteY2" fmla="*/ 1295888 h 1295888"/>
              <a:gd name="connsiteX3" fmla="*/ 0 w 2854097"/>
              <a:gd name="connsiteY3" fmla="*/ 1295888 h 129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097" h="1295888">
                <a:moveTo>
                  <a:pt x="0" y="0"/>
                </a:moveTo>
                <a:lnTo>
                  <a:pt x="2854097" y="0"/>
                </a:lnTo>
                <a:lnTo>
                  <a:pt x="2854097" y="1295888"/>
                </a:lnTo>
                <a:lnTo>
                  <a:pt x="0" y="12958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900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264727" y="2043079"/>
            <a:ext cx="1799273" cy="179768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id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5195972" y="2043079"/>
            <a:ext cx="1799273" cy="179768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id-ID" dirty="0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127216" y="2043079"/>
            <a:ext cx="1799273" cy="179768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0044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977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690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Templat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018120" y="2330161"/>
            <a:ext cx="1979966" cy="1979966"/>
          </a:xfrm>
          <a:custGeom>
            <a:avLst/>
            <a:gdLst>
              <a:gd name="connsiteX0" fmla="*/ 989983 w 1979966"/>
              <a:gd name="connsiteY0" fmla="*/ 0 h 1979966"/>
              <a:gd name="connsiteX1" fmla="*/ 1979966 w 1979966"/>
              <a:gd name="connsiteY1" fmla="*/ 989983 h 1979966"/>
              <a:gd name="connsiteX2" fmla="*/ 989983 w 1979966"/>
              <a:gd name="connsiteY2" fmla="*/ 1979966 h 1979966"/>
              <a:gd name="connsiteX3" fmla="*/ 0 w 1979966"/>
              <a:gd name="connsiteY3" fmla="*/ 989983 h 1979966"/>
              <a:gd name="connsiteX4" fmla="*/ 989983 w 1979966"/>
              <a:gd name="connsiteY4" fmla="*/ 0 h 197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9966" h="1979966">
                <a:moveTo>
                  <a:pt x="989983" y="0"/>
                </a:moveTo>
                <a:cubicBezTo>
                  <a:pt x="1536736" y="0"/>
                  <a:pt x="1979966" y="443230"/>
                  <a:pt x="1979966" y="989983"/>
                </a:cubicBezTo>
                <a:cubicBezTo>
                  <a:pt x="1979966" y="1536736"/>
                  <a:pt x="1536736" y="1979966"/>
                  <a:pt x="989983" y="1979966"/>
                </a:cubicBezTo>
                <a:cubicBezTo>
                  <a:pt x="443230" y="1979966"/>
                  <a:pt x="0" y="1536736"/>
                  <a:pt x="0" y="989983"/>
                </a:cubicBezTo>
                <a:cubicBezTo>
                  <a:pt x="0" y="443230"/>
                  <a:pt x="443230" y="0"/>
                  <a:pt x="9899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620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0" r="47064"/>
          <a:stretch>
            <a:fillRect/>
          </a:stretch>
        </p:blipFill>
        <p:spPr>
          <a:xfrm rot="11156102">
            <a:off x="-121298" y="4618458"/>
            <a:ext cx="1207646" cy="2283551"/>
          </a:xfrm>
          <a:custGeom>
            <a:avLst/>
            <a:gdLst>
              <a:gd name="connsiteX0" fmla="*/ 1207646 w 1207646"/>
              <a:gd name="connsiteY0" fmla="*/ 2283551 h 2283551"/>
              <a:gd name="connsiteX1" fmla="*/ 0 w 1207646"/>
              <a:gd name="connsiteY1" fmla="*/ 2283551 h 2283551"/>
              <a:gd name="connsiteX2" fmla="*/ 0 w 1207646"/>
              <a:gd name="connsiteY2" fmla="*/ 100866 h 2283551"/>
              <a:gd name="connsiteX3" fmla="*/ 970253 w 1207646"/>
              <a:gd name="connsiteY3" fmla="*/ 0 h 228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646" h="2283551">
                <a:moveTo>
                  <a:pt x="1207646" y="2283551"/>
                </a:moveTo>
                <a:lnTo>
                  <a:pt x="0" y="2283551"/>
                </a:lnTo>
                <a:lnTo>
                  <a:pt x="0" y="100866"/>
                </a:lnTo>
                <a:lnTo>
                  <a:pt x="970253" y="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1" r="56530"/>
          <a:stretch>
            <a:fillRect/>
          </a:stretch>
        </p:blipFill>
        <p:spPr>
          <a:xfrm rot="21557155">
            <a:off x="11213214" y="-6259"/>
            <a:ext cx="991690" cy="2089289"/>
          </a:xfrm>
          <a:custGeom>
            <a:avLst/>
            <a:gdLst>
              <a:gd name="connsiteX0" fmla="*/ 0 w 991690"/>
              <a:gd name="connsiteY0" fmla="*/ 0 h 2089289"/>
              <a:gd name="connsiteX1" fmla="*/ 991690 w 991690"/>
              <a:gd name="connsiteY1" fmla="*/ 12360 h 2089289"/>
              <a:gd name="connsiteX2" fmla="*/ 965803 w 991690"/>
              <a:gd name="connsiteY2" fmla="*/ 2089289 h 2089289"/>
              <a:gd name="connsiteX3" fmla="*/ 0 w 991690"/>
              <a:gd name="connsiteY3" fmla="*/ 2089289 h 208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690" h="2089289">
                <a:moveTo>
                  <a:pt x="0" y="0"/>
                </a:moveTo>
                <a:lnTo>
                  <a:pt x="991690" y="12360"/>
                </a:lnTo>
                <a:lnTo>
                  <a:pt x="965803" y="2089289"/>
                </a:lnTo>
                <a:lnTo>
                  <a:pt x="0" y="2089289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6" r="30984"/>
          <a:stretch>
            <a:fillRect/>
          </a:stretch>
        </p:blipFill>
        <p:spPr>
          <a:xfrm rot="8904515">
            <a:off x="-169671" y="5289913"/>
            <a:ext cx="1574491" cy="2138985"/>
          </a:xfrm>
          <a:custGeom>
            <a:avLst/>
            <a:gdLst>
              <a:gd name="connsiteX0" fmla="*/ 0 w 1574491"/>
              <a:gd name="connsiteY0" fmla="*/ 2138985 h 2138985"/>
              <a:gd name="connsiteX1" fmla="*/ 0 w 1574491"/>
              <a:gd name="connsiteY1" fmla="*/ 0 h 2138985"/>
              <a:gd name="connsiteX2" fmla="*/ 1574491 w 1574491"/>
              <a:gd name="connsiteY2" fmla="*/ 968308 h 2138985"/>
              <a:gd name="connsiteX3" fmla="*/ 854528 w 1574491"/>
              <a:gd name="connsiteY3" fmla="*/ 2138985 h 213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4491" h="2138985">
                <a:moveTo>
                  <a:pt x="0" y="2138985"/>
                </a:moveTo>
                <a:lnTo>
                  <a:pt x="0" y="0"/>
                </a:lnTo>
                <a:lnTo>
                  <a:pt x="1574491" y="968308"/>
                </a:lnTo>
                <a:lnTo>
                  <a:pt x="854528" y="213898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4" r="35756"/>
          <a:stretch>
            <a:fillRect/>
          </a:stretch>
        </p:blipFill>
        <p:spPr>
          <a:xfrm rot="19305568">
            <a:off x="10833705" y="-684131"/>
            <a:ext cx="1465634" cy="2148774"/>
          </a:xfrm>
          <a:custGeom>
            <a:avLst/>
            <a:gdLst>
              <a:gd name="connsiteX0" fmla="*/ 0 w 1465634"/>
              <a:gd name="connsiteY0" fmla="*/ 0 h 2148774"/>
              <a:gd name="connsiteX1" fmla="*/ 1465634 w 1465634"/>
              <a:gd name="connsiteY1" fmla="*/ 1155021 h 2148774"/>
              <a:gd name="connsiteX2" fmla="*/ 682488 w 1465634"/>
              <a:gd name="connsiteY2" fmla="*/ 2148774 h 2148774"/>
              <a:gd name="connsiteX3" fmla="*/ 0 w 1465634"/>
              <a:gd name="connsiteY3" fmla="*/ 2148774 h 214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5634" h="2148774">
                <a:moveTo>
                  <a:pt x="0" y="0"/>
                </a:moveTo>
                <a:lnTo>
                  <a:pt x="1465634" y="1155021"/>
                </a:lnTo>
                <a:lnTo>
                  <a:pt x="682488" y="2148774"/>
                </a:lnTo>
                <a:lnTo>
                  <a:pt x="0" y="2148774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117996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sv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sv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 /><Relationship Id="rId2" Type="http://schemas.openxmlformats.org/officeDocument/2006/relationships/slideLayout" Target="../slideLayouts/slideLayout5.xml" /><Relationship Id="rId1" Type="http://schemas.openxmlformats.org/officeDocument/2006/relationships/tags" Target="../tags/tag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 /><Relationship Id="rId2" Type="http://schemas.openxmlformats.org/officeDocument/2006/relationships/slideLayout" Target="../slideLayouts/slideLayout4.xml" /><Relationship Id="rId1" Type="http://schemas.openxmlformats.org/officeDocument/2006/relationships/tags" Target="../tags/tag2.xml" /><Relationship Id="rId5" Type="http://schemas.microsoft.com/office/2007/relationships/hdphoto" Target="../media/hdphoto1.wdp" /><Relationship Id="rId4" Type="http://schemas.openxmlformats.org/officeDocument/2006/relationships/image" Target="../media/image10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9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 /><Relationship Id="rId2" Type="http://schemas.openxmlformats.org/officeDocument/2006/relationships/slideLayout" Target="../slideLayouts/slideLayout6.xml" /><Relationship Id="rId1" Type="http://schemas.openxmlformats.org/officeDocument/2006/relationships/tags" Target="../tags/tag3.xml" /><Relationship Id="rId4" Type="http://schemas.openxmlformats.org/officeDocument/2006/relationships/image" Target="../media/image11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1" t="14643" r="14643" b="16221"/>
          <a:stretch/>
        </p:blipFill>
        <p:spPr>
          <a:xfrm flipH="1"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41716" y="2590390"/>
            <a:ext cx="7327868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rtl="1">
              <a:defRPr/>
            </a:pPr>
            <a:r>
              <a:rPr kumimoji="0" lang="en-AU" altLang="zh-CN" sz="66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مسمومیت</a:t>
            </a:r>
            <a:r>
              <a:rPr kumimoji="0" lang="en-AU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 </a:t>
            </a:r>
            <a:r>
              <a:rPr kumimoji="0" lang="en-AU" altLang="zh-CN" sz="66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با</a:t>
            </a:r>
            <a:r>
              <a:rPr kumimoji="0" lang="en-AU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 </a:t>
            </a:r>
            <a:r>
              <a:rPr kumimoji="0" lang="en-AU" altLang="zh-CN" sz="66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مواد</a:t>
            </a:r>
            <a:r>
              <a:rPr kumimoji="0" lang="en-AU" altLang="zh-CN" sz="6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 </a:t>
            </a:r>
            <a:r>
              <a:rPr kumimoji="0" lang="en-AU" altLang="zh-CN" sz="66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  <a:cs typeface="B Sina" panose="00000700000000000000" pitchFamily="2" charset="-78"/>
              </a:rPr>
              <a:t>مخدر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effectLst/>
              <a:uLnTx/>
              <a:uFillTx/>
              <a:latin typeface="Arial"/>
              <a:ea typeface="微软雅黑"/>
              <a:cs typeface="B Sina" panose="00000700000000000000" pitchFamily="2" charset="-7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11384" y="234534"/>
            <a:ext cx="36590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altLang="zh-CN" sz="28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بسمه</a:t>
            </a:r>
            <a:r>
              <a:rPr lang="en-AU" altLang="zh-CN" sz="28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r>
              <a:rPr lang="en-AU" altLang="zh-CN" sz="28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تعالی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effectLst/>
              <a:uLnTx/>
              <a:uFillTx/>
              <a:latin typeface="Vazir" panose="020B0603030804020204" pitchFamily="34" charset="-78"/>
              <a:ea typeface="微软雅黑"/>
              <a:cs typeface="Vazir" panose="020B0603030804020204" pitchFamily="34" charset="-78"/>
            </a:endParaRP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id="{54BEB847-06E6-AF5D-4DE0-44FD06CDC058}"/>
              </a:ext>
            </a:extLst>
          </p:cNvPr>
          <p:cNvSpPr/>
          <p:nvPr/>
        </p:nvSpPr>
        <p:spPr>
          <a:xfrm>
            <a:off x="6911800" y="3924266"/>
            <a:ext cx="3225801" cy="774041"/>
          </a:xfrm>
          <a:prstGeom prst="roundRect">
            <a:avLst>
              <a:gd name="adj" fmla="val 12627"/>
            </a:avLst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文本框 15">
            <a:extLst>
              <a:ext uri="{FF2B5EF4-FFF2-40B4-BE49-F238E27FC236}">
                <a16:creationId xmlns:a16="http://schemas.microsoft.com/office/drawing/2014/main" id="{4FD3526D-DB70-8105-31E5-CC360829E2F9}"/>
              </a:ext>
            </a:extLst>
          </p:cNvPr>
          <p:cNvSpPr txBox="1"/>
          <p:nvPr/>
        </p:nvSpPr>
        <p:spPr>
          <a:xfrm>
            <a:off x="6712857" y="4048362"/>
            <a:ext cx="3381393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1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یاسمن</a:t>
            </a:r>
            <a:r>
              <a:rPr kumimoji="0" lang="en-AU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r>
              <a:rPr kumimoji="0" lang="en-AU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سادات</a:t>
            </a:r>
            <a:r>
              <a:rPr kumimoji="0" lang="en-AU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r>
              <a:rPr kumimoji="0" lang="en-AU" altLang="zh-CN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صالحی</a:t>
            </a:r>
            <a:r>
              <a:rPr kumimoji="0" lang="en-AU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azir" panose="020B0603030804020204" pitchFamily="34" charset="-78"/>
              <a:ea typeface="微软雅黑"/>
              <a:cs typeface="Vazir" panose="020B0603030804020204" pitchFamily="34" charset="-78"/>
            </a:endParaRPr>
          </a:p>
        </p:txBody>
      </p:sp>
      <p:sp>
        <p:nvSpPr>
          <p:cNvPr id="11" name="圆角矩形 8">
            <a:extLst>
              <a:ext uri="{FF2B5EF4-FFF2-40B4-BE49-F238E27FC236}">
                <a16:creationId xmlns:a16="http://schemas.microsoft.com/office/drawing/2014/main" id="{54EBBC68-D025-BC45-CD4C-C6CCA77B93DA}"/>
              </a:ext>
            </a:extLst>
          </p:cNvPr>
          <p:cNvSpPr/>
          <p:nvPr/>
        </p:nvSpPr>
        <p:spPr>
          <a:xfrm>
            <a:off x="6911800" y="4787588"/>
            <a:ext cx="3225801" cy="774041"/>
          </a:xfrm>
          <a:prstGeom prst="roundRect">
            <a:avLst>
              <a:gd name="adj" fmla="val 12627"/>
            </a:avLst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文本框 15">
            <a:extLst>
              <a:ext uri="{FF2B5EF4-FFF2-40B4-BE49-F238E27FC236}">
                <a16:creationId xmlns:a16="http://schemas.microsoft.com/office/drawing/2014/main" id="{8520BE84-4756-F960-1FEC-7C29C0D2DE4D}"/>
              </a:ext>
            </a:extLst>
          </p:cNvPr>
          <p:cNvSpPr txBox="1"/>
          <p:nvPr/>
        </p:nvSpPr>
        <p:spPr>
          <a:xfrm>
            <a:off x="7208762" y="4917935"/>
            <a:ext cx="255703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1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استـــــاد</a:t>
            </a:r>
            <a:r>
              <a:rPr lang="en-AU" altLang="zh-CN" sz="2400" b="1" dirty="0"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 </a:t>
            </a:r>
            <a:r>
              <a:rPr lang="en-AU" altLang="zh-CN" sz="2400" b="1" dirty="0" err="1">
                <a:latin typeface="Vazir" panose="020B0603030804020204" pitchFamily="34" charset="-78"/>
                <a:ea typeface="微软雅黑"/>
                <a:cs typeface="Vazir" panose="020B0603030804020204" pitchFamily="34" charset="-78"/>
              </a:rPr>
              <a:t>قادری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azir" panose="020B0603030804020204" pitchFamily="34" charset="-78"/>
              <a:ea typeface="微软雅黑"/>
              <a:cs typeface="Vazir" panose="020B0603030804020204" pitchFamily="34" charset="-78"/>
            </a:endParaRPr>
          </a:p>
        </p:txBody>
      </p:sp>
      <p:sp>
        <p:nvSpPr>
          <p:cNvPr id="23" name="圆角矩形 8">
            <a:extLst>
              <a:ext uri="{FF2B5EF4-FFF2-40B4-BE49-F238E27FC236}">
                <a16:creationId xmlns:a16="http://schemas.microsoft.com/office/drawing/2014/main" id="{2DABC02C-5D98-4A0C-83DE-B0C1C98A4781}"/>
              </a:ext>
            </a:extLst>
          </p:cNvPr>
          <p:cNvSpPr/>
          <p:nvPr/>
        </p:nvSpPr>
        <p:spPr>
          <a:xfrm>
            <a:off x="10230820" y="3924266"/>
            <a:ext cx="774000" cy="774041"/>
          </a:xfrm>
          <a:prstGeom prst="roundRect">
            <a:avLst>
              <a:gd name="adj" fmla="val 12627"/>
            </a:avLst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id="{7B53A4AF-B9FF-B750-CC8A-1A917307D77F}"/>
              </a:ext>
            </a:extLst>
          </p:cNvPr>
          <p:cNvSpPr/>
          <p:nvPr/>
        </p:nvSpPr>
        <p:spPr>
          <a:xfrm>
            <a:off x="10230820" y="4787587"/>
            <a:ext cx="774000" cy="774041"/>
          </a:xfrm>
          <a:prstGeom prst="roundRect">
            <a:avLst>
              <a:gd name="adj" fmla="val 12627"/>
            </a:avLst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20" name="Graphic 19" descr="Classroom">
            <a:extLst>
              <a:ext uri="{FF2B5EF4-FFF2-40B4-BE49-F238E27FC236}">
                <a16:creationId xmlns:a16="http://schemas.microsoft.com/office/drawing/2014/main" id="{5A90A6A3-F02D-4E05-FFEF-D7273A85D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3820" y="4850607"/>
            <a:ext cx="648000" cy="648000"/>
          </a:xfrm>
          <a:prstGeom prst="rect">
            <a:avLst/>
          </a:prstGeom>
        </p:spPr>
      </p:pic>
      <p:pic>
        <p:nvPicPr>
          <p:cNvPr id="22" name="Graphic 21" descr="School boy">
            <a:extLst>
              <a:ext uri="{FF2B5EF4-FFF2-40B4-BE49-F238E27FC236}">
                <a16:creationId xmlns:a16="http://schemas.microsoft.com/office/drawing/2014/main" id="{763AD86A-7431-249E-1536-2D9DE3FA6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93820" y="3987286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85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5361554" y="2443802"/>
            <a:ext cx="6830446" cy="3821461"/>
            <a:chOff x="-532263" y="859337"/>
            <a:chExt cx="10058400" cy="562740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2263" y="859337"/>
              <a:ext cx="10058400" cy="5627409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1378906" y="1136592"/>
              <a:ext cx="6325093" cy="3952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9" b="8339"/>
          <a:stretch>
            <a:fillRect/>
          </a:stretch>
        </p:blipFill>
        <p:spPr/>
      </p:pic>
      <p:sp>
        <p:nvSpPr>
          <p:cNvPr id="20" name="文本框 19"/>
          <p:cNvSpPr txBox="1"/>
          <p:nvPr/>
        </p:nvSpPr>
        <p:spPr>
          <a:xfrm>
            <a:off x="853530" y="2345392"/>
            <a:ext cx="4273008" cy="19005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تمام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انواع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مصنوعی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و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طبیعی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داروها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که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اعمال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شبه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مورفینی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دارند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یا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اینکه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اثرات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خود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را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به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واسطه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رسپتورهای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اپیوئید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اعمال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می‌کنند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گفته</a:t>
            </a:r>
            <a:r>
              <a:rPr lang="en-AU" sz="2000" dirty="0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 </a:t>
            </a:r>
            <a:r>
              <a:rPr lang="en-AU" sz="2000" dirty="0" err="1">
                <a:solidFill>
                  <a:srgbClr val="D7AC44"/>
                </a:solidFill>
                <a:latin typeface="+mj-lt"/>
                <a:cs typeface="Vazir" panose="020B0603030804020204" pitchFamily="34" charset="-78"/>
              </a:rPr>
              <a:t>می‌شود</a:t>
            </a:r>
            <a:endParaRPr lang="fa-IR" sz="2000" dirty="0">
              <a:solidFill>
                <a:srgbClr val="D7AC44"/>
              </a:solidFill>
              <a:latin typeface="+mj-lt"/>
              <a:cs typeface="Vazir" panose="020B0603030804020204" pitchFamily="34" charset="-78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57238" y="425319"/>
            <a:ext cx="4677525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4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اپیوئید</a:t>
            </a:r>
            <a:r>
              <a:rPr lang="en-AU" altLang="zh-CN" sz="4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4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ها</a:t>
            </a:r>
            <a:endParaRPr lang="zh-CN" altLang="en-US" sz="4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573486" y="1248229"/>
            <a:ext cx="1045029" cy="0"/>
          </a:xfrm>
          <a:prstGeom prst="line">
            <a:avLst/>
          </a:prstGeom>
          <a:ln>
            <a:solidFill>
              <a:srgbClr val="E1B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26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/>
          <p:cNvSpPr/>
          <p:nvPr/>
        </p:nvSpPr>
        <p:spPr>
          <a:xfrm rot="10800000">
            <a:off x="8506900" y="2478024"/>
            <a:ext cx="2637639" cy="1318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9" name="Group 14"/>
          <p:cNvGrpSpPr/>
          <p:nvPr/>
        </p:nvGrpSpPr>
        <p:grpSpPr>
          <a:xfrm>
            <a:off x="8666805" y="2638827"/>
            <a:ext cx="2317827" cy="1158936"/>
            <a:chOff x="-1" y="-1"/>
            <a:chExt cx="3983438" cy="1991757"/>
          </a:xfrm>
          <a:gradFill>
            <a:gsLst>
              <a:gs pos="0">
                <a:srgbClr val="8C6825"/>
              </a:gs>
              <a:gs pos="40000">
                <a:srgbClr val="BA9F4C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</p:grpSpPr>
        <p:sp>
          <p:nvSpPr>
            <p:cNvPr id="19" name="Freeform: Shape 15"/>
            <p:cNvSpPr/>
            <p:nvPr/>
          </p:nvSpPr>
          <p:spPr>
            <a:xfrm rot="10800000">
              <a:off x="-1" y="-1"/>
              <a:ext cx="3983438" cy="1991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65" y="21600"/>
                    <a:pt x="21600" y="11929"/>
                    <a:pt x="21600" y="0"/>
                  </a:cubicBezTo>
                  <a:lnTo>
                    <a:pt x="0" y="0"/>
                  </a:lnTo>
                  <a:cubicBezTo>
                    <a:pt x="0" y="11929"/>
                    <a:pt x="4836" y="21600"/>
                    <a:pt x="1080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6"/>
            <p:cNvSpPr/>
            <p:nvPr/>
          </p:nvSpPr>
          <p:spPr>
            <a:xfrm>
              <a:off x="1505710" y="529153"/>
              <a:ext cx="933451" cy="9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5" name="Freeform: Shape 6"/>
          <p:cNvSpPr/>
          <p:nvPr/>
        </p:nvSpPr>
        <p:spPr>
          <a:xfrm>
            <a:off x="4786037" y="3797874"/>
            <a:ext cx="2637639" cy="1318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Freeform: Shape 7"/>
          <p:cNvSpPr/>
          <p:nvPr/>
        </p:nvSpPr>
        <p:spPr>
          <a:xfrm rot="10800000">
            <a:off x="1065204" y="2478024"/>
            <a:ext cx="2637638" cy="1318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5" y="21600"/>
                  <a:pt x="21600" y="11929"/>
                  <a:pt x="21600" y="0"/>
                </a:cubicBezTo>
                <a:lnTo>
                  <a:pt x="0" y="0"/>
                </a:lnTo>
                <a:cubicBezTo>
                  <a:pt x="0" y="11929"/>
                  <a:pt x="4835" y="21600"/>
                  <a:pt x="10800" y="21600"/>
                </a:cubicBez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1225144" y="2638827"/>
            <a:ext cx="2317762" cy="1158936"/>
            <a:chOff x="0" y="-1"/>
            <a:chExt cx="3983326" cy="1991758"/>
          </a:xfrm>
          <a:gradFill>
            <a:gsLst>
              <a:gs pos="0">
                <a:srgbClr val="8C6825"/>
              </a:gs>
              <a:gs pos="40000">
                <a:srgbClr val="BA9F4C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</p:grpSpPr>
        <p:sp>
          <p:nvSpPr>
            <p:cNvPr id="23" name="Freeform: Shape 9"/>
            <p:cNvSpPr/>
            <p:nvPr/>
          </p:nvSpPr>
          <p:spPr>
            <a:xfrm rot="10800000">
              <a:off x="0" y="-1"/>
              <a:ext cx="3983326" cy="199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65" y="21600"/>
                    <a:pt x="21600" y="11929"/>
                    <a:pt x="21600" y="0"/>
                  </a:cubicBezTo>
                  <a:lnTo>
                    <a:pt x="0" y="0"/>
                  </a:lnTo>
                  <a:cubicBezTo>
                    <a:pt x="0" y="11929"/>
                    <a:pt x="4835" y="21600"/>
                    <a:pt x="1080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0"/>
            <p:cNvSpPr/>
            <p:nvPr/>
          </p:nvSpPr>
          <p:spPr>
            <a:xfrm>
              <a:off x="1559544" y="563643"/>
              <a:ext cx="864238" cy="864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190" extrusionOk="0">
                  <a:moveTo>
                    <a:pt x="15424" y="13238"/>
                  </a:moveTo>
                  <a:cubicBezTo>
                    <a:pt x="16706" y="15792"/>
                    <a:pt x="17401" y="18478"/>
                    <a:pt x="17411" y="21129"/>
                  </a:cubicBezTo>
                  <a:cubicBezTo>
                    <a:pt x="21319" y="18339"/>
                    <a:pt x="21323" y="13189"/>
                    <a:pt x="21323" y="8242"/>
                  </a:cubicBezTo>
                  <a:cubicBezTo>
                    <a:pt x="21323" y="8242"/>
                    <a:pt x="16975" y="9459"/>
                    <a:pt x="15424" y="13238"/>
                  </a:cubicBezTo>
                  <a:close/>
                  <a:moveTo>
                    <a:pt x="8627" y="8874"/>
                  </a:moveTo>
                  <a:cubicBezTo>
                    <a:pt x="7269" y="9716"/>
                    <a:pt x="5480" y="9304"/>
                    <a:pt x="4633" y="7954"/>
                  </a:cubicBezTo>
                  <a:cubicBezTo>
                    <a:pt x="3785" y="6605"/>
                    <a:pt x="4199" y="4828"/>
                    <a:pt x="5558" y="3986"/>
                  </a:cubicBezTo>
                  <a:cubicBezTo>
                    <a:pt x="6917" y="3144"/>
                    <a:pt x="8705" y="3556"/>
                    <a:pt x="9553" y="4905"/>
                  </a:cubicBezTo>
                  <a:cubicBezTo>
                    <a:pt x="10400" y="6255"/>
                    <a:pt x="9986" y="8032"/>
                    <a:pt x="8627" y="8874"/>
                  </a:cubicBezTo>
                  <a:close/>
                  <a:moveTo>
                    <a:pt x="13812" y="9132"/>
                  </a:moveTo>
                  <a:cubicBezTo>
                    <a:pt x="14333" y="7854"/>
                    <a:pt x="13382" y="6181"/>
                    <a:pt x="12378" y="5125"/>
                  </a:cubicBezTo>
                  <a:cubicBezTo>
                    <a:pt x="12767" y="3725"/>
                    <a:pt x="12819" y="1804"/>
                    <a:pt x="11756" y="917"/>
                  </a:cubicBezTo>
                  <a:cubicBezTo>
                    <a:pt x="10694" y="29"/>
                    <a:pt x="8798" y="411"/>
                    <a:pt x="7476" y="1032"/>
                  </a:cubicBezTo>
                  <a:cubicBezTo>
                    <a:pt x="6257" y="232"/>
                    <a:pt x="4434" y="-410"/>
                    <a:pt x="3256" y="320"/>
                  </a:cubicBezTo>
                  <a:cubicBezTo>
                    <a:pt x="2079" y="1050"/>
                    <a:pt x="1858" y="2959"/>
                    <a:pt x="2044" y="4399"/>
                  </a:cubicBezTo>
                  <a:cubicBezTo>
                    <a:pt x="901" y="5304"/>
                    <a:pt x="-277" y="6828"/>
                    <a:pt x="58" y="8167"/>
                  </a:cubicBezTo>
                  <a:cubicBezTo>
                    <a:pt x="393" y="9505"/>
                    <a:pt x="2152" y="10304"/>
                    <a:pt x="3589" y="10572"/>
                  </a:cubicBezTo>
                  <a:cubicBezTo>
                    <a:pt x="4102" y="11932"/>
                    <a:pt x="5197" y="13516"/>
                    <a:pt x="6582" y="13613"/>
                  </a:cubicBezTo>
                  <a:cubicBezTo>
                    <a:pt x="7563" y="13682"/>
                    <a:pt x="8501" y="12988"/>
                    <a:pt x="9216" y="12127"/>
                  </a:cubicBezTo>
                  <a:cubicBezTo>
                    <a:pt x="10663" y="13915"/>
                    <a:pt x="11682" y="15808"/>
                    <a:pt x="12243" y="17666"/>
                  </a:cubicBezTo>
                  <a:cubicBezTo>
                    <a:pt x="11387" y="16393"/>
                    <a:pt x="9613" y="15300"/>
                    <a:pt x="5923" y="15300"/>
                  </a:cubicBezTo>
                  <a:cubicBezTo>
                    <a:pt x="5923" y="20190"/>
                    <a:pt x="9527" y="21187"/>
                    <a:pt x="11846" y="21187"/>
                  </a:cubicBezTo>
                  <a:lnTo>
                    <a:pt x="15637" y="21190"/>
                  </a:lnTo>
                  <a:cubicBezTo>
                    <a:pt x="15637" y="17985"/>
                    <a:pt x="14469" y="14235"/>
                    <a:pt x="11740" y="10715"/>
                  </a:cubicBezTo>
                  <a:cubicBezTo>
                    <a:pt x="12667" y="10424"/>
                    <a:pt x="13492" y="9918"/>
                    <a:pt x="13812" y="9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4940337" y="3800072"/>
            <a:ext cx="2317848" cy="1158893"/>
            <a:chOff x="-1" y="0"/>
            <a:chExt cx="3983477" cy="1991684"/>
          </a:xfrm>
        </p:grpSpPr>
        <p:sp>
          <p:nvSpPr>
            <p:cNvPr id="21" name="Freeform: Shape 12"/>
            <p:cNvSpPr/>
            <p:nvPr/>
          </p:nvSpPr>
          <p:spPr>
            <a:xfrm rot="10800000">
              <a:off x="-1" y="0"/>
              <a:ext cx="3983477" cy="1991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6" y="0"/>
                    <a:pt x="0" y="9670"/>
                    <a:pt x="0" y="21600"/>
                  </a:cubicBezTo>
                  <a:lnTo>
                    <a:pt x="21600" y="21600"/>
                  </a:lnTo>
                  <a:cubicBezTo>
                    <a:pt x="21600" y="9670"/>
                    <a:pt x="16764" y="0"/>
                    <a:pt x="10800" y="0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13"/>
            <p:cNvSpPr/>
            <p:nvPr/>
          </p:nvSpPr>
          <p:spPr>
            <a:xfrm>
              <a:off x="1559618" y="644245"/>
              <a:ext cx="864239" cy="703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1" y="1728"/>
                  </a:moveTo>
                  <a:cubicBezTo>
                    <a:pt x="16811" y="-576"/>
                    <a:pt x="13583" y="-576"/>
                    <a:pt x="11592" y="1728"/>
                  </a:cubicBezTo>
                  <a:lnTo>
                    <a:pt x="10241" y="3294"/>
                  </a:lnTo>
                  <a:lnTo>
                    <a:pt x="8888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3"/>
                    <a:pt x="-560" y="8518"/>
                    <a:pt x="1680" y="11111"/>
                  </a:cubicBezTo>
                  <a:lnTo>
                    <a:pt x="10241" y="21024"/>
                  </a:lnTo>
                  <a:lnTo>
                    <a:pt x="18801" y="11111"/>
                  </a:lnTo>
                  <a:cubicBezTo>
                    <a:pt x="21040" y="8518"/>
                    <a:pt x="21040" y="4321"/>
                    <a:pt x="18801" y="17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263034" y="4066666"/>
            <a:ext cx="2241974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rtl="1"/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دپرسیون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تنفسی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endParaRPr lang="zh-CN" altLang="en-US" sz="2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77955" y="2269314"/>
            <a:ext cx="224197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rtl="1"/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کاهش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سطح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هوشیاری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endParaRPr lang="zh-CN" altLang="en-US" sz="2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59376" y="4066666"/>
            <a:ext cx="2241974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rtl="1"/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میوز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8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شدید</a:t>
            </a:r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endParaRPr lang="zh-CN" altLang="en-US" sz="2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57238" y="425319"/>
            <a:ext cx="4677525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fa-IR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ع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لائم</a:t>
            </a:r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اصلی</a:t>
            </a:r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مسمومیت</a:t>
            </a:r>
            <a:endParaRPr lang="zh-CN" altLang="en-US" sz="36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573486" y="1248229"/>
            <a:ext cx="1045029" cy="0"/>
          </a:xfrm>
          <a:prstGeom prst="line">
            <a:avLst/>
          </a:prstGeom>
          <a:ln>
            <a:solidFill>
              <a:srgbClr val="E1B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239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57940" y="2016130"/>
            <a:ext cx="3655553" cy="3771754"/>
            <a:chOff x="6777028" y="1399136"/>
            <a:chExt cx="3934658" cy="4059730"/>
          </a:xfrm>
        </p:grpSpPr>
        <p:sp>
          <p:nvSpPr>
            <p:cNvPr id="29" name="íṡľíḍè-Freeform 28"/>
            <p:cNvSpPr/>
            <p:nvPr/>
          </p:nvSpPr>
          <p:spPr>
            <a:xfrm rot="16200000" flipH="1">
              <a:off x="6714492" y="1461672"/>
              <a:ext cx="4059730" cy="3934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ṡľíḍè-Freeform 29"/>
            <p:cNvSpPr/>
            <p:nvPr/>
          </p:nvSpPr>
          <p:spPr>
            <a:xfrm rot="293297">
              <a:off x="7921254" y="2465687"/>
              <a:ext cx="893377" cy="9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rgbClr val="E1B64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78513" y="2114734"/>
            <a:ext cx="682409" cy="682410"/>
            <a:chOff x="1847958" y="1809393"/>
            <a:chExt cx="734512" cy="734512"/>
          </a:xfrm>
        </p:grpSpPr>
        <p:sp>
          <p:nvSpPr>
            <p:cNvPr id="25" name="íṡľíḍè-Freeform 24"/>
            <p:cNvSpPr/>
            <p:nvPr/>
          </p:nvSpPr>
          <p:spPr>
            <a:xfrm>
              <a:off x="1847958" y="1809393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ṡľíḍè-Freeform 25"/>
            <p:cNvSpPr/>
            <p:nvPr/>
          </p:nvSpPr>
          <p:spPr>
            <a:xfrm>
              <a:off x="2066699" y="2044447"/>
              <a:ext cx="297019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0" y="0"/>
                  </a:moveTo>
                  <a:cubicBezTo>
                    <a:pt x="17248" y="0"/>
                    <a:pt x="17149" y="31"/>
                    <a:pt x="17076" y="113"/>
                  </a:cubicBezTo>
                  <a:cubicBezTo>
                    <a:pt x="17005" y="194"/>
                    <a:pt x="16960" y="305"/>
                    <a:pt x="16960" y="431"/>
                  </a:cubicBezTo>
                  <a:lnTo>
                    <a:pt x="16960" y="3038"/>
                  </a:lnTo>
                  <a:lnTo>
                    <a:pt x="13888" y="3038"/>
                  </a:lnTo>
                  <a:cubicBezTo>
                    <a:pt x="13342" y="3038"/>
                    <a:pt x="12818" y="3113"/>
                    <a:pt x="12336" y="3263"/>
                  </a:cubicBezTo>
                  <a:cubicBezTo>
                    <a:pt x="11854" y="3411"/>
                    <a:pt x="11440" y="3595"/>
                    <a:pt x="11067" y="3825"/>
                  </a:cubicBezTo>
                  <a:cubicBezTo>
                    <a:pt x="10694" y="4054"/>
                    <a:pt x="10331" y="4355"/>
                    <a:pt x="9982" y="4744"/>
                  </a:cubicBezTo>
                  <a:cubicBezTo>
                    <a:pt x="9633" y="5131"/>
                    <a:pt x="9325" y="5508"/>
                    <a:pt x="9081" y="5869"/>
                  </a:cubicBezTo>
                  <a:cubicBezTo>
                    <a:pt x="8836" y="6229"/>
                    <a:pt x="8581" y="6678"/>
                    <a:pt x="8313" y="7219"/>
                  </a:cubicBezTo>
                  <a:cubicBezTo>
                    <a:pt x="8044" y="7760"/>
                    <a:pt x="7826" y="8238"/>
                    <a:pt x="7662" y="8644"/>
                  </a:cubicBezTo>
                  <a:cubicBezTo>
                    <a:pt x="7497" y="9050"/>
                    <a:pt x="7294" y="9549"/>
                    <a:pt x="7061" y="10144"/>
                  </a:cubicBezTo>
                  <a:cubicBezTo>
                    <a:pt x="6691" y="11127"/>
                    <a:pt x="6383" y="11909"/>
                    <a:pt x="6126" y="12469"/>
                  </a:cubicBezTo>
                  <a:cubicBezTo>
                    <a:pt x="5934" y="12883"/>
                    <a:pt x="5760" y="13215"/>
                    <a:pt x="5592" y="13500"/>
                  </a:cubicBezTo>
                  <a:cubicBezTo>
                    <a:pt x="5423" y="13784"/>
                    <a:pt x="5215" y="14073"/>
                    <a:pt x="4974" y="14344"/>
                  </a:cubicBezTo>
                  <a:cubicBezTo>
                    <a:pt x="4733" y="14615"/>
                    <a:pt x="4453" y="14808"/>
                    <a:pt x="4140" y="14944"/>
                  </a:cubicBezTo>
                  <a:cubicBezTo>
                    <a:pt x="3827" y="15079"/>
                    <a:pt x="3474" y="15150"/>
                    <a:pt x="3088" y="15150"/>
                  </a:cubicBezTo>
                  <a:lnTo>
                    <a:pt x="401" y="15150"/>
                  </a:lnTo>
                  <a:cubicBezTo>
                    <a:pt x="288" y="15150"/>
                    <a:pt x="189" y="15200"/>
                    <a:pt x="117" y="15281"/>
                  </a:cubicBezTo>
                  <a:cubicBezTo>
                    <a:pt x="45" y="15363"/>
                    <a:pt x="0" y="15455"/>
                    <a:pt x="0" y="15581"/>
                  </a:cubicBezTo>
                  <a:lnTo>
                    <a:pt x="0" y="18187"/>
                  </a:lnTo>
                  <a:cubicBezTo>
                    <a:pt x="0" y="18314"/>
                    <a:pt x="45" y="18406"/>
                    <a:pt x="117" y="18487"/>
                  </a:cubicBezTo>
                  <a:cubicBezTo>
                    <a:pt x="189" y="18568"/>
                    <a:pt x="288" y="18619"/>
                    <a:pt x="401" y="18619"/>
                  </a:cubicBezTo>
                  <a:lnTo>
                    <a:pt x="3088" y="18619"/>
                  </a:lnTo>
                  <a:cubicBezTo>
                    <a:pt x="3635" y="18619"/>
                    <a:pt x="4159" y="18543"/>
                    <a:pt x="4640" y="18394"/>
                  </a:cubicBezTo>
                  <a:cubicBezTo>
                    <a:pt x="5122" y="18246"/>
                    <a:pt x="5536" y="18062"/>
                    <a:pt x="5909" y="17831"/>
                  </a:cubicBezTo>
                  <a:cubicBezTo>
                    <a:pt x="6282" y="17602"/>
                    <a:pt x="6645" y="17282"/>
                    <a:pt x="6994" y="16894"/>
                  </a:cubicBezTo>
                  <a:cubicBezTo>
                    <a:pt x="7344" y="16506"/>
                    <a:pt x="7650" y="16129"/>
                    <a:pt x="7896" y="15769"/>
                  </a:cubicBezTo>
                  <a:cubicBezTo>
                    <a:pt x="8140" y="15408"/>
                    <a:pt x="8395" y="14960"/>
                    <a:pt x="8663" y="14419"/>
                  </a:cubicBezTo>
                  <a:cubicBezTo>
                    <a:pt x="8933" y="13878"/>
                    <a:pt x="9150" y="13400"/>
                    <a:pt x="9314" y="12994"/>
                  </a:cubicBezTo>
                  <a:cubicBezTo>
                    <a:pt x="9479" y="12588"/>
                    <a:pt x="9683" y="12089"/>
                    <a:pt x="9915" y="11494"/>
                  </a:cubicBezTo>
                  <a:cubicBezTo>
                    <a:pt x="10285" y="10510"/>
                    <a:pt x="10593" y="9746"/>
                    <a:pt x="10850" y="9187"/>
                  </a:cubicBezTo>
                  <a:cubicBezTo>
                    <a:pt x="11043" y="8772"/>
                    <a:pt x="11216" y="8422"/>
                    <a:pt x="11384" y="8138"/>
                  </a:cubicBezTo>
                  <a:cubicBezTo>
                    <a:pt x="11553" y="7854"/>
                    <a:pt x="11761" y="7583"/>
                    <a:pt x="12002" y="7313"/>
                  </a:cubicBezTo>
                  <a:cubicBezTo>
                    <a:pt x="12243" y="7042"/>
                    <a:pt x="12523" y="6829"/>
                    <a:pt x="12836" y="6694"/>
                  </a:cubicBezTo>
                  <a:cubicBezTo>
                    <a:pt x="13149" y="6558"/>
                    <a:pt x="13503" y="6488"/>
                    <a:pt x="13888" y="6488"/>
                  </a:cubicBezTo>
                  <a:lnTo>
                    <a:pt x="16960" y="6488"/>
                  </a:lnTo>
                  <a:lnTo>
                    <a:pt x="16960" y="9094"/>
                  </a:lnTo>
                  <a:cubicBezTo>
                    <a:pt x="16960" y="9211"/>
                    <a:pt x="17000" y="9309"/>
                    <a:pt x="17076" y="9394"/>
                  </a:cubicBezTo>
                  <a:cubicBezTo>
                    <a:pt x="17153" y="9480"/>
                    <a:pt x="17256" y="9525"/>
                    <a:pt x="17360" y="9525"/>
                  </a:cubicBezTo>
                  <a:cubicBezTo>
                    <a:pt x="17473" y="9525"/>
                    <a:pt x="17555" y="9475"/>
                    <a:pt x="17627" y="9394"/>
                  </a:cubicBezTo>
                  <a:lnTo>
                    <a:pt x="21483" y="5081"/>
                  </a:lnTo>
                  <a:cubicBezTo>
                    <a:pt x="21556" y="5000"/>
                    <a:pt x="21600" y="4889"/>
                    <a:pt x="21600" y="4763"/>
                  </a:cubicBezTo>
                  <a:cubicBezTo>
                    <a:pt x="21600" y="4637"/>
                    <a:pt x="21556" y="4526"/>
                    <a:pt x="21483" y="4444"/>
                  </a:cubicBezTo>
                  <a:lnTo>
                    <a:pt x="17644" y="131"/>
                  </a:lnTo>
                  <a:cubicBezTo>
                    <a:pt x="17547" y="40"/>
                    <a:pt x="17456" y="0"/>
                    <a:pt x="17360" y="0"/>
                  </a:cubicBezTo>
                  <a:close/>
                  <a:moveTo>
                    <a:pt x="401" y="3113"/>
                  </a:moveTo>
                  <a:cubicBezTo>
                    <a:pt x="288" y="3113"/>
                    <a:pt x="189" y="3163"/>
                    <a:pt x="117" y="3244"/>
                  </a:cubicBezTo>
                  <a:cubicBezTo>
                    <a:pt x="45" y="3325"/>
                    <a:pt x="0" y="3417"/>
                    <a:pt x="0" y="3544"/>
                  </a:cubicBezTo>
                  <a:lnTo>
                    <a:pt x="0" y="6150"/>
                  </a:lnTo>
                  <a:cubicBezTo>
                    <a:pt x="0" y="6276"/>
                    <a:pt x="45" y="6369"/>
                    <a:pt x="117" y="6450"/>
                  </a:cubicBezTo>
                  <a:cubicBezTo>
                    <a:pt x="189" y="6531"/>
                    <a:pt x="288" y="6581"/>
                    <a:pt x="401" y="6581"/>
                  </a:cubicBezTo>
                  <a:lnTo>
                    <a:pt x="3088" y="6581"/>
                  </a:lnTo>
                  <a:cubicBezTo>
                    <a:pt x="3441" y="6581"/>
                    <a:pt x="3772" y="6638"/>
                    <a:pt x="4073" y="6769"/>
                  </a:cubicBezTo>
                  <a:cubicBezTo>
                    <a:pt x="4375" y="6899"/>
                    <a:pt x="4619" y="7053"/>
                    <a:pt x="4824" y="7238"/>
                  </a:cubicBezTo>
                  <a:cubicBezTo>
                    <a:pt x="5028" y="7422"/>
                    <a:pt x="5237" y="7681"/>
                    <a:pt x="5442" y="8006"/>
                  </a:cubicBezTo>
                  <a:cubicBezTo>
                    <a:pt x="5646" y="8331"/>
                    <a:pt x="5805" y="8621"/>
                    <a:pt x="5926" y="8869"/>
                  </a:cubicBezTo>
                  <a:cubicBezTo>
                    <a:pt x="6046" y="9117"/>
                    <a:pt x="6200" y="9438"/>
                    <a:pt x="6377" y="9844"/>
                  </a:cubicBezTo>
                  <a:cubicBezTo>
                    <a:pt x="6994" y="8212"/>
                    <a:pt x="7547" y="6979"/>
                    <a:pt x="8029" y="6150"/>
                  </a:cubicBezTo>
                  <a:cubicBezTo>
                    <a:pt x="6744" y="4120"/>
                    <a:pt x="5095" y="3113"/>
                    <a:pt x="3088" y="3113"/>
                  </a:cubicBezTo>
                  <a:lnTo>
                    <a:pt x="401" y="3113"/>
                  </a:lnTo>
                  <a:close/>
                  <a:moveTo>
                    <a:pt x="10516" y="11831"/>
                  </a:moveTo>
                  <a:cubicBezTo>
                    <a:pt x="9898" y="13454"/>
                    <a:pt x="9354" y="14686"/>
                    <a:pt x="8880" y="15525"/>
                  </a:cubicBezTo>
                  <a:cubicBezTo>
                    <a:pt x="9097" y="15877"/>
                    <a:pt x="9315" y="16188"/>
                    <a:pt x="9548" y="16462"/>
                  </a:cubicBezTo>
                  <a:cubicBezTo>
                    <a:pt x="9781" y="16737"/>
                    <a:pt x="10006" y="16987"/>
                    <a:pt x="10216" y="17194"/>
                  </a:cubicBezTo>
                  <a:cubicBezTo>
                    <a:pt x="10424" y="17401"/>
                    <a:pt x="10669" y="17584"/>
                    <a:pt x="10934" y="17737"/>
                  </a:cubicBezTo>
                  <a:cubicBezTo>
                    <a:pt x="11198" y="17891"/>
                    <a:pt x="11417" y="18009"/>
                    <a:pt x="11618" y="18112"/>
                  </a:cubicBezTo>
                  <a:cubicBezTo>
                    <a:pt x="11819" y="18216"/>
                    <a:pt x="12081" y="18293"/>
                    <a:pt x="12386" y="18356"/>
                  </a:cubicBezTo>
                  <a:cubicBezTo>
                    <a:pt x="12691" y="18419"/>
                    <a:pt x="12945" y="18474"/>
                    <a:pt x="13154" y="18506"/>
                  </a:cubicBezTo>
                  <a:cubicBezTo>
                    <a:pt x="13362" y="18538"/>
                    <a:pt x="13643" y="18567"/>
                    <a:pt x="14005" y="18581"/>
                  </a:cubicBezTo>
                  <a:cubicBezTo>
                    <a:pt x="14367" y="18594"/>
                    <a:pt x="14664" y="18586"/>
                    <a:pt x="14890" y="18581"/>
                  </a:cubicBezTo>
                  <a:cubicBezTo>
                    <a:pt x="15114" y="18577"/>
                    <a:pt x="15432" y="18585"/>
                    <a:pt x="15858" y="18581"/>
                  </a:cubicBezTo>
                  <a:cubicBezTo>
                    <a:pt x="16283" y="18576"/>
                    <a:pt x="16636" y="18562"/>
                    <a:pt x="16893" y="18562"/>
                  </a:cubicBezTo>
                  <a:lnTo>
                    <a:pt x="16893" y="21169"/>
                  </a:lnTo>
                  <a:cubicBezTo>
                    <a:pt x="16893" y="21286"/>
                    <a:pt x="16934" y="21384"/>
                    <a:pt x="17010" y="21469"/>
                  </a:cubicBezTo>
                  <a:cubicBezTo>
                    <a:pt x="17086" y="21555"/>
                    <a:pt x="17172" y="21600"/>
                    <a:pt x="17277" y="21600"/>
                  </a:cubicBezTo>
                  <a:cubicBezTo>
                    <a:pt x="17389" y="21600"/>
                    <a:pt x="17472" y="21550"/>
                    <a:pt x="17544" y="21469"/>
                  </a:cubicBezTo>
                  <a:lnTo>
                    <a:pt x="21400" y="17156"/>
                  </a:lnTo>
                  <a:cubicBezTo>
                    <a:pt x="21472" y="17075"/>
                    <a:pt x="21517" y="16964"/>
                    <a:pt x="21517" y="16837"/>
                  </a:cubicBezTo>
                  <a:cubicBezTo>
                    <a:pt x="21517" y="16711"/>
                    <a:pt x="21473" y="16600"/>
                    <a:pt x="21400" y="16519"/>
                  </a:cubicBezTo>
                  <a:cubicBezTo>
                    <a:pt x="21400" y="16519"/>
                    <a:pt x="17560" y="12206"/>
                    <a:pt x="17560" y="12206"/>
                  </a:cubicBezTo>
                  <a:cubicBezTo>
                    <a:pt x="17464" y="12115"/>
                    <a:pt x="17373" y="12075"/>
                    <a:pt x="17277" y="12075"/>
                  </a:cubicBezTo>
                  <a:cubicBezTo>
                    <a:pt x="17164" y="12075"/>
                    <a:pt x="17064" y="12107"/>
                    <a:pt x="16993" y="12187"/>
                  </a:cubicBezTo>
                  <a:cubicBezTo>
                    <a:pt x="16921" y="12269"/>
                    <a:pt x="16893" y="12380"/>
                    <a:pt x="16893" y="12506"/>
                  </a:cubicBezTo>
                  <a:lnTo>
                    <a:pt x="16893" y="15112"/>
                  </a:lnTo>
                  <a:lnTo>
                    <a:pt x="13805" y="15112"/>
                  </a:lnTo>
                  <a:cubicBezTo>
                    <a:pt x="13451" y="15112"/>
                    <a:pt x="13121" y="15038"/>
                    <a:pt x="12820" y="14906"/>
                  </a:cubicBezTo>
                  <a:cubicBezTo>
                    <a:pt x="12519" y="14775"/>
                    <a:pt x="12273" y="14623"/>
                    <a:pt x="12069" y="14437"/>
                  </a:cubicBezTo>
                  <a:cubicBezTo>
                    <a:pt x="11864" y="14253"/>
                    <a:pt x="11656" y="13994"/>
                    <a:pt x="11451" y="13669"/>
                  </a:cubicBezTo>
                  <a:cubicBezTo>
                    <a:pt x="11246" y="13344"/>
                    <a:pt x="11087" y="13054"/>
                    <a:pt x="10967" y="12806"/>
                  </a:cubicBezTo>
                  <a:cubicBezTo>
                    <a:pt x="10846" y="12558"/>
                    <a:pt x="10692" y="12236"/>
                    <a:pt x="10516" y="11831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78513" y="3078780"/>
            <a:ext cx="682409" cy="682410"/>
            <a:chOff x="1847958" y="3073551"/>
            <a:chExt cx="734512" cy="734512"/>
          </a:xfrm>
        </p:grpSpPr>
        <p:sp>
          <p:nvSpPr>
            <p:cNvPr id="19" name="íṡľíḍè-Freeform 18"/>
            <p:cNvSpPr/>
            <p:nvPr/>
          </p:nvSpPr>
          <p:spPr>
            <a:xfrm>
              <a:off x="1847958" y="3073551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ľíḍè-Freeform 19"/>
            <p:cNvSpPr/>
            <p:nvPr/>
          </p:nvSpPr>
          <p:spPr>
            <a:xfrm>
              <a:off x="2087611" y="3308595"/>
              <a:ext cx="255206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2" y="1765"/>
                  </a:moveTo>
                  <a:cubicBezTo>
                    <a:pt x="21407" y="1393"/>
                    <a:pt x="21600" y="1056"/>
                    <a:pt x="21600" y="753"/>
                  </a:cubicBezTo>
                  <a:cubicBezTo>
                    <a:pt x="21600" y="554"/>
                    <a:pt x="21519" y="396"/>
                    <a:pt x="21358" y="279"/>
                  </a:cubicBezTo>
                  <a:cubicBezTo>
                    <a:pt x="21196" y="163"/>
                    <a:pt x="21026" y="86"/>
                    <a:pt x="20847" y="52"/>
                  </a:cubicBezTo>
                  <a:cubicBezTo>
                    <a:pt x="20667" y="17"/>
                    <a:pt x="20475" y="0"/>
                    <a:pt x="20268" y="0"/>
                  </a:cubicBezTo>
                  <a:lnTo>
                    <a:pt x="1332" y="0"/>
                  </a:lnTo>
                  <a:cubicBezTo>
                    <a:pt x="1125" y="0"/>
                    <a:pt x="933" y="17"/>
                    <a:pt x="753" y="52"/>
                  </a:cubicBezTo>
                  <a:cubicBezTo>
                    <a:pt x="574" y="86"/>
                    <a:pt x="404" y="163"/>
                    <a:pt x="242" y="279"/>
                  </a:cubicBezTo>
                  <a:cubicBezTo>
                    <a:pt x="81" y="396"/>
                    <a:pt x="0" y="554"/>
                    <a:pt x="0" y="753"/>
                  </a:cubicBezTo>
                  <a:cubicBezTo>
                    <a:pt x="0" y="1056"/>
                    <a:pt x="193" y="1393"/>
                    <a:pt x="578" y="1765"/>
                  </a:cubicBezTo>
                  <a:lnTo>
                    <a:pt x="9079" y="9970"/>
                  </a:lnTo>
                  <a:lnTo>
                    <a:pt x="9079" y="19938"/>
                  </a:lnTo>
                  <a:lnTo>
                    <a:pt x="4774" y="19938"/>
                  </a:lnTo>
                  <a:cubicBezTo>
                    <a:pt x="4541" y="19938"/>
                    <a:pt x="4340" y="20021"/>
                    <a:pt x="4169" y="20186"/>
                  </a:cubicBezTo>
                  <a:cubicBezTo>
                    <a:pt x="3999" y="20350"/>
                    <a:pt x="3913" y="20545"/>
                    <a:pt x="3913" y="20769"/>
                  </a:cubicBezTo>
                  <a:cubicBezTo>
                    <a:pt x="3913" y="20994"/>
                    <a:pt x="3999" y="21189"/>
                    <a:pt x="4169" y="21353"/>
                  </a:cubicBezTo>
                  <a:cubicBezTo>
                    <a:pt x="4340" y="21518"/>
                    <a:pt x="4541" y="21600"/>
                    <a:pt x="4774" y="21600"/>
                  </a:cubicBezTo>
                  <a:lnTo>
                    <a:pt x="16826" y="21600"/>
                  </a:lnTo>
                  <a:cubicBezTo>
                    <a:pt x="17059" y="21600"/>
                    <a:pt x="17260" y="21518"/>
                    <a:pt x="17431" y="21353"/>
                  </a:cubicBezTo>
                  <a:cubicBezTo>
                    <a:pt x="17601" y="21189"/>
                    <a:pt x="17687" y="20994"/>
                    <a:pt x="17687" y="20769"/>
                  </a:cubicBezTo>
                  <a:cubicBezTo>
                    <a:pt x="17687" y="20545"/>
                    <a:pt x="17601" y="20350"/>
                    <a:pt x="17431" y="20186"/>
                  </a:cubicBezTo>
                  <a:cubicBezTo>
                    <a:pt x="17260" y="20021"/>
                    <a:pt x="17059" y="19938"/>
                    <a:pt x="16826" y="19938"/>
                  </a:cubicBezTo>
                  <a:lnTo>
                    <a:pt x="12522" y="19938"/>
                  </a:lnTo>
                  <a:lnTo>
                    <a:pt x="12522" y="9970"/>
                  </a:lnTo>
                  <a:cubicBezTo>
                    <a:pt x="12522" y="9970"/>
                    <a:pt x="21022" y="1765"/>
                    <a:pt x="21022" y="176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78507" y="4042827"/>
            <a:ext cx="682409" cy="682410"/>
            <a:chOff x="1847958" y="4328236"/>
            <a:chExt cx="734512" cy="734512"/>
          </a:xfrm>
        </p:grpSpPr>
        <p:sp>
          <p:nvSpPr>
            <p:cNvPr id="17" name="íṡľíḍè-Freeform 16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ṡľíḍè-Freeform 17"/>
            <p:cNvSpPr/>
            <p:nvPr/>
          </p:nvSpPr>
          <p:spPr>
            <a:xfrm>
              <a:off x="2096539" y="4564580"/>
              <a:ext cx="239635" cy="26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3" y="0"/>
                  </a:moveTo>
                  <a:cubicBezTo>
                    <a:pt x="8967" y="0"/>
                    <a:pt x="7584" y="538"/>
                    <a:pt x="6434" y="1592"/>
                  </a:cubicBezTo>
                  <a:cubicBezTo>
                    <a:pt x="5285" y="2645"/>
                    <a:pt x="4717" y="3911"/>
                    <a:pt x="4717" y="5400"/>
                  </a:cubicBezTo>
                  <a:cubicBezTo>
                    <a:pt x="4717" y="6889"/>
                    <a:pt x="5285" y="8155"/>
                    <a:pt x="6434" y="9208"/>
                  </a:cubicBezTo>
                  <a:cubicBezTo>
                    <a:pt x="7584" y="10262"/>
                    <a:pt x="8967" y="10800"/>
                    <a:pt x="10593" y="10800"/>
                  </a:cubicBezTo>
                  <a:cubicBezTo>
                    <a:pt x="12219" y="10800"/>
                    <a:pt x="13602" y="10262"/>
                    <a:pt x="14752" y="9208"/>
                  </a:cubicBezTo>
                  <a:cubicBezTo>
                    <a:pt x="15903" y="8155"/>
                    <a:pt x="16490" y="6889"/>
                    <a:pt x="16490" y="5400"/>
                  </a:cubicBezTo>
                  <a:cubicBezTo>
                    <a:pt x="16490" y="3911"/>
                    <a:pt x="15903" y="2645"/>
                    <a:pt x="14752" y="1592"/>
                  </a:cubicBezTo>
                  <a:cubicBezTo>
                    <a:pt x="13602" y="538"/>
                    <a:pt x="12219" y="0"/>
                    <a:pt x="10593" y="0"/>
                  </a:cubicBezTo>
                  <a:close/>
                  <a:moveTo>
                    <a:pt x="5317" y="9928"/>
                  </a:moveTo>
                  <a:cubicBezTo>
                    <a:pt x="4693" y="9928"/>
                    <a:pt x="4117" y="10007"/>
                    <a:pt x="3600" y="10194"/>
                  </a:cubicBezTo>
                  <a:cubicBezTo>
                    <a:pt x="3084" y="10381"/>
                    <a:pt x="2654" y="10638"/>
                    <a:pt x="2297" y="10952"/>
                  </a:cubicBezTo>
                  <a:cubicBezTo>
                    <a:pt x="1938" y="11265"/>
                    <a:pt x="1622" y="11644"/>
                    <a:pt x="1345" y="12088"/>
                  </a:cubicBezTo>
                  <a:cubicBezTo>
                    <a:pt x="1069" y="12534"/>
                    <a:pt x="846" y="12984"/>
                    <a:pt x="683" y="13453"/>
                  </a:cubicBezTo>
                  <a:cubicBezTo>
                    <a:pt x="519" y="13921"/>
                    <a:pt x="376" y="14439"/>
                    <a:pt x="269" y="14987"/>
                  </a:cubicBezTo>
                  <a:cubicBezTo>
                    <a:pt x="161" y="15535"/>
                    <a:pt x="98" y="16049"/>
                    <a:pt x="62" y="16522"/>
                  </a:cubicBezTo>
                  <a:cubicBezTo>
                    <a:pt x="26" y="16995"/>
                    <a:pt x="0" y="17465"/>
                    <a:pt x="0" y="17962"/>
                  </a:cubicBezTo>
                  <a:cubicBezTo>
                    <a:pt x="0" y="19085"/>
                    <a:pt x="371" y="19983"/>
                    <a:pt x="1117" y="20634"/>
                  </a:cubicBezTo>
                  <a:cubicBezTo>
                    <a:pt x="1865" y="21284"/>
                    <a:pt x="2859" y="21600"/>
                    <a:pt x="4097" y="21600"/>
                  </a:cubicBezTo>
                  <a:lnTo>
                    <a:pt x="17503" y="21600"/>
                  </a:lnTo>
                  <a:cubicBezTo>
                    <a:pt x="18740" y="21600"/>
                    <a:pt x="19736" y="21284"/>
                    <a:pt x="20483" y="20634"/>
                  </a:cubicBezTo>
                  <a:cubicBezTo>
                    <a:pt x="21229" y="19983"/>
                    <a:pt x="21600" y="19085"/>
                    <a:pt x="21600" y="17962"/>
                  </a:cubicBezTo>
                  <a:cubicBezTo>
                    <a:pt x="21600" y="17465"/>
                    <a:pt x="21573" y="16995"/>
                    <a:pt x="21538" y="16522"/>
                  </a:cubicBezTo>
                  <a:cubicBezTo>
                    <a:pt x="21502" y="16049"/>
                    <a:pt x="21438" y="15535"/>
                    <a:pt x="21331" y="14987"/>
                  </a:cubicBezTo>
                  <a:cubicBezTo>
                    <a:pt x="21223" y="14439"/>
                    <a:pt x="21081" y="13921"/>
                    <a:pt x="20917" y="13453"/>
                  </a:cubicBezTo>
                  <a:cubicBezTo>
                    <a:pt x="20754" y="12985"/>
                    <a:pt x="20531" y="12534"/>
                    <a:pt x="20255" y="12088"/>
                  </a:cubicBezTo>
                  <a:cubicBezTo>
                    <a:pt x="19978" y="11644"/>
                    <a:pt x="19662" y="11265"/>
                    <a:pt x="19303" y="10952"/>
                  </a:cubicBezTo>
                  <a:cubicBezTo>
                    <a:pt x="18946" y="10638"/>
                    <a:pt x="18517" y="10381"/>
                    <a:pt x="18000" y="10194"/>
                  </a:cubicBezTo>
                  <a:cubicBezTo>
                    <a:pt x="17484" y="10007"/>
                    <a:pt x="16906" y="9928"/>
                    <a:pt x="16283" y="9928"/>
                  </a:cubicBezTo>
                  <a:cubicBezTo>
                    <a:pt x="16181" y="9928"/>
                    <a:pt x="15959" y="10011"/>
                    <a:pt x="15621" y="10213"/>
                  </a:cubicBezTo>
                  <a:cubicBezTo>
                    <a:pt x="15283" y="10414"/>
                    <a:pt x="14913" y="10647"/>
                    <a:pt x="14503" y="10895"/>
                  </a:cubicBezTo>
                  <a:cubicBezTo>
                    <a:pt x="14094" y="11143"/>
                    <a:pt x="13555" y="11376"/>
                    <a:pt x="12869" y="11577"/>
                  </a:cubicBezTo>
                  <a:cubicBezTo>
                    <a:pt x="12183" y="11778"/>
                    <a:pt x="11496" y="11880"/>
                    <a:pt x="10800" y="11880"/>
                  </a:cubicBezTo>
                  <a:cubicBezTo>
                    <a:pt x="10105" y="11880"/>
                    <a:pt x="9416" y="11778"/>
                    <a:pt x="8731" y="11577"/>
                  </a:cubicBezTo>
                  <a:cubicBezTo>
                    <a:pt x="8045" y="11376"/>
                    <a:pt x="7506" y="11143"/>
                    <a:pt x="7097" y="10895"/>
                  </a:cubicBezTo>
                  <a:cubicBezTo>
                    <a:pt x="6687" y="10647"/>
                    <a:pt x="6296" y="10414"/>
                    <a:pt x="5959" y="10213"/>
                  </a:cubicBezTo>
                  <a:cubicBezTo>
                    <a:pt x="5621" y="10011"/>
                    <a:pt x="5419" y="9928"/>
                    <a:pt x="5317" y="9928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78507" y="5006872"/>
            <a:ext cx="682409" cy="682410"/>
            <a:chOff x="1847958" y="4328236"/>
            <a:chExt cx="734512" cy="734512"/>
          </a:xfrm>
        </p:grpSpPr>
        <p:sp>
          <p:nvSpPr>
            <p:cNvPr id="15" name="íṡľíḍè-Freeform 14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CDA23D"/>
                </a:gs>
                <a:gs pos="55000">
                  <a:srgbClr val="E1B64A"/>
                </a:gs>
                <a:gs pos="100000">
                  <a:srgbClr val="F7E880">
                    <a:lumMod val="99000"/>
                  </a:srgbClr>
                </a:gs>
              </a:gsLst>
              <a:lin ang="2700000" scaled="1"/>
            </a:gra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ṡľíḍè-Freeform 15"/>
            <p:cNvSpPr/>
            <p:nvPr/>
          </p:nvSpPr>
          <p:spPr>
            <a:xfrm>
              <a:off x="2085522" y="4564580"/>
              <a:ext cx="261670" cy="261670"/>
            </a:xfrm>
            <a:custGeom>
              <a:avLst/>
              <a:gdLst>
                <a:gd name="connsiteX0" fmla="*/ 127000 w 338138"/>
                <a:gd name="connsiteY0" fmla="*/ 274638 h 338138"/>
                <a:gd name="connsiteX1" fmla="*/ 211138 w 338138"/>
                <a:gd name="connsiteY1" fmla="*/ 274638 h 338138"/>
                <a:gd name="connsiteX2" fmla="*/ 211138 w 338138"/>
                <a:gd name="connsiteY2" fmla="*/ 295805 h 338138"/>
                <a:gd name="connsiteX3" fmla="*/ 169069 w 338138"/>
                <a:gd name="connsiteY3" fmla="*/ 338138 h 338138"/>
                <a:gd name="connsiteX4" fmla="*/ 127000 w 338138"/>
                <a:gd name="connsiteY4" fmla="*/ 295805 h 338138"/>
                <a:gd name="connsiteX5" fmla="*/ 169070 w 338138"/>
                <a:gd name="connsiteY5" fmla="*/ 42863 h 338138"/>
                <a:gd name="connsiteX6" fmla="*/ 84138 w 338138"/>
                <a:gd name="connsiteY6" fmla="*/ 127000 h 338138"/>
                <a:gd name="connsiteX7" fmla="*/ 84138 w 338138"/>
                <a:gd name="connsiteY7" fmla="*/ 211138 h 338138"/>
                <a:gd name="connsiteX8" fmla="*/ 254001 w 338138"/>
                <a:gd name="connsiteY8" fmla="*/ 211138 h 338138"/>
                <a:gd name="connsiteX9" fmla="*/ 254001 w 338138"/>
                <a:gd name="connsiteY9" fmla="*/ 127000 h 338138"/>
                <a:gd name="connsiteX10" fmla="*/ 169070 w 338138"/>
                <a:gd name="connsiteY10" fmla="*/ 42863 h 338138"/>
                <a:gd name="connsiteX11" fmla="*/ 169069 w 338138"/>
                <a:gd name="connsiteY11" fmla="*/ 0 h 338138"/>
                <a:gd name="connsiteX12" fmla="*/ 295871 w 338138"/>
                <a:gd name="connsiteY12" fmla="*/ 127000 h 338138"/>
                <a:gd name="connsiteX13" fmla="*/ 295871 w 338138"/>
                <a:gd name="connsiteY13" fmla="*/ 211667 h 338138"/>
                <a:gd name="connsiteX14" fmla="*/ 317005 w 338138"/>
                <a:gd name="connsiteY14" fmla="*/ 211667 h 338138"/>
                <a:gd name="connsiteX15" fmla="*/ 338138 w 338138"/>
                <a:gd name="connsiteY15" fmla="*/ 232833 h 338138"/>
                <a:gd name="connsiteX16" fmla="*/ 317005 w 338138"/>
                <a:gd name="connsiteY16" fmla="*/ 254000 h 338138"/>
                <a:gd name="connsiteX17" fmla="*/ 21133 w 338138"/>
                <a:gd name="connsiteY17" fmla="*/ 254000 h 338138"/>
                <a:gd name="connsiteX18" fmla="*/ 0 w 338138"/>
                <a:gd name="connsiteY18" fmla="*/ 232833 h 338138"/>
                <a:gd name="connsiteX19" fmla="*/ 21133 w 338138"/>
                <a:gd name="connsiteY19" fmla="*/ 211667 h 338138"/>
                <a:gd name="connsiteX20" fmla="*/ 42267 w 338138"/>
                <a:gd name="connsiteY20" fmla="*/ 211667 h 338138"/>
                <a:gd name="connsiteX21" fmla="*/ 42267 w 338138"/>
                <a:gd name="connsiteY21" fmla="*/ 127000 h 338138"/>
                <a:gd name="connsiteX22" fmla="*/ 169069 w 338138"/>
                <a:gd name="connsiteY2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8138" h="338138">
                  <a:moveTo>
                    <a:pt x="127000" y="274638"/>
                  </a:moveTo>
                  <a:cubicBezTo>
                    <a:pt x="127000" y="274638"/>
                    <a:pt x="127000" y="274638"/>
                    <a:pt x="211138" y="274638"/>
                  </a:cubicBezTo>
                  <a:cubicBezTo>
                    <a:pt x="211138" y="274638"/>
                    <a:pt x="211138" y="274638"/>
                    <a:pt x="211138" y="295805"/>
                  </a:cubicBezTo>
                  <a:cubicBezTo>
                    <a:pt x="211138" y="319617"/>
                    <a:pt x="192733" y="338138"/>
                    <a:pt x="169069" y="338138"/>
                  </a:cubicBezTo>
                  <a:cubicBezTo>
                    <a:pt x="145405" y="338138"/>
                    <a:pt x="127000" y="319617"/>
                    <a:pt x="127000" y="295805"/>
                  </a:cubicBezTo>
                  <a:close/>
                  <a:moveTo>
                    <a:pt x="169070" y="42863"/>
                  </a:moveTo>
                  <a:cubicBezTo>
                    <a:pt x="122622" y="42863"/>
                    <a:pt x="84138" y="80988"/>
                    <a:pt x="84138" y="127000"/>
                  </a:cubicBezTo>
                  <a:cubicBezTo>
                    <a:pt x="84138" y="127000"/>
                    <a:pt x="84138" y="127000"/>
                    <a:pt x="84138" y="211138"/>
                  </a:cubicBezTo>
                  <a:cubicBezTo>
                    <a:pt x="84138" y="211138"/>
                    <a:pt x="84138" y="211138"/>
                    <a:pt x="254001" y="211138"/>
                  </a:cubicBezTo>
                  <a:lnTo>
                    <a:pt x="254001" y="127000"/>
                  </a:lnTo>
                  <a:cubicBezTo>
                    <a:pt x="254001" y="80988"/>
                    <a:pt x="215517" y="42863"/>
                    <a:pt x="169070" y="42863"/>
                  </a:cubicBezTo>
                  <a:close/>
                  <a:moveTo>
                    <a:pt x="169069" y="0"/>
                  </a:moveTo>
                  <a:cubicBezTo>
                    <a:pt x="239074" y="0"/>
                    <a:pt x="295871" y="56885"/>
                    <a:pt x="295871" y="127000"/>
                  </a:cubicBezTo>
                  <a:cubicBezTo>
                    <a:pt x="295871" y="127000"/>
                    <a:pt x="295871" y="127000"/>
                    <a:pt x="295871" y="211667"/>
                  </a:cubicBezTo>
                  <a:cubicBezTo>
                    <a:pt x="295871" y="211667"/>
                    <a:pt x="295871" y="211667"/>
                    <a:pt x="317005" y="211667"/>
                  </a:cubicBezTo>
                  <a:cubicBezTo>
                    <a:pt x="328892" y="211667"/>
                    <a:pt x="338138" y="220927"/>
                    <a:pt x="338138" y="232833"/>
                  </a:cubicBezTo>
                  <a:cubicBezTo>
                    <a:pt x="338138" y="244739"/>
                    <a:pt x="328892" y="254000"/>
                    <a:pt x="317005" y="254000"/>
                  </a:cubicBezTo>
                  <a:cubicBezTo>
                    <a:pt x="317005" y="254000"/>
                    <a:pt x="317005" y="254000"/>
                    <a:pt x="21133" y="254000"/>
                  </a:cubicBezTo>
                  <a:cubicBezTo>
                    <a:pt x="9246" y="254000"/>
                    <a:pt x="0" y="244739"/>
                    <a:pt x="0" y="232833"/>
                  </a:cubicBezTo>
                  <a:cubicBezTo>
                    <a:pt x="0" y="220927"/>
                    <a:pt x="9246" y="211667"/>
                    <a:pt x="21133" y="211667"/>
                  </a:cubicBezTo>
                  <a:cubicBezTo>
                    <a:pt x="21133" y="211667"/>
                    <a:pt x="21133" y="211667"/>
                    <a:pt x="42267" y="211667"/>
                  </a:cubicBezTo>
                  <a:cubicBezTo>
                    <a:pt x="42267" y="211667"/>
                    <a:pt x="42267" y="211667"/>
                    <a:pt x="42267" y="127000"/>
                  </a:cubicBezTo>
                  <a:cubicBezTo>
                    <a:pt x="42267" y="56885"/>
                    <a:pt x="99064" y="0"/>
                    <a:pt x="169069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806417" y="2034917"/>
            <a:ext cx="3180635" cy="706031"/>
            <a:chOff x="7583812" y="3400225"/>
            <a:chExt cx="3180635" cy="706031"/>
          </a:xfrm>
        </p:grpSpPr>
        <p:sp>
          <p:nvSpPr>
            <p:cNvPr id="60" name="矩形 59"/>
            <p:cNvSpPr/>
            <p:nvPr/>
          </p:nvSpPr>
          <p:spPr>
            <a:xfrm>
              <a:off x="7583812" y="3718458"/>
              <a:ext cx="3180635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هایپوتانسیون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،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برادیکاردی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،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آریتمی‌ها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583812" y="3400225"/>
              <a:ext cx="2050552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/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قلب</a:t>
              </a:r>
              <a:r>
                <a:rPr lang="en-AU" altLang="zh-CN" b="1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 و </a:t>
              </a:r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عروق</a:t>
              </a:r>
              <a:r>
                <a:rPr lang="en-AU" altLang="zh-CN" b="1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 </a:t>
              </a:r>
              <a:endParaRPr lang="zh-CN" altLang="en-US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806417" y="3025481"/>
            <a:ext cx="3180635" cy="706031"/>
            <a:chOff x="7583812" y="3400225"/>
            <a:chExt cx="3180635" cy="706031"/>
          </a:xfrm>
        </p:grpSpPr>
        <p:sp>
          <p:nvSpPr>
            <p:cNvPr id="63" name="矩形 62"/>
            <p:cNvSpPr/>
            <p:nvPr/>
          </p:nvSpPr>
          <p:spPr>
            <a:xfrm>
              <a:off x="7583812" y="3718458"/>
              <a:ext cx="3180635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یبوست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،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کاهش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صداهای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روده‌ای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583812" y="3400225"/>
              <a:ext cx="2050552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/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گوارشی</a:t>
              </a:r>
              <a:endParaRPr lang="zh-CN" altLang="en-US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806417" y="3967080"/>
            <a:ext cx="3180635" cy="1001497"/>
            <a:chOff x="7583812" y="3400225"/>
            <a:chExt cx="3180635" cy="1001497"/>
          </a:xfrm>
        </p:grpSpPr>
        <p:sp>
          <p:nvSpPr>
            <p:cNvPr id="66" name="矩形 65"/>
            <p:cNvSpPr/>
            <p:nvPr/>
          </p:nvSpPr>
          <p:spPr>
            <a:xfrm>
              <a:off x="7583812" y="3718458"/>
              <a:ext cx="3180635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کاهش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سطح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هوشیاری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از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گیجی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تا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کما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583812" y="3400225"/>
              <a:ext cx="2050552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/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عصبی</a:t>
              </a:r>
              <a:endParaRPr lang="zh-CN" altLang="en-US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806417" y="4931125"/>
            <a:ext cx="3180635" cy="706031"/>
            <a:chOff x="7583812" y="3400225"/>
            <a:chExt cx="3180635" cy="706031"/>
          </a:xfrm>
        </p:grpSpPr>
        <p:sp>
          <p:nvSpPr>
            <p:cNvPr id="69" name="矩形 68"/>
            <p:cNvSpPr/>
            <p:nvPr/>
          </p:nvSpPr>
          <p:spPr>
            <a:xfrm>
              <a:off x="7583812" y="3718458"/>
              <a:ext cx="3180635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هیپوترمی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،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تهوع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و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استفراغ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3812" y="3400225"/>
              <a:ext cx="2050552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/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سایر</a:t>
              </a:r>
              <a:r>
                <a:rPr lang="en-AU" altLang="zh-CN" b="1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 </a:t>
              </a:r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+mn-ea"/>
                  <a:cs typeface="B Sina" panose="00000700000000000000" pitchFamily="2" charset="-78"/>
                </a:rPr>
                <a:t>علائم</a:t>
              </a:r>
              <a:endParaRPr lang="zh-CN" altLang="en-US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3757238" y="425319"/>
            <a:ext cx="4677525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4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سایر</a:t>
            </a:r>
            <a:r>
              <a:rPr lang="en-AU" altLang="zh-CN" sz="4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4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علائم</a:t>
            </a:r>
            <a:r>
              <a:rPr lang="en-AU" altLang="zh-CN" sz="4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4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سیستمیک</a:t>
            </a:r>
            <a:endParaRPr lang="zh-CN" altLang="en-US" sz="4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573486" y="1248229"/>
            <a:ext cx="1045029" cy="0"/>
          </a:xfrm>
          <a:prstGeom prst="line">
            <a:avLst/>
          </a:prstGeom>
          <a:ln>
            <a:solidFill>
              <a:srgbClr val="E1B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87646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7CCDFB-9860-2BCE-E572-543E81FDFEE1}"/>
              </a:ext>
            </a:extLst>
          </p:cNvPr>
          <p:cNvSpPr txBox="1"/>
          <p:nvPr/>
        </p:nvSpPr>
        <p:spPr>
          <a:xfrm>
            <a:off x="1874637" y="519378"/>
            <a:ext cx="8442726" cy="548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buClr>
                <a:schemeClr val="tx2"/>
              </a:buClr>
            </a:pPr>
            <a:endParaRPr lang="fa-IR" sz="2800" b="1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algn="ctr" rtl="1">
              <a:lnSpc>
                <a:spcPct val="150000"/>
              </a:lnSpc>
              <a:buClr>
                <a:schemeClr val="tx2"/>
              </a:buClr>
            </a:pPr>
            <a:r>
              <a:rPr lang="en-AU" sz="4400" b="1" dirty="0" err="1">
                <a:solidFill>
                  <a:srgbClr val="D7AC44"/>
                </a:solidFill>
                <a:latin typeface="Vazir" panose="020B0603030804020204" pitchFamily="34" charset="-78"/>
                <a:cs typeface="B Sina" panose="00000700000000000000" pitchFamily="2" charset="-78"/>
              </a:rPr>
              <a:t>تشخیص</a:t>
            </a:r>
            <a:endParaRPr lang="fa-IR" sz="4400" b="1" dirty="0">
              <a:solidFill>
                <a:srgbClr val="D7AC44"/>
              </a:solidFill>
              <a:latin typeface="Vazir" panose="020B0603030804020204" pitchFamily="34" charset="-78"/>
              <a:cs typeface="B Sina" panose="00000700000000000000" pitchFamily="2" charset="-78"/>
            </a:endParaRPr>
          </a:p>
          <a:p>
            <a:pPr marL="285750" lvl="3" indent="-285750" algn="r" rtl="1">
              <a:lnSpc>
                <a:spcPct val="150000"/>
              </a:lnSpc>
              <a:buClr>
                <a:srgbClr val="D7AC44"/>
              </a:buClr>
              <a:buFont typeface="Wingdings" panose="05000000000000000000" pitchFamily="2" charset="2"/>
              <a:buChar char="v"/>
            </a:pP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آزمایشگاه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نقشی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ندارد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lvl="3" indent="-285750" algn="r" rtl="1">
              <a:lnSpc>
                <a:spcPct val="150000"/>
              </a:lnSpc>
              <a:buClr>
                <a:srgbClr val="D7AC44"/>
              </a:buClr>
              <a:buFont typeface="Wingdings" panose="05000000000000000000" pitchFamily="2" charset="2"/>
              <a:buChar char="v"/>
            </a:pP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پاسخ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به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:</a:t>
            </a:r>
          </a:p>
          <a:p>
            <a:pPr marL="457200" lvl="3" indent="-457200" algn="r" rtl="1">
              <a:lnSpc>
                <a:spcPct val="150000"/>
              </a:lnSpc>
              <a:buClr>
                <a:srgbClr val="D7AC44"/>
              </a:buClr>
              <a:buFont typeface="+mj-lt"/>
              <a:buAutoNum type="arabicPeriod"/>
            </a:pP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اصلاح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دپرسیون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تنفسی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افزایش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ریت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تنفسی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بیمار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(</a:t>
            </a:r>
            <a:r>
              <a:rPr lang="en-AU" sz="24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حتمی</a:t>
            </a:r>
            <a:r>
              <a:rPr lang="en-AU" sz="24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)</a:t>
            </a:r>
          </a:p>
          <a:p>
            <a:pPr marL="514350" lvl="3" indent="-514350" algn="r" rtl="1">
              <a:lnSpc>
                <a:spcPct val="150000"/>
              </a:lnSpc>
              <a:buClr>
                <a:srgbClr val="D7AC44"/>
              </a:buClr>
              <a:buFont typeface="+mj-lt"/>
              <a:buAutoNum type="arabicPeriod"/>
            </a:pP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بهبود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سطح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هوشیاری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. (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ارزش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نسبی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)</a:t>
            </a:r>
          </a:p>
          <a:p>
            <a:pPr marL="514350" lvl="3" indent="-514350" algn="r" rtl="1">
              <a:lnSpc>
                <a:spcPct val="150000"/>
              </a:lnSpc>
              <a:buClr>
                <a:srgbClr val="D7AC44"/>
              </a:buClr>
              <a:buFont typeface="+mj-lt"/>
              <a:buAutoNum type="arabicPeriod"/>
            </a:pP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برطرف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شدن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میوز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(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فاقد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2800" b="1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ارزش</a:t>
            </a:r>
            <a:r>
              <a:rPr lang="en-AU" sz="28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)</a:t>
            </a:r>
          </a:p>
          <a:p>
            <a:pPr marL="285750" lvl="3" indent="-285750" algn="r" rtl="1">
              <a:lnSpc>
                <a:spcPct val="150000"/>
              </a:lnSpc>
              <a:buClr>
                <a:srgbClr val="D7AC44"/>
              </a:buClr>
              <a:buFont typeface="Wingdings" panose="05000000000000000000" pitchFamily="2" charset="2"/>
              <a:buChar char="v"/>
            </a:pPr>
            <a:endParaRPr lang="fa-IR" sz="2800" b="1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972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594883" flipV="1">
            <a:off x="364294" y="2879351"/>
            <a:ext cx="6689522" cy="9491116"/>
          </a:xfrm>
          <a:custGeom>
            <a:avLst/>
            <a:gdLst>
              <a:gd name="connsiteX0" fmla="*/ 6339895 w 6689522"/>
              <a:gd name="connsiteY0" fmla="*/ 0 h 9491116"/>
              <a:gd name="connsiteX1" fmla="*/ 6689522 w 6689522"/>
              <a:gd name="connsiteY1" fmla="*/ 1465471 h 9491116"/>
              <a:gd name="connsiteX2" fmla="*/ 6689522 w 6689522"/>
              <a:gd name="connsiteY2" fmla="*/ 0 h 9491116"/>
              <a:gd name="connsiteX3" fmla="*/ 0 w 6689522"/>
              <a:gd name="connsiteY3" fmla="*/ 9491116 h 9491116"/>
              <a:gd name="connsiteX4" fmla="*/ 3688509 w 6689522"/>
              <a:gd name="connsiteY4" fmla="*/ 9491116 h 9491116"/>
              <a:gd name="connsiteX5" fmla="*/ 1738050 w 6689522"/>
              <a:gd name="connsiteY5" fmla="*/ 1315730 h 9491116"/>
              <a:gd name="connsiteX6" fmla="*/ 0 w 6689522"/>
              <a:gd name="connsiteY6" fmla="*/ 1730389 h 94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9522" h="9491116">
                <a:moveTo>
                  <a:pt x="6339895" y="0"/>
                </a:moveTo>
                <a:lnTo>
                  <a:pt x="6689522" y="1465471"/>
                </a:lnTo>
                <a:lnTo>
                  <a:pt x="6689522" y="0"/>
                </a:lnTo>
                <a:close/>
                <a:moveTo>
                  <a:pt x="0" y="9491116"/>
                </a:moveTo>
                <a:lnTo>
                  <a:pt x="3688509" y="9491116"/>
                </a:lnTo>
                <a:lnTo>
                  <a:pt x="1738050" y="1315730"/>
                </a:lnTo>
                <a:lnTo>
                  <a:pt x="0" y="1730389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005117" flipH="1" flipV="1">
            <a:off x="5756501" y="2879351"/>
            <a:ext cx="6689522" cy="9491117"/>
          </a:xfrm>
          <a:custGeom>
            <a:avLst/>
            <a:gdLst>
              <a:gd name="connsiteX0" fmla="*/ 6689522 w 6689522"/>
              <a:gd name="connsiteY0" fmla="*/ 3763976 h 9491117"/>
              <a:gd name="connsiteX1" fmla="*/ 5791524 w 6689522"/>
              <a:gd name="connsiteY1" fmla="*/ 0 h 9491117"/>
              <a:gd name="connsiteX2" fmla="*/ 6689522 w 6689522"/>
              <a:gd name="connsiteY2" fmla="*/ 0 h 9491117"/>
              <a:gd name="connsiteX3" fmla="*/ 0 w 6689522"/>
              <a:gd name="connsiteY3" fmla="*/ 9491117 h 9491117"/>
              <a:gd name="connsiteX4" fmla="*/ 0 w 6689522"/>
              <a:gd name="connsiteY4" fmla="*/ 2366059 h 9491117"/>
              <a:gd name="connsiteX5" fmla="*/ 1881539 w 6689522"/>
              <a:gd name="connsiteY5" fmla="*/ 1917167 h 9491117"/>
              <a:gd name="connsiteX6" fmla="*/ 3688509 w 6689522"/>
              <a:gd name="connsiteY6" fmla="*/ 9491117 h 949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9522" h="9491117">
                <a:moveTo>
                  <a:pt x="6689522" y="3763976"/>
                </a:moveTo>
                <a:lnTo>
                  <a:pt x="5791524" y="0"/>
                </a:lnTo>
                <a:lnTo>
                  <a:pt x="6689522" y="0"/>
                </a:lnTo>
                <a:close/>
                <a:moveTo>
                  <a:pt x="0" y="9491117"/>
                </a:moveTo>
                <a:lnTo>
                  <a:pt x="0" y="2366059"/>
                </a:lnTo>
                <a:lnTo>
                  <a:pt x="1881539" y="1917167"/>
                </a:lnTo>
                <a:lnTo>
                  <a:pt x="3688509" y="9491117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3757238" y="368666"/>
            <a:ext cx="4677525" cy="7630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4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اقدامات</a:t>
            </a:r>
            <a:r>
              <a:rPr lang="en-AU" altLang="zh-CN" sz="4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4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درمانی</a:t>
            </a:r>
            <a:r>
              <a:rPr lang="en-AU" altLang="zh-CN" sz="4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endParaRPr lang="zh-CN" altLang="en-US" sz="400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3911" y="3766670"/>
            <a:ext cx="275588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جراحی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14687" y="3766670"/>
            <a:ext cx="275588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در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موارد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خوراکی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615668" y="3766670"/>
            <a:ext cx="275588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ABCD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28099" y="2421592"/>
            <a:ext cx="1204351" cy="1048096"/>
            <a:chOff x="1628099" y="2135842"/>
            <a:chExt cx="1204351" cy="1048096"/>
          </a:xfrm>
        </p:grpSpPr>
        <p:grpSp>
          <p:nvGrpSpPr>
            <p:cNvPr id="4" name="组合 3"/>
            <p:cNvGrpSpPr/>
            <p:nvPr/>
          </p:nvGrpSpPr>
          <p:grpSpPr>
            <a:xfrm rot="2700000">
              <a:off x="1707804" y="2135842"/>
              <a:ext cx="1048096" cy="1048096"/>
              <a:chOff x="5422900" y="1277787"/>
              <a:chExt cx="2413000" cy="241300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422900" y="1277787"/>
                <a:ext cx="2413000" cy="2413000"/>
              </a:xfrm>
              <a:prstGeom prst="roundRect">
                <a:avLst/>
              </a:prstGeom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584497" y="1439384"/>
                <a:ext cx="2089807" cy="20898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628099" y="2337778"/>
              <a:ext cx="1204351" cy="6586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fa-IR" altLang="zh-CN" sz="3200" b="1" dirty="0">
                  <a:cs typeface="B Sina" panose="00000700000000000000" pitchFamily="2" charset="-78"/>
                </a:rPr>
                <a:t>05</a:t>
              </a:r>
              <a:endParaRPr lang="zh-CN" altLang="en-US" sz="3200" b="1" dirty="0">
                <a:cs typeface="B Sina" panose="00000700000000000000" pitchFamily="2" charset="-78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12132" y="2421592"/>
            <a:ext cx="1204351" cy="1048096"/>
            <a:chOff x="5512132" y="2135842"/>
            <a:chExt cx="1204351" cy="1048096"/>
          </a:xfrm>
        </p:grpSpPr>
        <p:grpSp>
          <p:nvGrpSpPr>
            <p:cNvPr id="10" name="组合 9"/>
            <p:cNvGrpSpPr/>
            <p:nvPr/>
          </p:nvGrpSpPr>
          <p:grpSpPr>
            <a:xfrm rot="2700000">
              <a:off x="5588682" y="2135842"/>
              <a:ext cx="1048096" cy="1048096"/>
              <a:chOff x="5422900" y="1277787"/>
              <a:chExt cx="2413000" cy="2413000"/>
            </a:xfrm>
          </p:grpSpPr>
          <p:sp>
            <p:nvSpPr>
              <p:cNvPr id="11" name="椭圆 4"/>
              <p:cNvSpPr/>
              <p:nvPr/>
            </p:nvSpPr>
            <p:spPr>
              <a:xfrm>
                <a:off x="5422900" y="1277787"/>
                <a:ext cx="2413000" cy="2413000"/>
              </a:xfrm>
              <a:prstGeom prst="roundRect">
                <a:avLst/>
              </a:prstGeom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5"/>
              <p:cNvSpPr/>
              <p:nvPr/>
            </p:nvSpPr>
            <p:spPr>
              <a:xfrm>
                <a:off x="5584497" y="1439384"/>
                <a:ext cx="2089807" cy="20898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5512132" y="2337778"/>
              <a:ext cx="1204351" cy="6586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fa-IR" altLang="zh-CN" sz="3200" b="1" dirty="0">
                  <a:cs typeface="B Sina" panose="00000700000000000000" pitchFamily="2" charset="-78"/>
                </a:rPr>
                <a:t>03</a:t>
              </a:r>
              <a:endParaRPr lang="zh-CN" altLang="en-US" sz="3200" b="1" dirty="0">
                <a:cs typeface="B Sina" panose="00000700000000000000" pitchFamily="2" charset="-78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391433" y="2421592"/>
            <a:ext cx="1204351" cy="1048096"/>
            <a:chOff x="9391433" y="2135842"/>
            <a:chExt cx="1204351" cy="1048096"/>
          </a:xfrm>
        </p:grpSpPr>
        <p:grpSp>
          <p:nvGrpSpPr>
            <p:cNvPr id="17" name="组合 16"/>
            <p:cNvGrpSpPr/>
            <p:nvPr/>
          </p:nvGrpSpPr>
          <p:grpSpPr>
            <a:xfrm rot="2700000">
              <a:off x="9469561" y="2135842"/>
              <a:ext cx="1048096" cy="1048096"/>
              <a:chOff x="5422900" y="1277787"/>
              <a:chExt cx="2413000" cy="2413000"/>
            </a:xfrm>
          </p:grpSpPr>
          <p:sp>
            <p:nvSpPr>
              <p:cNvPr id="18" name="椭圆 4"/>
              <p:cNvSpPr/>
              <p:nvPr/>
            </p:nvSpPr>
            <p:spPr>
              <a:xfrm>
                <a:off x="5422900" y="1277787"/>
                <a:ext cx="2413000" cy="2413000"/>
              </a:xfrm>
              <a:prstGeom prst="roundRect">
                <a:avLst/>
              </a:prstGeom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5"/>
              <p:cNvSpPr/>
              <p:nvPr/>
            </p:nvSpPr>
            <p:spPr>
              <a:xfrm>
                <a:off x="5584497" y="1439384"/>
                <a:ext cx="2089807" cy="20898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9391433" y="2337778"/>
              <a:ext cx="1204351" cy="6586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fa-IR" altLang="zh-CN" sz="3200" b="1" dirty="0">
                  <a:cs typeface="B Sina" panose="00000700000000000000" pitchFamily="2" charset="-78"/>
                </a:rPr>
                <a:t>01</a:t>
              </a:r>
              <a:endParaRPr lang="zh-CN" altLang="en-US" sz="3200" b="1" dirty="0">
                <a:cs typeface="B Sina" panose="00000700000000000000" pitchFamily="2" charset="-78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448223" y="3174313"/>
            <a:ext cx="1204351" cy="1048096"/>
            <a:chOff x="7448223" y="3631513"/>
            <a:chExt cx="1204351" cy="1048096"/>
          </a:xfrm>
        </p:grpSpPr>
        <p:grpSp>
          <p:nvGrpSpPr>
            <p:cNvPr id="13" name="组合 12"/>
            <p:cNvGrpSpPr/>
            <p:nvPr/>
          </p:nvGrpSpPr>
          <p:grpSpPr>
            <a:xfrm rot="2700000">
              <a:off x="7529121" y="3631513"/>
              <a:ext cx="1048096" cy="1048096"/>
              <a:chOff x="5422900" y="1277787"/>
              <a:chExt cx="2413000" cy="2413000"/>
            </a:xfrm>
          </p:grpSpPr>
          <p:sp>
            <p:nvSpPr>
              <p:cNvPr id="14" name="椭圆 4"/>
              <p:cNvSpPr/>
              <p:nvPr/>
            </p:nvSpPr>
            <p:spPr>
              <a:xfrm>
                <a:off x="5422900" y="1277787"/>
                <a:ext cx="2413000" cy="2413000"/>
              </a:xfrm>
              <a:prstGeom prst="roundRect">
                <a:avLst/>
              </a:prstGeom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5"/>
              <p:cNvSpPr/>
              <p:nvPr/>
            </p:nvSpPr>
            <p:spPr>
              <a:xfrm>
                <a:off x="5584497" y="1439384"/>
                <a:ext cx="2089807" cy="20898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7448223" y="3841083"/>
              <a:ext cx="1204351" cy="6586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fa-IR" altLang="zh-CN" sz="3200" b="1" dirty="0">
                  <a:cs typeface="B Sina" panose="00000700000000000000" pitchFamily="2" charset="-78"/>
                </a:rPr>
                <a:t>02</a:t>
              </a:r>
              <a:endParaRPr lang="zh-CN" altLang="en-US" sz="3200" b="1" dirty="0">
                <a:cs typeface="B Sina" panose="00000700000000000000" pitchFamily="2" charset="-78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561839" y="3174313"/>
            <a:ext cx="1204351" cy="1048096"/>
            <a:chOff x="3561839" y="3631513"/>
            <a:chExt cx="1204351" cy="1048096"/>
          </a:xfrm>
        </p:grpSpPr>
        <p:grpSp>
          <p:nvGrpSpPr>
            <p:cNvPr id="7" name="组合 6"/>
            <p:cNvGrpSpPr/>
            <p:nvPr/>
          </p:nvGrpSpPr>
          <p:grpSpPr>
            <a:xfrm rot="2700000">
              <a:off x="3648243" y="3631513"/>
              <a:ext cx="1048096" cy="1048096"/>
              <a:chOff x="5422900" y="1277787"/>
              <a:chExt cx="2413000" cy="2413000"/>
            </a:xfrm>
          </p:grpSpPr>
          <p:sp>
            <p:nvSpPr>
              <p:cNvPr id="8" name="椭圆 4"/>
              <p:cNvSpPr/>
              <p:nvPr/>
            </p:nvSpPr>
            <p:spPr>
              <a:xfrm>
                <a:off x="5422900" y="1277787"/>
                <a:ext cx="2413000" cy="2413000"/>
              </a:xfrm>
              <a:prstGeom prst="roundRect">
                <a:avLst/>
              </a:prstGeom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5"/>
              <p:cNvSpPr/>
              <p:nvPr/>
            </p:nvSpPr>
            <p:spPr>
              <a:xfrm>
                <a:off x="5584497" y="1439384"/>
                <a:ext cx="2089807" cy="2089807"/>
              </a:xfrm>
              <a:prstGeom prst="roundRect">
                <a:avLst/>
              </a:prstGeom>
              <a:gradFill flip="none" rotWithShape="1"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3561839" y="3841083"/>
              <a:ext cx="1204351" cy="6586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fa-IR" altLang="zh-CN" sz="3200" b="1" dirty="0">
                  <a:cs typeface="B Sina" panose="00000700000000000000" pitchFamily="2" charset="-78"/>
                </a:rPr>
                <a:t>04</a:t>
              </a:r>
              <a:endParaRPr lang="zh-CN" altLang="en-US" sz="3200" b="1" dirty="0">
                <a:cs typeface="B Sina" panose="00000700000000000000" pitchFamily="2" charset="-78"/>
              </a:endParaRPr>
            </a:p>
          </p:txBody>
        </p:sp>
      </p:grpSp>
      <p:sp>
        <p:nvSpPr>
          <p:cNvPr id="35" name="矩形 23">
            <a:extLst>
              <a:ext uri="{FF2B5EF4-FFF2-40B4-BE49-F238E27FC236}">
                <a16:creationId xmlns:a16="http://schemas.microsoft.com/office/drawing/2014/main" id="{8156B9AC-3E0C-DEAB-EF94-92C12A93875C}"/>
              </a:ext>
            </a:extLst>
          </p:cNvPr>
          <p:cNvSpPr/>
          <p:nvPr/>
        </p:nvSpPr>
        <p:spPr>
          <a:xfrm>
            <a:off x="8983710" y="4264071"/>
            <a:ext cx="2019795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مهمترین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اقدام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حفظ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راه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هوایی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تهویه‌ی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کمکی</a:t>
            </a:r>
            <a:endParaRPr lang="zh-CN" altLang="en-US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6" name="矩形 23">
            <a:extLst>
              <a:ext uri="{FF2B5EF4-FFF2-40B4-BE49-F238E27FC236}">
                <a16:creationId xmlns:a16="http://schemas.microsoft.com/office/drawing/2014/main" id="{B01C2FAE-444A-4001-C186-BD5A28391E58}"/>
              </a:ext>
            </a:extLst>
          </p:cNvPr>
          <p:cNvSpPr/>
          <p:nvPr/>
        </p:nvSpPr>
        <p:spPr>
          <a:xfrm>
            <a:off x="5085714" y="4264070"/>
            <a:ext cx="2019795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لاواژ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شارکول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فعال</a:t>
            </a:r>
            <a:endParaRPr lang="en-AU" altLang="zh-CN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ارزش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تا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۴ساعت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با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اطمینان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از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راه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هوایی</a:t>
            </a:r>
            <a:endParaRPr lang="zh-CN" altLang="en-US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7" name="矩形 23">
            <a:extLst>
              <a:ext uri="{FF2B5EF4-FFF2-40B4-BE49-F238E27FC236}">
                <a16:creationId xmlns:a16="http://schemas.microsoft.com/office/drawing/2014/main" id="{5FAB985D-57F0-A1D6-7316-A3E471821C73}"/>
              </a:ext>
            </a:extLst>
          </p:cNvPr>
          <p:cNvSpPr/>
          <p:nvPr/>
        </p:nvSpPr>
        <p:spPr>
          <a:xfrm>
            <a:off x="1220376" y="4264070"/>
            <a:ext cx="2019795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صورت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عدم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دفع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8" name="矩形 23">
            <a:extLst>
              <a:ext uri="{FF2B5EF4-FFF2-40B4-BE49-F238E27FC236}">
                <a16:creationId xmlns:a16="http://schemas.microsoft.com/office/drawing/2014/main" id="{FDCD06C7-5782-844A-7919-CC30858AE1C2}"/>
              </a:ext>
            </a:extLst>
          </p:cNvPr>
          <p:cNvSpPr/>
          <p:nvPr/>
        </p:nvSpPr>
        <p:spPr>
          <a:xfrm>
            <a:off x="7161886" y="1870472"/>
            <a:ext cx="1841176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برقراری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خط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وریدی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تزریق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آنتی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دوت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اختصاصی</a:t>
            </a:r>
            <a:endParaRPr lang="zh-CN" altLang="en-US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9" name="矩形 23">
            <a:extLst>
              <a:ext uri="{FF2B5EF4-FFF2-40B4-BE49-F238E27FC236}">
                <a16:creationId xmlns:a16="http://schemas.microsoft.com/office/drawing/2014/main" id="{6A62C65F-4F43-A123-C074-21C08DE9F7BF}"/>
              </a:ext>
            </a:extLst>
          </p:cNvPr>
          <p:cNvSpPr/>
          <p:nvPr/>
        </p:nvSpPr>
        <p:spPr>
          <a:xfrm>
            <a:off x="3100864" y="2027708"/>
            <a:ext cx="2019795" cy="6832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دادن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کرچک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برای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دفع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بهتر</a:t>
            </a:r>
            <a:r>
              <a:rPr lang="en-AU" altLang="zh-CN" sz="1600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1073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Rectangle 2"/>
          <p:cNvSpPr/>
          <p:nvPr/>
        </p:nvSpPr>
        <p:spPr>
          <a:xfrm>
            <a:off x="7834812" y="1604694"/>
            <a:ext cx="3284330" cy="4568178"/>
          </a:xfrm>
          <a:prstGeom prst="rect">
            <a:avLst/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5" name="ïşḻïďê-Rectangle 4"/>
          <p:cNvSpPr/>
          <p:nvPr/>
        </p:nvSpPr>
        <p:spPr>
          <a:xfrm>
            <a:off x="8076203" y="1850702"/>
            <a:ext cx="2797416" cy="3966975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بزرگسال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:</a:t>
            </a: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شروع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: 0.4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تا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 2میلی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گرم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وریدی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هر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2تا3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دقیقه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تا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ماکزیمم10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میلی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گرم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صورت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عدم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پاسخ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،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بررسی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سایر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علل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کاهش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هو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شیاری</a:t>
            </a:r>
            <a:r>
              <a:rPr lang="en-AU" sz="12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algn="justLow" rtl="1">
              <a:lnSpc>
                <a:spcPct val="150000"/>
              </a:lnSpc>
              <a:spcBef>
                <a:spcPts val="0"/>
              </a:spcBef>
              <a:defRPr/>
            </a:pP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موارد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نیاز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به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اثر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u="sng" dirty="0" err="1">
                <a:latin typeface="Vazir" panose="020B0603030804020204" pitchFamily="34" charset="-78"/>
                <a:cs typeface="Vazir" panose="020B0603030804020204" pitchFamily="34" charset="-78"/>
              </a:rPr>
              <a:t>پایدار</a:t>
            </a:r>
            <a:r>
              <a:rPr lang="en-AU" sz="1400" b="1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انفوزیون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مداوم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با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تنظیم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شده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بر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اساس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پاسخ</a:t>
            </a:r>
            <a:r>
              <a:rPr lang="en-AU" sz="1400" u="sng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u="sng" dirty="0" err="1">
                <a:latin typeface="Vazir" panose="020B0603030804020204" pitchFamily="34" charset="-78"/>
                <a:cs typeface="Vazir" panose="020B0603030804020204" pitchFamily="34" charset="-78"/>
              </a:rPr>
              <a:t>بیمار</a:t>
            </a:r>
            <a:endParaRPr lang="en-AU" sz="14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15" r="26115"/>
          <a:stretch>
            <a:fillRect/>
          </a:stretch>
        </p:blipFill>
        <p:spPr>
          <a:xfrm>
            <a:off x="4454162" y="3834190"/>
            <a:ext cx="3284330" cy="2338681"/>
          </a:xfrm>
        </p:spPr>
      </p:pic>
      <p:sp>
        <p:nvSpPr>
          <p:cNvPr id="31" name="矩形 30"/>
          <p:cNvSpPr/>
          <p:nvPr/>
        </p:nvSpPr>
        <p:spPr>
          <a:xfrm>
            <a:off x="3757238" y="425319"/>
            <a:ext cx="4677525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نحوه</a:t>
            </a:r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مصرف</a:t>
            </a:r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و 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دوز</a:t>
            </a:r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 </a:t>
            </a:r>
            <a:r>
              <a:rPr lang="en-AU" altLang="zh-CN" sz="36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نالوکسان</a:t>
            </a:r>
            <a:endParaRPr lang="zh-CN" altLang="en-US" sz="36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573486" y="1248229"/>
            <a:ext cx="1045029" cy="0"/>
          </a:xfrm>
          <a:prstGeom prst="line">
            <a:avLst/>
          </a:prstGeom>
          <a:ln>
            <a:solidFill>
              <a:srgbClr val="E1B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şḻïďê-Rectangle 2">
            <a:extLst>
              <a:ext uri="{FF2B5EF4-FFF2-40B4-BE49-F238E27FC236}">
                <a16:creationId xmlns:a16="http://schemas.microsoft.com/office/drawing/2014/main" id="{13047F96-E2B3-F999-1691-91E0CD36E6AD}"/>
              </a:ext>
            </a:extLst>
          </p:cNvPr>
          <p:cNvSpPr/>
          <p:nvPr/>
        </p:nvSpPr>
        <p:spPr>
          <a:xfrm>
            <a:off x="1070783" y="1604694"/>
            <a:ext cx="3284330" cy="4568178"/>
          </a:xfrm>
          <a:prstGeom prst="rect">
            <a:avLst/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27" name="ïşḻïďê-Rectangle 2">
            <a:extLst>
              <a:ext uri="{FF2B5EF4-FFF2-40B4-BE49-F238E27FC236}">
                <a16:creationId xmlns:a16="http://schemas.microsoft.com/office/drawing/2014/main" id="{62713951-3B4B-D848-1405-106B35C7D406}"/>
              </a:ext>
            </a:extLst>
          </p:cNvPr>
          <p:cNvSpPr/>
          <p:nvPr/>
        </p:nvSpPr>
        <p:spPr>
          <a:xfrm>
            <a:off x="4530035" y="1632167"/>
            <a:ext cx="3131930" cy="2001528"/>
          </a:xfrm>
          <a:prstGeom prst="rect">
            <a:avLst/>
          </a:pr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>
            <a:noFill/>
          </a:ln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29" name="ïşḻïďê-Rectangle 4">
            <a:extLst>
              <a:ext uri="{FF2B5EF4-FFF2-40B4-BE49-F238E27FC236}">
                <a16:creationId xmlns:a16="http://schemas.microsoft.com/office/drawing/2014/main" id="{9AE77319-88F5-C56B-AE8A-1EF044090B57}"/>
              </a:ext>
            </a:extLst>
          </p:cNvPr>
          <p:cNvSpPr/>
          <p:nvPr/>
        </p:nvSpPr>
        <p:spPr>
          <a:xfrm>
            <a:off x="4704680" y="2146905"/>
            <a:ext cx="2880589" cy="1387550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وریدی</a:t>
            </a:r>
            <a:r>
              <a:rPr lang="en-AU" sz="1400" b="1" dirty="0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  IV</a:t>
            </a: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عضلانیIM</a:t>
            </a:r>
            <a:endParaRPr lang="en-AU" sz="1400" b="1" dirty="0">
              <a:solidFill>
                <a:schemeClr val="accent2">
                  <a:lumMod val="75000"/>
                </a:schemeClr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زیر</a:t>
            </a:r>
            <a:r>
              <a:rPr lang="en-AU" sz="1400" b="1" dirty="0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جلدیSC</a:t>
            </a:r>
            <a:r>
              <a:rPr lang="en-AU" sz="1400" b="1" dirty="0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171450" indent="-1714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داخل</a:t>
            </a:r>
            <a:r>
              <a:rPr lang="en-AU" sz="1400" b="1" dirty="0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solidFill>
                  <a:schemeClr val="accent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بینیIN</a:t>
            </a:r>
            <a:endParaRPr lang="fa-IR" sz="1400" b="1" dirty="0">
              <a:solidFill>
                <a:schemeClr val="accent2">
                  <a:lumMod val="75000"/>
                </a:schemeClr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7" name="ïşḻïďê-文本框 4">
            <a:extLst>
              <a:ext uri="{FF2B5EF4-FFF2-40B4-BE49-F238E27FC236}">
                <a16:creationId xmlns:a16="http://schemas.microsoft.com/office/drawing/2014/main" id="{3C3B2BF1-3422-C2C2-F697-983D01469000}"/>
              </a:ext>
            </a:extLst>
          </p:cNvPr>
          <p:cNvSpPr txBox="1"/>
          <p:nvPr/>
        </p:nvSpPr>
        <p:spPr>
          <a:xfrm>
            <a:off x="5340800" y="1790815"/>
            <a:ext cx="1857892" cy="356090"/>
          </a:xfrm>
          <a:prstGeom prst="rect">
            <a:avLst/>
          </a:prstGeom>
          <a:noFill/>
        </p:spPr>
        <p:txBody>
          <a:bodyPr wrap="none">
            <a:normAutofit fontScale="92500" lnSpcReduction="1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rtl="1"/>
            <a:r>
              <a:rPr lang="en-AU" altLang="zh-CN" sz="2000" b="1" dirty="0" err="1">
                <a:cs typeface="B Sina" panose="00000700000000000000" pitchFamily="2" charset="-78"/>
              </a:rPr>
              <a:t>راه‌های</a:t>
            </a:r>
            <a:r>
              <a:rPr lang="en-AU" altLang="zh-CN" sz="2000" b="1" dirty="0">
                <a:cs typeface="B Sina" panose="00000700000000000000" pitchFamily="2" charset="-78"/>
              </a:rPr>
              <a:t> </a:t>
            </a:r>
            <a:r>
              <a:rPr lang="en-AU" altLang="zh-CN" sz="2000" b="1" dirty="0" err="1">
                <a:cs typeface="B Sina" panose="00000700000000000000" pitchFamily="2" charset="-78"/>
              </a:rPr>
              <a:t>تجویز</a:t>
            </a:r>
            <a:endParaRPr lang="zh-CN" altLang="en-US" sz="2000" b="1" dirty="0">
              <a:cs typeface="B Sina" panose="00000700000000000000" pitchFamily="2" charset="-78"/>
            </a:endParaRPr>
          </a:p>
        </p:txBody>
      </p:sp>
      <p:sp>
        <p:nvSpPr>
          <p:cNvPr id="41" name="ïşḻïďê-Rectangle 4">
            <a:extLst>
              <a:ext uri="{FF2B5EF4-FFF2-40B4-BE49-F238E27FC236}">
                <a16:creationId xmlns:a16="http://schemas.microsoft.com/office/drawing/2014/main" id="{C9295FAE-66B8-7B8F-10A0-32F29120BF1E}"/>
              </a:ext>
            </a:extLst>
          </p:cNvPr>
          <p:cNvSpPr/>
          <p:nvPr/>
        </p:nvSpPr>
        <p:spPr>
          <a:xfrm>
            <a:off x="1179287" y="1748482"/>
            <a:ext cx="3138816" cy="4329375"/>
          </a:xfrm>
          <a:prstGeom prst="rect">
            <a:avLst/>
          </a:prstGeom>
        </p:spPr>
        <p:txBody>
          <a:bodyPr wrap="square">
            <a:normAutofit fontScale="925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تجویز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داخل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بینی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IN</a:t>
            </a:r>
          </a:p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IN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موارد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غیر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پزشکی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یا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پیش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بیمارستانی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استفاده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میشود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فرم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دارویی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: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اسپری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با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ثابت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4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میلی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گرم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هر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پاف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نحوه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استفاده</a:t>
            </a:r>
            <a:r>
              <a:rPr lang="en-AU" sz="1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: </a:t>
            </a:r>
          </a:p>
          <a:p>
            <a:pPr marL="285750" indent="-2857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بیمار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وضعیت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ریکاوری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یک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پاف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یک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سوراخ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بینی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تجویز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شود</a:t>
            </a:r>
            <a:endParaRPr lang="en-AU" sz="1400" dirty="0"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marL="285750" indent="-2857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صورت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عدم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پاسخ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 ،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دوم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سوراخ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بینی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دیگر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پس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از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2تا3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دقیقه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تکرار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شود</a:t>
            </a:r>
            <a:endParaRPr lang="en-AU" sz="1400" dirty="0"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algn="justLow" rtl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AU" sz="1400" b="1" dirty="0" err="1">
                <a:latin typeface="Vazir" panose="020B0603030804020204" pitchFamily="34" charset="-78"/>
                <a:cs typeface="Vazir" panose="020B0603030804020204" pitchFamily="34" charset="-78"/>
              </a:rPr>
              <a:t>مزایا</a:t>
            </a:r>
            <a:endParaRPr lang="en-AU" sz="1400" b="1" dirty="0"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marL="285750" indent="-2857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غیر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تهاجمی</a:t>
            </a:r>
            <a:endParaRPr lang="en-AU" sz="1400" dirty="0">
              <a:latin typeface="Vazir" panose="020B0603030804020204" pitchFamily="34" charset="-78"/>
              <a:cs typeface="Vazir" panose="020B0603030804020204" pitchFamily="34" charset="-78"/>
            </a:endParaRPr>
          </a:p>
          <a:p>
            <a:pPr marL="285750" indent="-285750" algn="justLow" rt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کاربرد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آسان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برای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همراه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بیمار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در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منزل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یا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مکان</a:t>
            </a:r>
            <a:r>
              <a:rPr lang="en-AU" sz="14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sz="1400" dirty="0" err="1">
                <a:latin typeface="Vazir" panose="020B0603030804020204" pitchFamily="34" charset="-78"/>
                <a:cs typeface="Vazir" panose="020B0603030804020204" pitchFamily="34" charset="-78"/>
              </a:rPr>
              <a:t>عمومی</a:t>
            </a:r>
            <a:endParaRPr lang="en-AU" sz="14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647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4101058" y="2218520"/>
            <a:ext cx="4057180" cy="3240000"/>
            <a:chOff x="4146768" y="2284989"/>
            <a:chExt cx="4057180" cy="3240000"/>
          </a:xfrm>
        </p:grpSpPr>
        <p:sp>
          <p:nvSpPr>
            <p:cNvPr id="3" name="Oval 2"/>
            <p:cNvSpPr>
              <a:spLocks noChangeAspect="1" noChangeArrowheads="1"/>
            </p:cNvSpPr>
            <p:nvPr/>
          </p:nvSpPr>
          <p:spPr bwMode="auto">
            <a:xfrm rot="12901201" flipV="1">
              <a:off x="4516012" y="2284989"/>
              <a:ext cx="3240000" cy="3240000"/>
            </a:xfrm>
            <a:prstGeom prst="ellipse">
              <a:avLst/>
            </a:prstGeom>
            <a:solidFill>
              <a:schemeClr val="bg1">
                <a:alpha val="12000"/>
              </a:schemeClr>
            </a:solidFill>
            <a:ln>
              <a:noFill/>
            </a:ln>
            <a:effectLst>
              <a:outerShdw blurRad="381000" sx="102000" sy="102000" algn="ct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Oval 3"/>
            <p:cNvSpPr>
              <a:spLocks noChangeAspect="1" noChangeArrowheads="1"/>
            </p:cNvSpPr>
            <p:nvPr/>
          </p:nvSpPr>
          <p:spPr bwMode="auto">
            <a:xfrm rot="12901201" flipV="1">
              <a:off x="4778066" y="2544033"/>
              <a:ext cx="2736000" cy="2736000"/>
            </a:xfrm>
            <a:prstGeom prst="ellipse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i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10671997"/>
                </p:ext>
              </p:extLst>
            </p:nvPr>
          </p:nvGraphicFramePr>
          <p:xfrm>
            <a:off x="4146768" y="2406898"/>
            <a:ext cx="4057180" cy="2918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33" name="TextBox 32"/>
          <p:cNvSpPr txBox="1"/>
          <p:nvPr/>
        </p:nvSpPr>
        <p:spPr>
          <a:xfrm>
            <a:off x="541844" y="4150191"/>
            <a:ext cx="3233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علت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تفاوت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مدت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زمان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برگشت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725713" y="2279644"/>
            <a:ext cx="2927707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برگشت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علائم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مسمومیت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پس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از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پایان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اثر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lang="zh-CN" altLang="en-US" sz="200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483323" y="4535478"/>
            <a:ext cx="3211062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نوع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ماده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مخدر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مصرفی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مسیر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مصرف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عملکرد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کبد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کلیه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بیمار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تعداد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دوز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تجویزی</a:t>
            </a:r>
            <a:endParaRPr lang="zh-CN" altLang="en-US" sz="160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52574" y="1648257"/>
            <a:ext cx="623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fa-IR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ع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لت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94376" y="4016726"/>
            <a:ext cx="157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1"/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علائم</a:t>
            </a:r>
            <a:r>
              <a:rPr lang="en-AU" altLang="zh-CN" sz="24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 </a:t>
            </a:r>
            <a:r>
              <a:rPr lang="en-AU" altLang="zh-CN" sz="2400" b="1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+mn-ea"/>
                <a:cs typeface="B Sina" panose="00000700000000000000" pitchFamily="2" charset="-78"/>
              </a:rPr>
              <a:t>برگشتی</a:t>
            </a:r>
            <a:endParaRPr lang="zh-CN" altLang="en-US" sz="24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  <a:cs typeface="B Sina" panose="00000700000000000000" pitchFamily="2" charset="-78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8366769" y="1964384"/>
            <a:ext cx="2798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نیمه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عمر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کوتاه‌تر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نسبت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به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برخی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اپیوئید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ها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مانند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فنتانیل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20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متادون</a:t>
            </a:r>
            <a:r>
              <a:rPr lang="en-AU" altLang="zh-CN" sz="20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 </a:t>
            </a:r>
            <a:endParaRPr lang="zh-CN" altLang="en-US" sz="200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8486219" y="4535478"/>
            <a:ext cx="26902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خواب‌آلودگی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مجدد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یا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کاهش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سطح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هوشیاری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کاهش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تهویه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یا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ایست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تنفسی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  <a:p>
            <a:pPr marL="285750" indent="-285750" algn="r" rt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میوز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دوباره</a:t>
            </a:r>
            <a:r>
              <a:rPr lang="en-AU" altLang="zh-CN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lang="zh-CN" altLang="en-US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57238" y="425319"/>
            <a:ext cx="4677525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36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Rebound Toxicity </a:t>
            </a:r>
            <a:endParaRPr lang="zh-CN" altLang="en-US" sz="36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573486" y="1248229"/>
            <a:ext cx="1045029" cy="0"/>
          </a:xfrm>
          <a:prstGeom prst="line">
            <a:avLst/>
          </a:prstGeom>
          <a:ln>
            <a:solidFill>
              <a:srgbClr val="E1B6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54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ïşḻïďê-Rectangle 9"/>
          <p:cNvSpPr>
            <a:spLocks noChangeAspect="1"/>
          </p:cNvSpPr>
          <p:nvPr/>
        </p:nvSpPr>
        <p:spPr bwMode="auto">
          <a:xfrm>
            <a:off x="4271394" y="1790701"/>
            <a:ext cx="3640269" cy="366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53" name="ïşḻïďê-Freeform: Shape 46"/>
          <p:cNvSpPr>
            <a:spLocks/>
          </p:cNvSpPr>
          <p:nvPr/>
        </p:nvSpPr>
        <p:spPr bwMode="auto">
          <a:xfrm>
            <a:off x="4495877" y="4595225"/>
            <a:ext cx="852430" cy="853946"/>
          </a:xfrm>
          <a:custGeom>
            <a:avLst/>
            <a:gdLst/>
            <a:ahLst/>
            <a:cxnLst>
              <a:cxn ang="0">
                <a:pos x="355" y="357"/>
              </a:cxn>
              <a:cxn ang="0">
                <a:pos x="0" y="1"/>
              </a:cxn>
              <a:cxn ang="0">
                <a:pos x="2" y="0"/>
              </a:cxn>
              <a:cxn ang="0">
                <a:pos x="356" y="354"/>
              </a:cxn>
              <a:cxn ang="0">
                <a:pos x="355" y="357"/>
              </a:cxn>
            </a:cxnLst>
            <a:rect l="0" t="0" r="r" b="b"/>
            <a:pathLst>
              <a:path w="356" h="357">
                <a:moveTo>
                  <a:pt x="355" y="357"/>
                </a:moveTo>
                <a:cubicBezTo>
                  <a:pt x="199" y="284"/>
                  <a:pt x="73" y="158"/>
                  <a:pt x="0" y="1"/>
                </a:cubicBezTo>
                <a:cubicBezTo>
                  <a:pt x="2" y="0"/>
                  <a:pt x="2" y="0"/>
                  <a:pt x="2" y="0"/>
                </a:cubicBezTo>
                <a:cubicBezTo>
                  <a:pt x="75" y="156"/>
                  <a:pt x="201" y="282"/>
                  <a:pt x="356" y="354"/>
                </a:cubicBezTo>
                <a:lnTo>
                  <a:pt x="355" y="357"/>
                </a:ln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57150">
            <a:solidFill>
              <a:srgbClr val="E1B64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54" name="ïşḻïďê-Freeform: Shape 47"/>
          <p:cNvSpPr>
            <a:spLocks/>
          </p:cNvSpPr>
          <p:nvPr/>
        </p:nvSpPr>
        <p:spPr bwMode="auto">
          <a:xfrm>
            <a:off x="6822616" y="2268486"/>
            <a:ext cx="853946" cy="852430"/>
          </a:xfrm>
          <a:custGeom>
            <a:avLst/>
            <a:gdLst/>
            <a:ahLst/>
            <a:cxnLst>
              <a:cxn ang="0">
                <a:pos x="354" y="356"/>
              </a:cxn>
              <a:cxn ang="0">
                <a:pos x="0" y="2"/>
              </a:cxn>
              <a:cxn ang="0">
                <a:pos x="1" y="0"/>
              </a:cxn>
              <a:cxn ang="0">
                <a:pos x="357" y="355"/>
              </a:cxn>
              <a:cxn ang="0">
                <a:pos x="354" y="356"/>
              </a:cxn>
            </a:cxnLst>
            <a:rect l="0" t="0" r="r" b="b"/>
            <a:pathLst>
              <a:path w="357" h="356">
                <a:moveTo>
                  <a:pt x="354" y="356"/>
                </a:moveTo>
                <a:cubicBezTo>
                  <a:pt x="282" y="201"/>
                  <a:pt x="156" y="75"/>
                  <a:pt x="0" y="2"/>
                </a:cubicBezTo>
                <a:cubicBezTo>
                  <a:pt x="1" y="0"/>
                  <a:pt x="1" y="0"/>
                  <a:pt x="1" y="0"/>
                </a:cubicBezTo>
                <a:cubicBezTo>
                  <a:pt x="158" y="73"/>
                  <a:pt x="284" y="199"/>
                  <a:pt x="357" y="355"/>
                </a:cubicBezTo>
                <a:lnTo>
                  <a:pt x="354" y="356"/>
                </a:ln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57150">
            <a:solidFill>
              <a:srgbClr val="E1B64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55" name="ïşḻïďê-Freeform: Shape 48"/>
          <p:cNvSpPr>
            <a:spLocks/>
          </p:cNvSpPr>
          <p:nvPr/>
        </p:nvSpPr>
        <p:spPr bwMode="auto">
          <a:xfrm>
            <a:off x="6822616" y="4595225"/>
            <a:ext cx="853946" cy="853946"/>
          </a:xfrm>
          <a:custGeom>
            <a:avLst/>
            <a:gdLst/>
            <a:ahLst/>
            <a:cxnLst>
              <a:cxn ang="0">
                <a:pos x="1" y="357"/>
              </a:cxn>
              <a:cxn ang="0">
                <a:pos x="0" y="354"/>
              </a:cxn>
              <a:cxn ang="0">
                <a:pos x="354" y="0"/>
              </a:cxn>
              <a:cxn ang="0">
                <a:pos x="357" y="1"/>
              </a:cxn>
              <a:cxn ang="0">
                <a:pos x="1" y="357"/>
              </a:cxn>
            </a:cxnLst>
            <a:rect l="0" t="0" r="r" b="b"/>
            <a:pathLst>
              <a:path w="357" h="357">
                <a:moveTo>
                  <a:pt x="1" y="357"/>
                </a:moveTo>
                <a:cubicBezTo>
                  <a:pt x="0" y="354"/>
                  <a:pt x="0" y="354"/>
                  <a:pt x="0" y="354"/>
                </a:cubicBezTo>
                <a:cubicBezTo>
                  <a:pt x="156" y="282"/>
                  <a:pt x="282" y="156"/>
                  <a:pt x="354" y="0"/>
                </a:cubicBezTo>
                <a:cubicBezTo>
                  <a:pt x="357" y="1"/>
                  <a:pt x="357" y="1"/>
                  <a:pt x="357" y="1"/>
                </a:cubicBezTo>
                <a:cubicBezTo>
                  <a:pt x="284" y="158"/>
                  <a:pt x="158" y="284"/>
                  <a:pt x="1" y="357"/>
                </a:cubicBez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57150">
            <a:solidFill>
              <a:srgbClr val="E1B64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56" name="ïşḻïďê-Freeform: Shape 52"/>
          <p:cNvSpPr>
            <a:spLocks/>
          </p:cNvSpPr>
          <p:nvPr/>
        </p:nvSpPr>
        <p:spPr bwMode="auto">
          <a:xfrm>
            <a:off x="4536831" y="2309439"/>
            <a:ext cx="831195" cy="831195"/>
          </a:xfrm>
          <a:custGeom>
            <a:avLst/>
            <a:gdLst/>
            <a:ahLst/>
            <a:cxnLst>
              <a:cxn ang="0">
                <a:pos x="2" y="347"/>
              </a:cxn>
              <a:cxn ang="0">
                <a:pos x="0" y="346"/>
              </a:cxn>
              <a:cxn ang="0">
                <a:pos x="346" y="0"/>
              </a:cxn>
              <a:cxn ang="0">
                <a:pos x="347" y="2"/>
              </a:cxn>
              <a:cxn ang="0">
                <a:pos x="2" y="347"/>
              </a:cxn>
            </a:cxnLst>
            <a:rect l="0" t="0" r="r" b="b"/>
            <a:pathLst>
              <a:path w="347" h="347">
                <a:moveTo>
                  <a:pt x="2" y="347"/>
                </a:moveTo>
                <a:cubicBezTo>
                  <a:pt x="0" y="346"/>
                  <a:pt x="0" y="346"/>
                  <a:pt x="0" y="346"/>
                </a:cubicBezTo>
                <a:cubicBezTo>
                  <a:pt x="71" y="194"/>
                  <a:pt x="194" y="71"/>
                  <a:pt x="346" y="0"/>
                </a:cubicBezTo>
                <a:cubicBezTo>
                  <a:pt x="347" y="2"/>
                  <a:pt x="347" y="2"/>
                  <a:pt x="347" y="2"/>
                </a:cubicBezTo>
                <a:cubicBezTo>
                  <a:pt x="196" y="73"/>
                  <a:pt x="73" y="195"/>
                  <a:pt x="2" y="347"/>
                </a:cubicBezTo>
                <a:close/>
              </a:path>
            </a:pathLst>
          </a:custGeom>
          <a:gradFill>
            <a:gsLst>
              <a:gs pos="0">
                <a:srgbClr val="CDA23D"/>
              </a:gs>
              <a:gs pos="55000">
                <a:srgbClr val="E1B64A"/>
              </a:gs>
              <a:gs pos="100000">
                <a:srgbClr val="F7E880">
                  <a:lumMod val="99000"/>
                </a:srgbClr>
              </a:gs>
            </a:gsLst>
            <a:lin ang="2700000" scaled="1"/>
          </a:gradFill>
          <a:ln w="57150">
            <a:solidFill>
              <a:srgbClr val="E1B64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20" name="ïşḻïďê-Rectangle: Rounded Corners 61"/>
          <p:cNvSpPr/>
          <p:nvPr/>
        </p:nvSpPr>
        <p:spPr>
          <a:xfrm>
            <a:off x="8103708" y="2057724"/>
            <a:ext cx="3392815" cy="2254227"/>
          </a:xfrm>
          <a:prstGeom prst="roundRect">
            <a:avLst>
              <a:gd name="adj" fmla="val 5186"/>
            </a:avLst>
          </a:prstGeom>
          <a:noFill/>
          <a:ln w="9525">
            <a:solidFill>
              <a:srgbClr val="E1B6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16" name="ïşḻïďê-Rectangle: Rounded Corners 80"/>
          <p:cNvSpPr/>
          <p:nvPr/>
        </p:nvSpPr>
        <p:spPr>
          <a:xfrm>
            <a:off x="8103709" y="4669472"/>
            <a:ext cx="3392814" cy="1620052"/>
          </a:xfrm>
          <a:prstGeom prst="roundRect">
            <a:avLst>
              <a:gd name="adj" fmla="val 5186"/>
            </a:avLst>
          </a:prstGeom>
          <a:noFill/>
          <a:ln w="9525">
            <a:solidFill>
              <a:srgbClr val="E1B6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12" name="ïşḻïďê-Rectangle: Rounded Corners 91"/>
          <p:cNvSpPr/>
          <p:nvPr/>
        </p:nvSpPr>
        <p:spPr>
          <a:xfrm>
            <a:off x="1207977" y="4669472"/>
            <a:ext cx="2889468" cy="1679284"/>
          </a:xfrm>
          <a:prstGeom prst="roundRect">
            <a:avLst>
              <a:gd name="adj" fmla="val 5186"/>
            </a:avLst>
          </a:prstGeom>
          <a:noFill/>
          <a:ln w="9525">
            <a:solidFill>
              <a:srgbClr val="E1B6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8" name="íślíḋè-Rectangle: Rounded Corners 96"/>
          <p:cNvSpPr/>
          <p:nvPr/>
        </p:nvSpPr>
        <p:spPr>
          <a:xfrm>
            <a:off x="1207977" y="2057725"/>
            <a:ext cx="2889468" cy="1960326"/>
          </a:xfrm>
          <a:prstGeom prst="roundRect">
            <a:avLst>
              <a:gd name="adj" fmla="val 5186"/>
            </a:avLst>
          </a:prstGeom>
          <a:noFill/>
          <a:ln w="9525">
            <a:solidFill>
              <a:srgbClr val="E1B6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289026" y="2121408"/>
            <a:ext cx="2746724" cy="1653234"/>
            <a:chOff x="5354323" y="1879291"/>
            <a:chExt cx="2746724" cy="1653234"/>
          </a:xfrm>
        </p:grpSpPr>
        <p:sp>
          <p:nvSpPr>
            <p:cNvPr id="89" name="矩形 88"/>
            <p:cNvSpPr/>
            <p:nvPr/>
          </p:nvSpPr>
          <p:spPr>
            <a:xfrm>
              <a:off x="5354323" y="2258330"/>
              <a:ext cx="2746724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r" rtl="1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شروع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نالوکسان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با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دوز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کم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و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افزایش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تدریجی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آن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</a:p>
            <a:p>
              <a:pPr marL="285750" indent="-285750" algn="r" rtl="1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پایش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دقیق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علائم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بیمار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وابسته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6016660" y="1879291"/>
              <a:ext cx="2084387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rtl="1">
                <a:lnSpc>
                  <a:spcPct val="120000"/>
                </a:lnSpc>
              </a:pPr>
              <a:r>
                <a:rPr lang="en-AU" altLang="zh-CN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cs typeface="B Sina" panose="00000700000000000000" pitchFamily="2" charset="-78"/>
                </a:rPr>
                <a:t>پیشگیری</a:t>
              </a:r>
              <a:endParaRPr lang="zh-CN" altLang="en-US" sz="1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1388821" y="4872016"/>
            <a:ext cx="2746724" cy="12741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rtl="1">
              <a:lnSpc>
                <a:spcPct val="120000"/>
              </a:lnSpc>
            </a:pP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اگر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فرد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وابسته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به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اپیوئید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باشد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و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نالوکسان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دریافت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کند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احتمال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بروز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سندروم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محرومیت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وجود</a:t>
            </a:r>
            <a:r>
              <a: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en-AU" altLang="zh-CN" sz="1600" dirty="0" err="1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rPr>
              <a:t>دارد</a:t>
            </a:r>
            <a:endParaRPr lang="zh-CN" altLang="en-US" sz="160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8185880" y="2058613"/>
            <a:ext cx="3392814" cy="1653234"/>
            <a:chOff x="5354322" y="1859627"/>
            <a:chExt cx="3123167" cy="1653234"/>
          </a:xfrm>
        </p:grpSpPr>
        <p:sp>
          <p:nvSpPr>
            <p:cNvPr id="95" name="矩形 94"/>
            <p:cNvSpPr/>
            <p:nvPr/>
          </p:nvSpPr>
          <p:spPr>
            <a:xfrm>
              <a:off x="5354322" y="2238666"/>
              <a:ext cx="3123167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اضطراب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قراری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تحریک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پذیری</a:t>
              </a:r>
              <a:endPara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درد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عضلانی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لرز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تهوع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استفراغ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اسهال</a:t>
              </a:r>
              <a:endPara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گشاد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شدن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مردمک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افزایش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فشار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خون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تاکی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کاردی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354323" y="1859627"/>
              <a:ext cx="2084387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800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cs typeface="B Sina" panose="00000700000000000000" pitchFamily="2" charset="-78"/>
                </a:rPr>
                <a:t>علائم</a:t>
              </a:r>
              <a:endParaRPr lang="en-AU" altLang="zh-CN" sz="1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196548" y="4764346"/>
            <a:ext cx="3223775" cy="1357768"/>
            <a:chOff x="5354322" y="1967781"/>
            <a:chExt cx="3223775" cy="1357768"/>
          </a:xfrm>
        </p:grpSpPr>
        <p:sp>
          <p:nvSpPr>
            <p:cNvPr id="98" name="矩形 97"/>
            <p:cNvSpPr/>
            <p:nvPr/>
          </p:nvSpPr>
          <p:spPr>
            <a:xfrm>
              <a:off x="5354322" y="2346820"/>
              <a:ext cx="3223775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تجویز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داروهاییی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مانند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کلونیدن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،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بنزودیازپین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و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انتی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امتیک</a:t>
              </a:r>
              <a:endParaRPr lang="en-AU" altLang="zh-CN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  <a:p>
              <a:pPr rtl="1">
                <a:lnSpc>
                  <a:spcPct val="120000"/>
                </a:lnSpc>
              </a:pP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حمایت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روانی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و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جسمی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از</a:t>
              </a:r>
              <a:r>
                <a:rPr lang="en-AU" altLang="zh-CN" sz="1600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 </a:t>
              </a:r>
              <a:r>
                <a:rPr lang="en-AU" altLang="zh-CN" sz="1600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latin typeface="Vazir" panose="020B0603030804020204" pitchFamily="34" charset="-78"/>
                  <a:cs typeface="Vazir" panose="020B0603030804020204" pitchFamily="34" charset="-78"/>
                </a:rPr>
                <a:t>بیمار</a:t>
              </a:r>
              <a:endParaRPr lang="zh-CN" altLang="en-US" sz="160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latin typeface="Vazir" panose="020B0603030804020204" pitchFamily="34" charset="-78"/>
                <a:cs typeface="Vazir" panose="020B0603030804020204" pitchFamily="34" charset="-78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5354323" y="1967781"/>
              <a:ext cx="2084387" cy="3942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rtl="1">
                <a:lnSpc>
                  <a:spcPct val="120000"/>
                </a:lnSpc>
              </a:pPr>
              <a:r>
                <a:rPr lang="en-AU" altLang="zh-CN" sz="1800" b="1" dirty="0" err="1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cs typeface="B Sina" panose="00000700000000000000" pitchFamily="2" charset="-78"/>
                </a:rPr>
                <a:t>مدیریت</a:t>
              </a:r>
              <a:r>
                <a:rPr lang="en-AU" altLang="zh-CN" sz="1800" b="1" dirty="0"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cs typeface="B Sina" panose="00000700000000000000" pitchFamily="2" charset="-78"/>
                </a:rPr>
                <a:t> </a:t>
              </a:r>
              <a:endParaRPr lang="zh-CN" altLang="en-US" sz="1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endParaRPr>
            </a:p>
          </p:txBody>
        </p:sp>
      </p:grpSp>
      <p:pic>
        <p:nvPicPr>
          <p:cNvPr id="101" name="图片占位符 100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0" name="矩形 59"/>
          <p:cNvSpPr/>
          <p:nvPr/>
        </p:nvSpPr>
        <p:spPr>
          <a:xfrm>
            <a:off x="3851629" y="272567"/>
            <a:ext cx="4677525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AU" altLang="zh-CN" sz="2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Withdrawal Syndrome</a:t>
            </a:r>
            <a:endParaRPr lang="zh-CN" altLang="en-US" sz="2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  <p:sp>
        <p:nvSpPr>
          <p:cNvPr id="3" name="ïšḻïďê-Rectangle 3">
            <a:extLst>
              <a:ext uri="{FF2B5EF4-FFF2-40B4-BE49-F238E27FC236}">
                <a16:creationId xmlns:a16="http://schemas.microsoft.com/office/drawing/2014/main" id="{9B0B12E1-B696-C1E2-FA29-78C79FDACDF2}"/>
              </a:ext>
            </a:extLst>
          </p:cNvPr>
          <p:cNvSpPr/>
          <p:nvPr/>
        </p:nvSpPr>
        <p:spPr>
          <a:xfrm rot="10800000" flipV="1">
            <a:off x="2813224" y="920266"/>
            <a:ext cx="7306338" cy="892007"/>
          </a:xfrm>
          <a:prstGeom prst="rect">
            <a:avLst/>
          </a:prstGeom>
          <a:noFill/>
          <a:ln>
            <a:solidFill>
              <a:srgbClr val="E1B64A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AU" sz="2000" b="1" dirty="0" err="1">
                <a:solidFill>
                  <a:srgbClr val="D7AC44"/>
                </a:solidFill>
              </a:rPr>
              <a:t>سندرم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محرومیت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در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اثر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توقف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ناگهان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اپیوئیدها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یا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تجویز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نالوکسان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به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افراد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وابسته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ایجاد</a:t>
            </a:r>
            <a:r>
              <a:rPr lang="en-AU" sz="2000" b="1" dirty="0">
                <a:solidFill>
                  <a:srgbClr val="D7AC44"/>
                </a:solidFill>
              </a:rPr>
              <a:t> </a:t>
            </a:r>
            <a:r>
              <a:rPr lang="en-AU" sz="2000" b="1" dirty="0" err="1">
                <a:solidFill>
                  <a:srgbClr val="D7AC44"/>
                </a:solidFill>
              </a:rPr>
              <a:t>میشود</a:t>
            </a:r>
            <a:r>
              <a:rPr lang="en-AU" dirty="0"/>
              <a:t> </a:t>
            </a:r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6124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1" t="14643" r="14643" b="162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28069" y="2380521"/>
            <a:ext cx="7509454" cy="9417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rtl="1">
              <a:lnSpc>
                <a:spcPct val="120000"/>
              </a:lnSpc>
            </a:pPr>
            <a:r>
              <a:rPr lang="fa-IR" altLang="zh-CN" sz="4800" b="1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cs typeface="B Sina" panose="00000700000000000000" pitchFamily="2" charset="-78"/>
              </a:rPr>
              <a:t>با تشکر فراوان از توجه شما</a:t>
            </a:r>
            <a:endParaRPr lang="zh-CN" altLang="en-US" sz="4800" b="1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cs typeface="B Sina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99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1d4959-a188-4fd5-8ea7-c895fb786db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1a958e-7d77-4027-be84-775d1d420b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5ad991c-3e6d-421e-b89c-ee5b566c6066"/>
</p:tagLst>
</file>

<file path=ppt/theme/theme1.xml><?xml version="1.0" encoding="utf-8"?>
<a:theme xmlns:a="http://schemas.openxmlformats.org/drawingml/2006/main" name="PowerPoint Template by GAM9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ppt6C36.tmp</Template>
  <TotalTime>20</TotalTime>
  <Words>1191</Words>
  <Application>Microsoft Office PowerPoint</Application>
  <PresentationFormat>Widescreen</PresentationFormat>
  <Paragraphs>232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PowerPoint Template by GAM98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Gold PowerPoint Template</dc:title>
  <dc:creator>Mahdi Deime</dc:creator>
  <cp:keywords>GAM98</cp:keywords>
  <cp:lastModifiedBy>aydanmoosavi@gmail.com</cp:lastModifiedBy>
  <cp:revision>8</cp:revision>
  <dcterms:created xsi:type="dcterms:W3CDTF">2022-11-23T06:07:45Z</dcterms:created>
  <dcterms:modified xsi:type="dcterms:W3CDTF">2025-06-08T21:02:20Z</dcterms:modified>
  <cp:category>Colorful</cp:category>
</cp:coreProperties>
</file>