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League Spartan" charset="1" panose="00000800000000000000"/>
      <p:regular r:id="rId15"/>
    </p:embeddedFont>
    <p:embeddedFont>
      <p:font typeface="Arimo" charset="1" panose="020B0604020202020204"/>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13.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 Id="rId3" Target="../media/image15.png" Type="http://schemas.openxmlformats.org/officeDocument/2006/relationships/image"/><Relationship Id="rId4" Target="../media/image16.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14081354" y="1028700"/>
            <a:ext cx="4282420" cy="8229600"/>
          </a:xfrm>
          <a:custGeom>
            <a:avLst/>
            <a:gdLst/>
            <a:ahLst/>
            <a:cxnLst/>
            <a:rect r="r" b="b" t="t" l="l"/>
            <a:pathLst>
              <a:path h="8229600" w="4282420">
                <a:moveTo>
                  <a:pt x="0" y="0"/>
                </a:moveTo>
                <a:lnTo>
                  <a:pt x="4282420" y="0"/>
                </a:lnTo>
                <a:lnTo>
                  <a:pt x="4282420" y="8229600"/>
                </a:lnTo>
                <a:lnTo>
                  <a:pt x="0" y="8229600"/>
                </a:lnTo>
                <a:lnTo>
                  <a:pt x="0" y="0"/>
                </a:lnTo>
                <a:close/>
              </a:path>
            </a:pathLst>
          </a:custGeom>
          <a:blipFill>
            <a:blip r:embed="rId2"/>
            <a:stretch>
              <a:fillRect l="0" t="0" r="0" b="0"/>
            </a:stretch>
          </a:blipFill>
        </p:spPr>
      </p:sp>
      <p:sp>
        <p:nvSpPr>
          <p:cNvPr name="Freeform 3" id="3"/>
          <p:cNvSpPr/>
          <p:nvPr/>
        </p:nvSpPr>
        <p:spPr>
          <a:xfrm flipH="true" flipV="false" rot="0">
            <a:off x="0" y="1028700"/>
            <a:ext cx="4282420" cy="8229600"/>
          </a:xfrm>
          <a:custGeom>
            <a:avLst/>
            <a:gdLst/>
            <a:ahLst/>
            <a:cxnLst/>
            <a:rect r="r" b="b" t="t" l="l"/>
            <a:pathLst>
              <a:path h="8229600" w="4282420">
                <a:moveTo>
                  <a:pt x="4282420" y="0"/>
                </a:moveTo>
                <a:lnTo>
                  <a:pt x="0" y="0"/>
                </a:lnTo>
                <a:lnTo>
                  <a:pt x="0" y="8229600"/>
                </a:lnTo>
                <a:lnTo>
                  <a:pt x="4282420" y="8229600"/>
                </a:lnTo>
                <a:lnTo>
                  <a:pt x="4282420" y="0"/>
                </a:lnTo>
                <a:close/>
              </a:path>
            </a:pathLst>
          </a:custGeom>
          <a:blipFill>
            <a:blip r:embed="rId2"/>
            <a:stretch>
              <a:fillRect l="0" t="0" r="0" b="0"/>
            </a:stretch>
          </a:blipFill>
        </p:spPr>
      </p:sp>
      <p:sp>
        <p:nvSpPr>
          <p:cNvPr name="Freeform 4" id="4"/>
          <p:cNvSpPr/>
          <p:nvPr/>
        </p:nvSpPr>
        <p:spPr>
          <a:xfrm flipH="false" flipV="false" rot="0">
            <a:off x="7946452" y="1028700"/>
            <a:ext cx="2381162" cy="2166563"/>
          </a:xfrm>
          <a:custGeom>
            <a:avLst/>
            <a:gdLst/>
            <a:ahLst/>
            <a:cxnLst/>
            <a:rect r="r" b="b" t="t" l="l"/>
            <a:pathLst>
              <a:path h="2166563" w="2381162">
                <a:moveTo>
                  <a:pt x="0" y="0"/>
                </a:moveTo>
                <a:lnTo>
                  <a:pt x="2381162" y="0"/>
                </a:lnTo>
                <a:lnTo>
                  <a:pt x="2381162" y="2166563"/>
                </a:lnTo>
                <a:lnTo>
                  <a:pt x="0" y="216656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1028700" y="4592219"/>
            <a:ext cx="16230600" cy="1574922"/>
          </a:xfrm>
          <a:prstGeom prst="rect">
            <a:avLst/>
          </a:prstGeom>
        </p:spPr>
        <p:txBody>
          <a:bodyPr anchor="t" rtlCol="false" tIns="0" lIns="0" bIns="0" rIns="0">
            <a:spAutoFit/>
          </a:bodyPr>
          <a:lstStyle/>
          <a:p>
            <a:pPr algn="ctr">
              <a:lnSpc>
                <a:spcPts val="12049"/>
              </a:lnSpc>
            </a:pPr>
            <a:r>
              <a:rPr lang="en-US" sz="11367" spc="1136">
                <a:solidFill>
                  <a:srgbClr val="FFFFFF"/>
                </a:solidFill>
                <a:latin typeface="League Spartan"/>
                <a:ea typeface="League Spartan"/>
                <a:cs typeface="League Spartan"/>
                <a:sym typeface="League Spartan"/>
              </a:rPr>
              <a:t>PNEUMOTHORAX</a:t>
            </a:r>
          </a:p>
        </p:txBody>
      </p:sp>
      <p:sp>
        <p:nvSpPr>
          <p:cNvPr name="TextBox 6" id="6"/>
          <p:cNvSpPr txBox="true"/>
          <p:nvPr/>
        </p:nvSpPr>
        <p:spPr>
          <a:xfrm rot="0">
            <a:off x="7960386" y="8592185"/>
            <a:ext cx="2367227" cy="666115"/>
          </a:xfrm>
          <a:prstGeom prst="rect">
            <a:avLst/>
          </a:prstGeom>
        </p:spPr>
        <p:txBody>
          <a:bodyPr anchor="t" rtlCol="false" tIns="0" lIns="0" bIns="0" rIns="0">
            <a:spAutoFit/>
          </a:bodyPr>
          <a:lstStyle/>
          <a:p>
            <a:pPr algn="ctr" rtl="true">
              <a:lnSpc>
                <a:spcPts val="2659"/>
              </a:lnSpc>
            </a:pPr>
            <a:r>
              <a:rPr lang="ar-EG" sz="1899">
                <a:solidFill>
                  <a:srgbClr val="FFFFFF"/>
                </a:solidFill>
                <a:latin typeface="Arimo"/>
                <a:ea typeface="Arimo"/>
                <a:cs typeface="Arimo"/>
                <a:sym typeface="Arimo"/>
                <a:rtl val="true"/>
              </a:rPr>
              <a:t>استاد راهنما:استاد جوان </a:t>
            </a:r>
          </a:p>
          <a:p>
            <a:pPr algn="ctr" rtl="true">
              <a:lnSpc>
                <a:spcPts val="2659"/>
              </a:lnSpc>
              <a:spcBef>
                <a:spcPct val="0"/>
              </a:spcBef>
            </a:pPr>
            <a:r>
              <a:rPr lang="ar-EG" sz="1899">
                <a:solidFill>
                  <a:srgbClr val="FFFFFF"/>
                </a:solidFill>
                <a:latin typeface="Arimo"/>
                <a:ea typeface="Arimo"/>
                <a:cs typeface="Arimo"/>
                <a:sym typeface="Arimo"/>
                <a:rtl val="true"/>
              </a:rPr>
              <a:t>تهیه کننده مرجان زمانی</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true" rot="-5400000">
            <a:off x="15177010" y="-1253949"/>
            <a:ext cx="2720897" cy="5228794"/>
          </a:xfrm>
          <a:custGeom>
            <a:avLst/>
            <a:gdLst/>
            <a:ahLst/>
            <a:cxnLst/>
            <a:rect r="r" b="b" t="t" l="l"/>
            <a:pathLst>
              <a:path h="5228794" w="2720897">
                <a:moveTo>
                  <a:pt x="0" y="5228795"/>
                </a:moveTo>
                <a:lnTo>
                  <a:pt x="2720897" y="5228795"/>
                </a:lnTo>
                <a:lnTo>
                  <a:pt x="2720897" y="0"/>
                </a:lnTo>
                <a:lnTo>
                  <a:pt x="0" y="0"/>
                </a:lnTo>
                <a:lnTo>
                  <a:pt x="0" y="5228795"/>
                </a:lnTo>
                <a:close/>
              </a:path>
            </a:pathLst>
          </a:custGeom>
          <a:blipFill>
            <a:blip r:embed="rId2"/>
            <a:stretch>
              <a:fillRect l="0" t="0" r="0" b="0"/>
            </a:stretch>
          </a:blipFill>
        </p:spPr>
      </p:sp>
      <p:sp>
        <p:nvSpPr>
          <p:cNvPr name="Freeform 3" id="3"/>
          <p:cNvSpPr/>
          <p:nvPr/>
        </p:nvSpPr>
        <p:spPr>
          <a:xfrm flipH="false" flipV="false" rot="-5400000">
            <a:off x="390093" y="-1471468"/>
            <a:ext cx="2720897" cy="5228794"/>
          </a:xfrm>
          <a:custGeom>
            <a:avLst/>
            <a:gdLst/>
            <a:ahLst/>
            <a:cxnLst/>
            <a:rect r="r" b="b" t="t" l="l"/>
            <a:pathLst>
              <a:path h="5228794" w="2720897">
                <a:moveTo>
                  <a:pt x="0" y="0"/>
                </a:moveTo>
                <a:lnTo>
                  <a:pt x="2720897" y="0"/>
                </a:lnTo>
                <a:lnTo>
                  <a:pt x="2720897" y="5228794"/>
                </a:lnTo>
                <a:lnTo>
                  <a:pt x="0" y="5228794"/>
                </a:lnTo>
                <a:lnTo>
                  <a:pt x="0" y="0"/>
                </a:lnTo>
                <a:close/>
              </a:path>
            </a:pathLst>
          </a:custGeom>
          <a:blipFill>
            <a:blip r:embed="rId2"/>
            <a:stretch>
              <a:fillRect l="0" t="0" r="0" b="0"/>
            </a:stretch>
          </a:blipFill>
        </p:spPr>
      </p:sp>
      <p:sp>
        <p:nvSpPr>
          <p:cNvPr name="TextBox 4" id="4"/>
          <p:cNvSpPr txBox="true"/>
          <p:nvPr/>
        </p:nvSpPr>
        <p:spPr>
          <a:xfrm rot="0">
            <a:off x="1750541" y="2608153"/>
            <a:ext cx="14786917" cy="1135783"/>
          </a:xfrm>
          <a:prstGeom prst="rect">
            <a:avLst/>
          </a:prstGeom>
        </p:spPr>
        <p:txBody>
          <a:bodyPr anchor="t" rtlCol="false" tIns="0" lIns="0" bIns="0" rIns="0">
            <a:spAutoFit/>
          </a:bodyPr>
          <a:lstStyle/>
          <a:p>
            <a:pPr algn="ctr">
              <a:lnSpc>
                <a:spcPts val="8655"/>
              </a:lnSpc>
            </a:pPr>
            <a:r>
              <a:rPr lang="en-US" sz="8165" spc="816">
                <a:solidFill>
                  <a:srgbClr val="FFFFFF"/>
                </a:solidFill>
                <a:latin typeface="League Spartan"/>
                <a:ea typeface="League Spartan"/>
                <a:cs typeface="League Spartan"/>
                <a:sym typeface="League Spartan"/>
              </a:rPr>
              <a:t>PNEUMOTHORAX</a:t>
            </a:r>
          </a:p>
        </p:txBody>
      </p:sp>
      <p:sp>
        <p:nvSpPr>
          <p:cNvPr name="TextBox 5" id="5"/>
          <p:cNvSpPr txBox="true"/>
          <p:nvPr/>
        </p:nvSpPr>
        <p:spPr>
          <a:xfrm rot="0">
            <a:off x="4013924" y="4171465"/>
            <a:ext cx="9909137" cy="2916555"/>
          </a:xfrm>
          <a:prstGeom prst="rect">
            <a:avLst/>
          </a:prstGeom>
        </p:spPr>
        <p:txBody>
          <a:bodyPr anchor="t" rtlCol="false" tIns="0" lIns="0" bIns="0" rIns="0">
            <a:spAutoFit/>
          </a:bodyPr>
          <a:lstStyle/>
          <a:p>
            <a:pPr algn="ctr" rtl="true">
              <a:lnSpc>
                <a:spcPts val="4620"/>
              </a:lnSpc>
              <a:spcBef>
                <a:spcPct val="0"/>
              </a:spcBef>
            </a:pPr>
            <a:r>
              <a:rPr lang="en-US" sz="3300">
                <a:solidFill>
                  <a:srgbClr val="FFFFFF"/>
                </a:solidFill>
                <a:latin typeface="Arimo"/>
                <a:ea typeface="Arimo"/>
                <a:cs typeface="Arimo"/>
                <a:sym typeface="Arimo"/>
              </a:rPr>
              <a:t>Pneumothorax occurs when the parietal or visceral pleura is perforated, exposing the pleural space to atmospheric pressure, which leads to the collapse</a:t>
            </a:r>
            <a:r>
              <a:rPr lang="en-US" sz="3300">
                <a:solidFill>
                  <a:srgbClr val="FFFFFF"/>
                </a:solidFill>
                <a:latin typeface="Arimo"/>
                <a:ea typeface="Arimo"/>
                <a:cs typeface="Arimo"/>
                <a:sym typeface="Arimo"/>
              </a:rPr>
              <a:t> of the lung or a part of it</a:t>
            </a:r>
            <a:r>
              <a:rPr lang="ar-EG" sz="3300">
                <a:solidFill>
                  <a:srgbClr val="FFFFFF"/>
                </a:solidFill>
                <a:latin typeface="Arimo"/>
                <a:ea typeface="Arimo"/>
                <a:cs typeface="Arimo"/>
                <a:sym typeface="Arimo"/>
                <a:rtl val="true"/>
              </a:rPr>
              <a:t>.</a:t>
            </a:r>
          </a:p>
          <a:p>
            <a:pPr algn="ctr" rtl="true">
              <a:lnSpc>
                <a:spcPts val="4620"/>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true" flipV="false" rot="0">
            <a:off x="8788436" y="-316726"/>
            <a:ext cx="7886994" cy="10920453"/>
          </a:xfrm>
          <a:custGeom>
            <a:avLst/>
            <a:gdLst/>
            <a:ahLst/>
            <a:cxnLst/>
            <a:rect r="r" b="b" t="t" l="l"/>
            <a:pathLst>
              <a:path h="10920453" w="7886994">
                <a:moveTo>
                  <a:pt x="7886994" y="0"/>
                </a:moveTo>
                <a:lnTo>
                  <a:pt x="0" y="0"/>
                </a:lnTo>
                <a:lnTo>
                  <a:pt x="0" y="10920452"/>
                </a:lnTo>
                <a:lnTo>
                  <a:pt x="7886994" y="10920452"/>
                </a:lnTo>
                <a:lnTo>
                  <a:pt x="7886994" y="0"/>
                </a:lnTo>
                <a:close/>
              </a:path>
            </a:pathLst>
          </a:custGeom>
          <a:blipFill>
            <a:blip r:embed="rId2"/>
            <a:stretch>
              <a:fillRect l="0" t="0" r="0" b="0"/>
            </a:stretch>
          </a:blipFill>
        </p:spPr>
      </p:sp>
      <p:grpSp>
        <p:nvGrpSpPr>
          <p:cNvPr name="Group 3" id="3"/>
          <p:cNvGrpSpPr/>
          <p:nvPr/>
        </p:nvGrpSpPr>
        <p:grpSpPr>
          <a:xfrm rot="0">
            <a:off x="9144000" y="0"/>
            <a:ext cx="9144000" cy="10287000"/>
            <a:chOff x="0" y="0"/>
            <a:chExt cx="2408296" cy="2709333"/>
          </a:xfrm>
        </p:grpSpPr>
        <p:sp>
          <p:nvSpPr>
            <p:cNvPr name="Freeform 4" id="4"/>
            <p:cNvSpPr/>
            <p:nvPr/>
          </p:nvSpPr>
          <p:spPr>
            <a:xfrm flipH="false" flipV="false" rot="0">
              <a:off x="0" y="0"/>
              <a:ext cx="2408296" cy="2709333"/>
            </a:xfrm>
            <a:custGeom>
              <a:avLst/>
              <a:gdLst/>
              <a:ahLst/>
              <a:cxnLst/>
              <a:rect r="r" b="b" t="t" l="l"/>
              <a:pathLst>
                <a:path h="2709333" w="2408296">
                  <a:moveTo>
                    <a:pt x="0" y="0"/>
                  </a:moveTo>
                  <a:lnTo>
                    <a:pt x="2408296" y="0"/>
                  </a:lnTo>
                  <a:lnTo>
                    <a:pt x="2408296" y="2709333"/>
                  </a:lnTo>
                  <a:lnTo>
                    <a:pt x="0" y="2709333"/>
                  </a:lnTo>
                  <a:close/>
                </a:path>
              </a:pathLst>
            </a:custGeom>
            <a:solidFill>
              <a:srgbClr val="FFFFFF"/>
            </a:solidFill>
          </p:spPr>
        </p:sp>
        <p:sp>
          <p:nvSpPr>
            <p:cNvPr name="TextBox 5" id="5"/>
            <p:cNvSpPr txBox="true"/>
            <p:nvPr/>
          </p:nvSpPr>
          <p:spPr>
            <a:xfrm>
              <a:off x="0" y="-47625"/>
              <a:ext cx="2408296" cy="2756958"/>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590580" y="1243199"/>
            <a:ext cx="7683593" cy="7800602"/>
          </a:xfrm>
          <a:custGeom>
            <a:avLst/>
            <a:gdLst/>
            <a:ahLst/>
            <a:cxnLst/>
            <a:rect r="r" b="b" t="t" l="l"/>
            <a:pathLst>
              <a:path h="7800602" w="7683593">
                <a:moveTo>
                  <a:pt x="0" y="0"/>
                </a:moveTo>
                <a:lnTo>
                  <a:pt x="7683593" y="0"/>
                </a:lnTo>
                <a:lnTo>
                  <a:pt x="7683593" y="7800602"/>
                </a:lnTo>
                <a:lnTo>
                  <a:pt x="0" y="7800602"/>
                </a:lnTo>
                <a:lnTo>
                  <a:pt x="0" y="0"/>
                </a:lnTo>
                <a:close/>
              </a:path>
            </a:pathLst>
          </a:custGeom>
          <a:blipFill>
            <a:blip r:embed="rId3"/>
            <a:stretch>
              <a:fillRect l="0" t="0" r="0" b="0"/>
            </a:stretch>
          </a:blipFill>
        </p:spPr>
      </p:sp>
      <p:sp>
        <p:nvSpPr>
          <p:cNvPr name="TextBox 7" id="7"/>
          <p:cNvSpPr txBox="true"/>
          <p:nvPr/>
        </p:nvSpPr>
        <p:spPr>
          <a:xfrm rot="0">
            <a:off x="9658350" y="1143825"/>
            <a:ext cx="7600950" cy="6753987"/>
          </a:xfrm>
          <a:prstGeom prst="rect">
            <a:avLst/>
          </a:prstGeom>
        </p:spPr>
        <p:txBody>
          <a:bodyPr anchor="t" rtlCol="false" tIns="0" lIns="0" bIns="0" rIns="0">
            <a:spAutoFit/>
          </a:bodyPr>
          <a:lstStyle/>
          <a:p>
            <a:pPr algn="l" marL="388620" indent="-194310" lvl="1">
              <a:lnSpc>
                <a:spcPts val="3437"/>
              </a:lnSpc>
              <a:buFont typeface="Arial"/>
              <a:buChar char="•"/>
            </a:pPr>
            <a:r>
              <a:rPr lang="en-US" sz="1800" spc="179">
                <a:solidFill>
                  <a:srgbClr val="194A8D"/>
                </a:solidFill>
                <a:latin typeface="Arimo"/>
                <a:ea typeface="Arimo"/>
                <a:cs typeface="Arimo"/>
                <a:sym typeface="Arimo"/>
              </a:rPr>
              <a:t>Clinical manifestations:</a:t>
            </a:r>
          </a:p>
          <a:p>
            <a:pPr algn="l">
              <a:lnSpc>
                <a:spcPts val="2520"/>
              </a:lnSpc>
            </a:pPr>
            <a:r>
              <a:rPr lang="en-US" sz="1800">
                <a:solidFill>
                  <a:srgbClr val="194A8D"/>
                </a:solidFill>
                <a:latin typeface="Arimo"/>
                <a:ea typeface="Arimo"/>
                <a:cs typeface="Arimo"/>
                <a:sym typeface="Arimo"/>
              </a:rPr>
              <a:t>Respiratory distress</a:t>
            </a:r>
          </a:p>
          <a:p>
            <a:pPr algn="l">
              <a:lnSpc>
                <a:spcPts val="2520"/>
              </a:lnSpc>
            </a:pPr>
          </a:p>
          <a:p>
            <a:pPr algn="l">
              <a:lnSpc>
                <a:spcPts val="2520"/>
              </a:lnSpc>
            </a:pPr>
            <a:r>
              <a:rPr lang="en-US" sz="1800">
                <a:solidFill>
                  <a:srgbClr val="194A8D"/>
                </a:solidFill>
                <a:latin typeface="Arimo"/>
                <a:ea typeface="Arimo"/>
                <a:cs typeface="Arimo"/>
                <a:sym typeface="Arimo"/>
              </a:rPr>
              <a:t>Shortness of breath (dyspnea)</a:t>
            </a:r>
          </a:p>
          <a:p>
            <a:pPr algn="l">
              <a:lnSpc>
                <a:spcPts val="2520"/>
              </a:lnSpc>
            </a:pPr>
          </a:p>
          <a:p>
            <a:pPr algn="l">
              <a:lnSpc>
                <a:spcPts val="2520"/>
              </a:lnSpc>
            </a:pPr>
            <a:r>
              <a:rPr lang="en-US" sz="1800">
                <a:solidFill>
                  <a:srgbClr val="194A8D"/>
                </a:solidFill>
                <a:latin typeface="Arimo"/>
                <a:ea typeface="Arimo"/>
                <a:cs typeface="Arimo"/>
                <a:sym typeface="Arimo"/>
              </a:rPr>
              <a:t>Use of accessory respiratory muscles</a:t>
            </a:r>
          </a:p>
          <a:p>
            <a:pPr algn="l">
              <a:lnSpc>
                <a:spcPts val="2520"/>
              </a:lnSpc>
            </a:pPr>
          </a:p>
          <a:p>
            <a:pPr algn="l">
              <a:lnSpc>
                <a:spcPts val="2520"/>
              </a:lnSpc>
            </a:pPr>
            <a:r>
              <a:rPr lang="en-US" sz="1800">
                <a:solidFill>
                  <a:srgbClr val="194A8D"/>
                </a:solidFill>
                <a:latin typeface="Arimo"/>
                <a:ea typeface="Arimo"/>
                <a:cs typeface="Arimo"/>
                <a:sym typeface="Arimo"/>
              </a:rPr>
              <a:t>Hypoxemia and central cyanosis</a:t>
            </a:r>
          </a:p>
          <a:p>
            <a:pPr algn="l">
              <a:lnSpc>
                <a:spcPts val="2520"/>
              </a:lnSpc>
            </a:pPr>
          </a:p>
          <a:p>
            <a:pPr algn="l">
              <a:lnSpc>
                <a:spcPts val="2520"/>
              </a:lnSpc>
            </a:pPr>
            <a:r>
              <a:rPr lang="en-US" sz="1800">
                <a:solidFill>
                  <a:srgbClr val="194A8D"/>
                </a:solidFill>
                <a:latin typeface="Arimo"/>
                <a:ea typeface="Arimo"/>
                <a:cs typeface="Arimo"/>
                <a:sym typeface="Arimo"/>
              </a:rPr>
              <a:t>Tracheal deviation</a:t>
            </a:r>
          </a:p>
          <a:p>
            <a:pPr algn="l">
              <a:lnSpc>
                <a:spcPts val="2520"/>
              </a:lnSpc>
            </a:pPr>
          </a:p>
          <a:p>
            <a:pPr algn="l">
              <a:lnSpc>
                <a:spcPts val="2520"/>
              </a:lnSpc>
            </a:pPr>
            <a:r>
              <a:rPr lang="en-US" sz="1800">
                <a:solidFill>
                  <a:srgbClr val="194A8D"/>
                </a:solidFill>
                <a:latin typeface="Arimo"/>
                <a:ea typeface="Arimo"/>
                <a:cs typeface="Arimo"/>
                <a:sym typeface="Arimo"/>
              </a:rPr>
              <a:t>Hyperresonant sound on percussion</a:t>
            </a:r>
          </a:p>
          <a:p>
            <a:pPr algn="l">
              <a:lnSpc>
                <a:spcPts val="2520"/>
              </a:lnSpc>
            </a:pPr>
          </a:p>
          <a:p>
            <a:pPr algn="l">
              <a:lnSpc>
                <a:spcPts val="2520"/>
              </a:lnSpc>
            </a:pPr>
            <a:r>
              <a:rPr lang="en-US" sz="1800">
                <a:solidFill>
                  <a:srgbClr val="194A8D"/>
                </a:solidFill>
                <a:latin typeface="Arimo"/>
                <a:ea typeface="Arimo"/>
                <a:cs typeface="Arimo"/>
                <a:sym typeface="Arimo"/>
              </a:rPr>
              <a:t>Restlessness</a:t>
            </a:r>
          </a:p>
          <a:p>
            <a:pPr algn="l">
              <a:lnSpc>
                <a:spcPts val="2520"/>
              </a:lnSpc>
            </a:pPr>
          </a:p>
          <a:p>
            <a:pPr algn="l">
              <a:lnSpc>
                <a:spcPts val="2520"/>
              </a:lnSpc>
            </a:pPr>
            <a:r>
              <a:rPr lang="en-US" sz="1800">
                <a:solidFill>
                  <a:srgbClr val="194A8D"/>
                </a:solidFill>
                <a:latin typeface="Arimo"/>
                <a:ea typeface="Arimo"/>
                <a:cs typeface="Arimo"/>
                <a:sym typeface="Arimo"/>
              </a:rPr>
              <a:t>Hypotension</a:t>
            </a:r>
          </a:p>
          <a:p>
            <a:pPr algn="l">
              <a:lnSpc>
                <a:spcPts val="2520"/>
              </a:lnSpc>
            </a:pPr>
          </a:p>
          <a:p>
            <a:pPr algn="l">
              <a:lnSpc>
                <a:spcPts val="2520"/>
              </a:lnSpc>
            </a:pPr>
            <a:r>
              <a:rPr lang="en-US" sz="1800">
                <a:solidFill>
                  <a:srgbClr val="194A8D"/>
                </a:solidFill>
                <a:latin typeface="Arimo"/>
                <a:ea typeface="Arimo"/>
                <a:cs typeface="Arimo"/>
                <a:sym typeface="Arimo"/>
              </a:rPr>
              <a:t>Profuse sweating</a:t>
            </a:r>
          </a:p>
          <a:p>
            <a:pPr algn="l">
              <a:lnSpc>
                <a:spcPts val="2520"/>
              </a:lnSpc>
            </a:pPr>
          </a:p>
          <a:p>
            <a:pPr algn="l">
              <a:lnSpc>
                <a:spcPts val="2520"/>
              </a:lnSpc>
            </a:pPr>
            <a:r>
              <a:rPr lang="en-US" sz="1800">
                <a:solidFill>
                  <a:srgbClr val="194A8D"/>
                </a:solidFill>
                <a:latin typeface="Arimo"/>
                <a:ea typeface="Arimo"/>
                <a:cs typeface="Arimo"/>
                <a:sym typeface="Arimo"/>
              </a:rPr>
              <a:t>Tachycardia</a:t>
            </a:r>
          </a:p>
          <a:p>
            <a:pPr algn="l">
              <a:lnSpc>
                <a:spcPts val="2520"/>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1385236" y="0"/>
            <a:ext cx="7758764" cy="6337935"/>
            <a:chOff x="0" y="0"/>
            <a:chExt cx="1202036" cy="981912"/>
          </a:xfrm>
        </p:grpSpPr>
        <p:sp>
          <p:nvSpPr>
            <p:cNvPr name="Freeform 3" id="3"/>
            <p:cNvSpPr/>
            <p:nvPr/>
          </p:nvSpPr>
          <p:spPr>
            <a:xfrm flipH="false" flipV="false" rot="0">
              <a:off x="0" y="0"/>
              <a:ext cx="1202036" cy="981912"/>
            </a:xfrm>
            <a:custGeom>
              <a:avLst/>
              <a:gdLst/>
              <a:ahLst/>
              <a:cxnLst/>
              <a:rect r="r" b="b" t="t" l="l"/>
              <a:pathLst>
                <a:path h="981912" w="1202036">
                  <a:moveTo>
                    <a:pt x="0" y="0"/>
                  </a:moveTo>
                  <a:lnTo>
                    <a:pt x="1202036" y="0"/>
                  </a:lnTo>
                  <a:lnTo>
                    <a:pt x="1202036" y="981912"/>
                  </a:lnTo>
                  <a:lnTo>
                    <a:pt x="0" y="981912"/>
                  </a:lnTo>
                  <a:close/>
                </a:path>
              </a:pathLst>
            </a:custGeom>
            <a:blipFill>
              <a:blip r:embed="rId2"/>
              <a:stretch>
                <a:fillRect l="-11246" t="0" r="-11246" b="0"/>
              </a:stretch>
            </a:blipFill>
          </p:spPr>
        </p:sp>
      </p:grpSp>
      <p:grpSp>
        <p:nvGrpSpPr>
          <p:cNvPr name="Group 4" id="4"/>
          <p:cNvGrpSpPr/>
          <p:nvPr/>
        </p:nvGrpSpPr>
        <p:grpSpPr>
          <a:xfrm rot="0">
            <a:off x="9297026" y="207577"/>
            <a:ext cx="8990974" cy="2244275"/>
            <a:chOff x="0" y="0"/>
            <a:chExt cx="2186727" cy="545838"/>
          </a:xfrm>
        </p:grpSpPr>
        <p:sp>
          <p:nvSpPr>
            <p:cNvPr name="Freeform 5" id="5"/>
            <p:cNvSpPr/>
            <p:nvPr/>
          </p:nvSpPr>
          <p:spPr>
            <a:xfrm flipH="false" flipV="false" rot="0">
              <a:off x="0" y="0"/>
              <a:ext cx="2186727" cy="545838"/>
            </a:xfrm>
            <a:custGeom>
              <a:avLst/>
              <a:gdLst/>
              <a:ahLst/>
              <a:cxnLst/>
              <a:rect r="r" b="b" t="t" l="l"/>
              <a:pathLst>
                <a:path h="545838" w="2186727">
                  <a:moveTo>
                    <a:pt x="0" y="0"/>
                  </a:moveTo>
                  <a:lnTo>
                    <a:pt x="2186727" y="0"/>
                  </a:lnTo>
                  <a:lnTo>
                    <a:pt x="2186727" y="545838"/>
                  </a:lnTo>
                  <a:lnTo>
                    <a:pt x="0" y="545838"/>
                  </a:lnTo>
                  <a:close/>
                </a:path>
              </a:pathLst>
            </a:custGeom>
            <a:solidFill>
              <a:srgbClr val="FFFFFF"/>
            </a:solidFill>
          </p:spPr>
        </p:sp>
        <p:sp>
          <p:nvSpPr>
            <p:cNvPr name="TextBox 6" id="6"/>
            <p:cNvSpPr txBox="true"/>
            <p:nvPr/>
          </p:nvSpPr>
          <p:spPr>
            <a:xfrm>
              <a:off x="0" y="-47625"/>
              <a:ext cx="2186727" cy="593463"/>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0">
            <a:off x="9297026" y="2703010"/>
            <a:ext cx="8990974" cy="3974354"/>
            <a:chOff x="0" y="0"/>
            <a:chExt cx="2186727" cy="966617"/>
          </a:xfrm>
        </p:grpSpPr>
        <p:sp>
          <p:nvSpPr>
            <p:cNvPr name="Freeform 8" id="8"/>
            <p:cNvSpPr/>
            <p:nvPr/>
          </p:nvSpPr>
          <p:spPr>
            <a:xfrm flipH="false" flipV="false" rot="0">
              <a:off x="0" y="0"/>
              <a:ext cx="2186727" cy="966617"/>
            </a:xfrm>
            <a:custGeom>
              <a:avLst/>
              <a:gdLst/>
              <a:ahLst/>
              <a:cxnLst/>
              <a:rect r="r" b="b" t="t" l="l"/>
              <a:pathLst>
                <a:path h="966617" w="2186727">
                  <a:moveTo>
                    <a:pt x="0" y="0"/>
                  </a:moveTo>
                  <a:lnTo>
                    <a:pt x="2186727" y="0"/>
                  </a:lnTo>
                  <a:lnTo>
                    <a:pt x="2186727" y="966617"/>
                  </a:lnTo>
                  <a:lnTo>
                    <a:pt x="0" y="966617"/>
                  </a:lnTo>
                  <a:close/>
                </a:path>
              </a:pathLst>
            </a:custGeom>
            <a:solidFill>
              <a:srgbClr val="FFFFFF"/>
            </a:solidFill>
          </p:spPr>
        </p:sp>
        <p:sp>
          <p:nvSpPr>
            <p:cNvPr name="TextBox 9" id="9"/>
            <p:cNvSpPr txBox="true"/>
            <p:nvPr/>
          </p:nvSpPr>
          <p:spPr>
            <a:xfrm>
              <a:off x="0" y="-47625"/>
              <a:ext cx="2186727" cy="1014242"/>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9297026" y="6925014"/>
            <a:ext cx="8990974" cy="3125977"/>
            <a:chOff x="0" y="0"/>
            <a:chExt cx="2186727" cy="760280"/>
          </a:xfrm>
        </p:grpSpPr>
        <p:sp>
          <p:nvSpPr>
            <p:cNvPr name="Freeform 11" id="11"/>
            <p:cNvSpPr/>
            <p:nvPr/>
          </p:nvSpPr>
          <p:spPr>
            <a:xfrm flipH="false" flipV="false" rot="0">
              <a:off x="0" y="0"/>
              <a:ext cx="2186727" cy="760280"/>
            </a:xfrm>
            <a:custGeom>
              <a:avLst/>
              <a:gdLst/>
              <a:ahLst/>
              <a:cxnLst/>
              <a:rect r="r" b="b" t="t" l="l"/>
              <a:pathLst>
                <a:path h="760280" w="2186727">
                  <a:moveTo>
                    <a:pt x="0" y="0"/>
                  </a:moveTo>
                  <a:lnTo>
                    <a:pt x="2186727" y="0"/>
                  </a:lnTo>
                  <a:lnTo>
                    <a:pt x="2186727" y="760280"/>
                  </a:lnTo>
                  <a:lnTo>
                    <a:pt x="0" y="760280"/>
                  </a:lnTo>
                  <a:close/>
                </a:path>
              </a:pathLst>
            </a:custGeom>
            <a:solidFill>
              <a:srgbClr val="FFFFFF"/>
            </a:solidFill>
          </p:spPr>
        </p:sp>
        <p:sp>
          <p:nvSpPr>
            <p:cNvPr name="TextBox 12" id="12"/>
            <p:cNvSpPr txBox="true"/>
            <p:nvPr/>
          </p:nvSpPr>
          <p:spPr>
            <a:xfrm>
              <a:off x="0" y="-47625"/>
              <a:ext cx="2186727" cy="807905"/>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9784531" y="389490"/>
            <a:ext cx="1839508" cy="1938179"/>
          </a:xfrm>
          <a:custGeom>
            <a:avLst/>
            <a:gdLst/>
            <a:ahLst/>
            <a:cxnLst/>
            <a:rect r="r" b="b" t="t" l="l"/>
            <a:pathLst>
              <a:path h="1938179" w="1839508">
                <a:moveTo>
                  <a:pt x="0" y="0"/>
                </a:moveTo>
                <a:lnTo>
                  <a:pt x="1839508" y="0"/>
                </a:lnTo>
                <a:lnTo>
                  <a:pt x="1839508" y="1938179"/>
                </a:lnTo>
                <a:lnTo>
                  <a:pt x="0" y="1938179"/>
                </a:lnTo>
                <a:lnTo>
                  <a:pt x="0" y="0"/>
                </a:lnTo>
                <a:close/>
              </a:path>
            </a:pathLst>
          </a:custGeom>
          <a:blipFill>
            <a:blip r:embed="rId3"/>
            <a:stretch>
              <a:fillRect l="0" t="0" r="0" b="0"/>
            </a:stretch>
          </a:blipFill>
        </p:spPr>
      </p:sp>
      <p:sp>
        <p:nvSpPr>
          <p:cNvPr name="Freeform 14" id="14"/>
          <p:cNvSpPr/>
          <p:nvPr/>
        </p:nvSpPr>
        <p:spPr>
          <a:xfrm flipH="false" flipV="false" rot="0">
            <a:off x="9625702" y="3297273"/>
            <a:ext cx="1935833" cy="1846227"/>
          </a:xfrm>
          <a:custGeom>
            <a:avLst/>
            <a:gdLst/>
            <a:ahLst/>
            <a:cxnLst/>
            <a:rect r="r" b="b" t="t" l="l"/>
            <a:pathLst>
              <a:path h="1846227" w="1935833">
                <a:moveTo>
                  <a:pt x="0" y="0"/>
                </a:moveTo>
                <a:lnTo>
                  <a:pt x="1935833" y="0"/>
                </a:lnTo>
                <a:lnTo>
                  <a:pt x="1935833" y="1846227"/>
                </a:lnTo>
                <a:lnTo>
                  <a:pt x="0" y="184622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5" id="15"/>
          <p:cNvSpPr/>
          <p:nvPr/>
        </p:nvSpPr>
        <p:spPr>
          <a:xfrm flipH="false" flipV="false" rot="0">
            <a:off x="9484674" y="7730950"/>
            <a:ext cx="2439222" cy="1514104"/>
          </a:xfrm>
          <a:custGeom>
            <a:avLst/>
            <a:gdLst/>
            <a:ahLst/>
            <a:cxnLst/>
            <a:rect r="r" b="b" t="t" l="l"/>
            <a:pathLst>
              <a:path h="1514104" w="2439222">
                <a:moveTo>
                  <a:pt x="0" y="0"/>
                </a:moveTo>
                <a:lnTo>
                  <a:pt x="2439222" y="0"/>
                </a:lnTo>
                <a:lnTo>
                  <a:pt x="2439222" y="1514104"/>
                </a:lnTo>
                <a:lnTo>
                  <a:pt x="0" y="151410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6" id="16"/>
          <p:cNvSpPr txBox="true"/>
          <p:nvPr/>
        </p:nvSpPr>
        <p:spPr>
          <a:xfrm rot="0">
            <a:off x="551155" y="8046812"/>
            <a:ext cx="8933519" cy="479552"/>
          </a:xfrm>
          <a:prstGeom prst="rect">
            <a:avLst/>
          </a:prstGeom>
        </p:spPr>
        <p:txBody>
          <a:bodyPr anchor="t" rtlCol="false" tIns="0" lIns="0" bIns="0" rIns="0">
            <a:spAutoFit/>
          </a:bodyPr>
          <a:lstStyle/>
          <a:p>
            <a:pPr algn="l">
              <a:lnSpc>
                <a:spcPts val="3603"/>
              </a:lnSpc>
            </a:pPr>
            <a:r>
              <a:rPr lang="en-US" sz="3399" spc="339">
                <a:solidFill>
                  <a:srgbClr val="FFFFFF"/>
                </a:solidFill>
                <a:latin typeface="League Spartan"/>
                <a:ea typeface="League Spartan"/>
                <a:cs typeface="League Spartan"/>
                <a:sym typeface="League Spartan"/>
              </a:rPr>
              <a:t>TYPES OF PNEUMOTHORAX</a:t>
            </a:r>
          </a:p>
        </p:txBody>
      </p:sp>
      <p:sp>
        <p:nvSpPr>
          <p:cNvPr name="TextBox 17" id="17"/>
          <p:cNvSpPr txBox="true"/>
          <p:nvPr/>
        </p:nvSpPr>
        <p:spPr>
          <a:xfrm rot="0">
            <a:off x="12161863" y="341865"/>
            <a:ext cx="4953302" cy="1872260"/>
          </a:xfrm>
          <a:prstGeom prst="rect">
            <a:avLst/>
          </a:prstGeom>
        </p:spPr>
        <p:txBody>
          <a:bodyPr anchor="t" rtlCol="false" tIns="0" lIns="0" bIns="0" rIns="0">
            <a:spAutoFit/>
          </a:bodyPr>
          <a:lstStyle/>
          <a:p>
            <a:pPr algn="l">
              <a:lnSpc>
                <a:spcPts val="2486"/>
              </a:lnSpc>
            </a:pPr>
            <a:r>
              <a:rPr lang="en-US" sz="1776">
                <a:solidFill>
                  <a:srgbClr val="194A8D"/>
                </a:solidFill>
                <a:latin typeface="Arimo"/>
                <a:ea typeface="Arimo"/>
                <a:cs typeface="Arimo"/>
                <a:sym typeface="Arimo"/>
              </a:rPr>
              <a:t>Simple pneumothorax:</a:t>
            </a:r>
          </a:p>
          <a:p>
            <a:pPr algn="l">
              <a:lnSpc>
                <a:spcPts val="2486"/>
              </a:lnSpc>
            </a:pPr>
            <a:r>
              <a:rPr lang="en-US" sz="1776">
                <a:solidFill>
                  <a:srgbClr val="194A8D"/>
                </a:solidFill>
                <a:latin typeface="Arimo"/>
                <a:ea typeface="Arimo"/>
                <a:cs typeface="Arimo"/>
                <a:sym typeface="Arimo"/>
              </a:rPr>
              <a:t>Occurs due to the entry of air into the pleural space through a rupture or a bronchopleural fistula, often associated with conditions such as psoriasis.</a:t>
            </a:r>
          </a:p>
          <a:p>
            <a:pPr algn="l">
              <a:lnSpc>
                <a:spcPts val="2486"/>
              </a:lnSpc>
              <a:spcBef>
                <a:spcPct val="0"/>
              </a:spcBef>
            </a:pPr>
          </a:p>
        </p:txBody>
      </p:sp>
      <p:sp>
        <p:nvSpPr>
          <p:cNvPr name="TextBox 18" id="18"/>
          <p:cNvSpPr txBox="true"/>
          <p:nvPr/>
        </p:nvSpPr>
        <p:spPr>
          <a:xfrm rot="0">
            <a:off x="12161863" y="2950549"/>
            <a:ext cx="4953302" cy="3726815"/>
          </a:xfrm>
          <a:prstGeom prst="rect">
            <a:avLst/>
          </a:prstGeom>
        </p:spPr>
        <p:txBody>
          <a:bodyPr anchor="t" rtlCol="false" tIns="0" lIns="0" bIns="0" rIns="0">
            <a:spAutoFit/>
          </a:bodyPr>
          <a:lstStyle/>
          <a:p>
            <a:pPr algn="l">
              <a:lnSpc>
                <a:spcPts val="1960"/>
              </a:lnSpc>
            </a:pPr>
            <a:r>
              <a:rPr lang="en-US" sz="1400">
                <a:solidFill>
                  <a:srgbClr val="194A8D"/>
                </a:solidFill>
                <a:latin typeface="Arimo"/>
                <a:ea typeface="Arimo"/>
                <a:cs typeface="Arimo"/>
                <a:sym typeface="Arimo"/>
              </a:rPr>
              <a:t>Traumatic pneumothorax:</a:t>
            </a:r>
          </a:p>
          <a:p>
            <a:pPr algn="l">
              <a:lnSpc>
                <a:spcPts val="1960"/>
              </a:lnSpc>
            </a:pPr>
            <a:r>
              <a:rPr lang="en-US" sz="1400">
                <a:solidFill>
                  <a:srgbClr val="194A8D"/>
                </a:solidFill>
                <a:latin typeface="Arimo"/>
                <a:ea typeface="Arimo"/>
                <a:cs typeface="Arimo"/>
                <a:sym typeface="Arimo"/>
              </a:rPr>
              <a:t>Results from penetrating or blunt injuries, diaphragmatic rupture, invasive procedures on the chest, or barotrauma. It may be accompanied by hemothorax.</a:t>
            </a:r>
          </a:p>
          <a:p>
            <a:pPr algn="l">
              <a:lnSpc>
                <a:spcPts val="1960"/>
              </a:lnSpc>
            </a:pPr>
          </a:p>
          <a:p>
            <a:pPr algn="l">
              <a:lnSpc>
                <a:spcPts val="1960"/>
              </a:lnSpc>
            </a:pPr>
            <a:r>
              <a:rPr lang="en-US" sz="1400">
                <a:solidFill>
                  <a:srgbClr val="194A8D"/>
                </a:solidFill>
                <a:latin typeface="Arimo"/>
                <a:ea typeface="Arimo"/>
                <a:cs typeface="Arimo"/>
                <a:sym typeface="Arimo"/>
              </a:rPr>
              <a:t>Open pneumothorax:</a:t>
            </a:r>
          </a:p>
          <a:p>
            <a:pPr algn="l">
              <a:lnSpc>
                <a:spcPts val="1960"/>
              </a:lnSpc>
            </a:pPr>
            <a:r>
              <a:rPr lang="en-US" sz="1400">
                <a:solidFill>
                  <a:srgbClr val="194A8D"/>
                </a:solidFill>
                <a:latin typeface="Arimo"/>
                <a:ea typeface="Arimo"/>
                <a:cs typeface="Arimo"/>
                <a:sym typeface="Arimo"/>
              </a:rPr>
              <a:t>A type of traumatic pneumothorax in which air enters and exits the chest cavity through an open wound during each breath, producing a sucking sound—hence the term “sucking chest wound.”</a:t>
            </a:r>
          </a:p>
          <a:p>
            <a:pPr algn="l">
              <a:lnSpc>
                <a:spcPts val="1960"/>
              </a:lnSpc>
            </a:pPr>
            <a:r>
              <a:rPr lang="en-US" sz="1400">
                <a:solidFill>
                  <a:srgbClr val="194A8D"/>
                </a:solidFill>
                <a:latin typeface="Arimo"/>
                <a:ea typeface="Arimo"/>
                <a:cs typeface="Arimo"/>
                <a:sym typeface="Arimo"/>
              </a:rPr>
              <a:t>In this condition, not only does the lung collapse, but mediastinal structures shift toward the uninjured side during inspiration and to the opposite side during expiration, a phenomenon known as mediastinal flutter.</a:t>
            </a:r>
          </a:p>
          <a:p>
            <a:pPr algn="l">
              <a:lnSpc>
                <a:spcPts val="1960"/>
              </a:lnSpc>
              <a:spcBef>
                <a:spcPct val="0"/>
              </a:spcBef>
            </a:pPr>
          </a:p>
        </p:txBody>
      </p:sp>
      <p:sp>
        <p:nvSpPr>
          <p:cNvPr name="TextBox 19" id="19"/>
          <p:cNvSpPr txBox="true"/>
          <p:nvPr/>
        </p:nvSpPr>
        <p:spPr>
          <a:xfrm rot="0">
            <a:off x="12161863" y="7060623"/>
            <a:ext cx="4953302" cy="2807133"/>
          </a:xfrm>
          <a:prstGeom prst="rect">
            <a:avLst/>
          </a:prstGeom>
        </p:spPr>
        <p:txBody>
          <a:bodyPr anchor="t" rtlCol="false" tIns="0" lIns="0" bIns="0" rIns="0">
            <a:spAutoFit/>
          </a:bodyPr>
          <a:lstStyle/>
          <a:p>
            <a:pPr algn="l">
              <a:lnSpc>
                <a:spcPts val="2486"/>
              </a:lnSpc>
            </a:pPr>
            <a:r>
              <a:rPr lang="en-US" sz="1776">
                <a:solidFill>
                  <a:srgbClr val="194A8D"/>
                </a:solidFill>
                <a:latin typeface="Arimo"/>
                <a:ea typeface="Arimo"/>
                <a:cs typeface="Arimo"/>
                <a:sym typeface="Arimo"/>
              </a:rPr>
              <a:t>Tension pneumothorax:</a:t>
            </a:r>
          </a:p>
          <a:p>
            <a:pPr algn="l">
              <a:lnSpc>
                <a:spcPts val="2486"/>
              </a:lnSpc>
            </a:pPr>
            <a:r>
              <a:rPr lang="en-US" sz="1776">
                <a:solidFill>
                  <a:srgbClr val="194A8D"/>
                </a:solidFill>
                <a:latin typeface="Arimo"/>
                <a:ea typeface="Arimo"/>
                <a:cs typeface="Arimo"/>
                <a:sym typeface="Arimo"/>
              </a:rPr>
              <a:t>Unlike open pneumothorax, with each inspiration air becomes trapped in the pleural space and cannot escape during expiration, creating a one-way valve mechanism.</a:t>
            </a:r>
          </a:p>
          <a:p>
            <a:pPr algn="l">
              <a:lnSpc>
                <a:spcPts val="2486"/>
              </a:lnSpc>
            </a:pPr>
            <a:r>
              <a:rPr lang="en-US" sz="1776">
                <a:solidFill>
                  <a:srgbClr val="194A8D"/>
                </a:solidFill>
                <a:latin typeface="Arimo"/>
                <a:ea typeface="Arimo"/>
                <a:cs typeface="Arimo"/>
                <a:sym typeface="Arimo"/>
              </a:rPr>
              <a:t>This causes the heart and lungs to shift toward the uninjured side with each breath, leading to severe cardiorespiratory compromise.</a:t>
            </a:r>
          </a:p>
          <a:p>
            <a:pPr algn="l">
              <a:lnSpc>
                <a:spcPts val="2486"/>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633877" y="-554823"/>
            <a:ext cx="19639468" cy="5698323"/>
            <a:chOff x="0" y="0"/>
            <a:chExt cx="5172535" cy="1500793"/>
          </a:xfrm>
        </p:grpSpPr>
        <p:sp>
          <p:nvSpPr>
            <p:cNvPr name="Freeform 3" id="3"/>
            <p:cNvSpPr/>
            <p:nvPr/>
          </p:nvSpPr>
          <p:spPr>
            <a:xfrm flipH="false" flipV="false" rot="0">
              <a:off x="0" y="0"/>
              <a:ext cx="5172535" cy="1500793"/>
            </a:xfrm>
            <a:custGeom>
              <a:avLst/>
              <a:gdLst/>
              <a:ahLst/>
              <a:cxnLst/>
              <a:rect r="r" b="b" t="t" l="l"/>
              <a:pathLst>
                <a:path h="1500793" w="5172535">
                  <a:moveTo>
                    <a:pt x="0" y="0"/>
                  </a:moveTo>
                  <a:lnTo>
                    <a:pt x="5172535" y="0"/>
                  </a:lnTo>
                  <a:lnTo>
                    <a:pt x="5172535" y="1500793"/>
                  </a:lnTo>
                  <a:lnTo>
                    <a:pt x="0" y="1500793"/>
                  </a:lnTo>
                  <a:close/>
                </a:path>
              </a:pathLst>
            </a:custGeom>
            <a:solidFill>
              <a:srgbClr val="FFFFFF"/>
            </a:solidFill>
          </p:spPr>
        </p:sp>
        <p:sp>
          <p:nvSpPr>
            <p:cNvPr name="TextBox 4" id="4"/>
            <p:cNvSpPr txBox="true"/>
            <p:nvPr/>
          </p:nvSpPr>
          <p:spPr>
            <a:xfrm>
              <a:off x="0" y="-47625"/>
              <a:ext cx="5172535" cy="1548418"/>
            </a:xfrm>
            <a:prstGeom prst="rect">
              <a:avLst/>
            </a:prstGeom>
          </p:spPr>
          <p:txBody>
            <a:bodyPr anchor="ctr" rtlCol="false" tIns="50800" lIns="50800" bIns="50800" rIns="50800"/>
            <a:lstStyle/>
            <a:p>
              <a:pPr algn="ctr">
                <a:lnSpc>
                  <a:spcPts val="2659"/>
                </a:lnSpc>
              </a:pPr>
              <a:r>
                <a:rPr lang="en-US" sz="1899">
                  <a:solidFill>
                    <a:srgbClr val="FFFFFF"/>
                  </a:solidFill>
                  <a:latin typeface="Arimo"/>
                  <a:ea typeface="Arimo"/>
                  <a:cs typeface="Arimo"/>
                  <a:sym typeface="Arimo"/>
                </a:rPr>
                <a:t> </a:t>
              </a:r>
            </a:p>
          </p:txBody>
        </p:sp>
      </p:grpSp>
      <p:sp>
        <p:nvSpPr>
          <p:cNvPr name="Freeform 5" id="5"/>
          <p:cNvSpPr/>
          <p:nvPr/>
        </p:nvSpPr>
        <p:spPr>
          <a:xfrm flipH="false" flipV="false" rot="0">
            <a:off x="0" y="2294338"/>
            <a:ext cx="7165679" cy="8008258"/>
          </a:xfrm>
          <a:custGeom>
            <a:avLst/>
            <a:gdLst/>
            <a:ahLst/>
            <a:cxnLst/>
            <a:rect r="r" b="b" t="t" l="l"/>
            <a:pathLst>
              <a:path h="8008258" w="7165679">
                <a:moveTo>
                  <a:pt x="0" y="0"/>
                </a:moveTo>
                <a:lnTo>
                  <a:pt x="7165679" y="0"/>
                </a:lnTo>
                <a:lnTo>
                  <a:pt x="7165679" y="8008259"/>
                </a:lnTo>
                <a:lnTo>
                  <a:pt x="0" y="8008259"/>
                </a:lnTo>
                <a:lnTo>
                  <a:pt x="0" y="0"/>
                </a:lnTo>
                <a:close/>
              </a:path>
            </a:pathLst>
          </a:custGeom>
          <a:blipFill>
            <a:blip r:embed="rId2"/>
            <a:stretch>
              <a:fillRect l="-12188" t="0" r="-12188" b="0"/>
            </a:stretch>
          </a:blipFill>
        </p:spPr>
      </p:sp>
      <p:sp>
        <p:nvSpPr>
          <p:cNvPr name="Freeform 6" id="6"/>
          <p:cNvSpPr/>
          <p:nvPr/>
        </p:nvSpPr>
        <p:spPr>
          <a:xfrm flipH="false" flipV="false" rot="0">
            <a:off x="7165679" y="147479"/>
            <a:ext cx="11122321" cy="6723407"/>
          </a:xfrm>
          <a:custGeom>
            <a:avLst/>
            <a:gdLst/>
            <a:ahLst/>
            <a:cxnLst/>
            <a:rect r="r" b="b" t="t" l="l"/>
            <a:pathLst>
              <a:path h="6723407" w="11122321">
                <a:moveTo>
                  <a:pt x="0" y="0"/>
                </a:moveTo>
                <a:lnTo>
                  <a:pt x="11122321" y="0"/>
                </a:lnTo>
                <a:lnTo>
                  <a:pt x="11122321" y="6723407"/>
                </a:lnTo>
                <a:lnTo>
                  <a:pt x="0" y="6723407"/>
                </a:lnTo>
                <a:lnTo>
                  <a:pt x="0" y="0"/>
                </a:lnTo>
                <a:close/>
              </a:path>
            </a:pathLst>
          </a:custGeom>
          <a:blipFill>
            <a:blip r:embed="rId3"/>
            <a:stretch>
              <a:fillRect l="-7027" t="0" r="-7027"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true" rot="-5400000">
            <a:off x="15177010" y="-1253949"/>
            <a:ext cx="2720897" cy="5228794"/>
          </a:xfrm>
          <a:custGeom>
            <a:avLst/>
            <a:gdLst/>
            <a:ahLst/>
            <a:cxnLst/>
            <a:rect r="r" b="b" t="t" l="l"/>
            <a:pathLst>
              <a:path h="5228794" w="2720897">
                <a:moveTo>
                  <a:pt x="0" y="5228795"/>
                </a:moveTo>
                <a:lnTo>
                  <a:pt x="2720897" y="5228795"/>
                </a:lnTo>
                <a:lnTo>
                  <a:pt x="2720897" y="0"/>
                </a:lnTo>
                <a:lnTo>
                  <a:pt x="0" y="0"/>
                </a:lnTo>
                <a:lnTo>
                  <a:pt x="0" y="5228795"/>
                </a:lnTo>
                <a:close/>
              </a:path>
            </a:pathLst>
          </a:custGeom>
          <a:blipFill>
            <a:blip r:embed="rId2"/>
            <a:stretch>
              <a:fillRect l="0" t="0" r="0" b="0"/>
            </a:stretch>
          </a:blipFill>
        </p:spPr>
      </p:sp>
      <p:sp>
        <p:nvSpPr>
          <p:cNvPr name="TextBox 3" id="3"/>
          <p:cNvSpPr txBox="true"/>
          <p:nvPr/>
        </p:nvSpPr>
        <p:spPr>
          <a:xfrm rot="0">
            <a:off x="1388600" y="2768522"/>
            <a:ext cx="14786917" cy="1921383"/>
          </a:xfrm>
          <a:prstGeom prst="rect">
            <a:avLst/>
          </a:prstGeom>
        </p:spPr>
        <p:txBody>
          <a:bodyPr anchor="t" rtlCol="false" tIns="0" lIns="0" bIns="0" rIns="0">
            <a:spAutoFit/>
          </a:bodyPr>
          <a:lstStyle/>
          <a:p>
            <a:pPr algn="ctr">
              <a:lnSpc>
                <a:spcPts val="3816"/>
              </a:lnSpc>
            </a:pPr>
            <a:r>
              <a:rPr lang="en-US" sz="3600" spc="359">
                <a:solidFill>
                  <a:srgbClr val="FFFFFF"/>
                </a:solidFill>
                <a:latin typeface="League Spartan"/>
                <a:ea typeface="League Spartan"/>
                <a:cs typeface="League Spartan"/>
                <a:sym typeface="League Spartan"/>
              </a:rPr>
              <a:t>A CHEST TUBE CAN BE INSERTED TO EVACUATE AIR OR FLUID FROM THREE SPACES: RIGHT PLEURAL, LEFT PLEURAL, AND MEDIASTINAL.</a:t>
            </a:r>
          </a:p>
          <a:p>
            <a:pPr algn="ctr">
              <a:lnSpc>
                <a:spcPts val="3816"/>
              </a:lnSpc>
            </a:pPr>
          </a:p>
        </p:txBody>
      </p:sp>
      <p:sp>
        <p:nvSpPr>
          <p:cNvPr name="Freeform 4" id="4"/>
          <p:cNvSpPr/>
          <p:nvPr/>
        </p:nvSpPr>
        <p:spPr>
          <a:xfrm flipH="false" flipV="false" rot="-5400000">
            <a:off x="390093" y="-1471468"/>
            <a:ext cx="2720897" cy="5228794"/>
          </a:xfrm>
          <a:custGeom>
            <a:avLst/>
            <a:gdLst/>
            <a:ahLst/>
            <a:cxnLst/>
            <a:rect r="r" b="b" t="t" l="l"/>
            <a:pathLst>
              <a:path h="5228794" w="2720897">
                <a:moveTo>
                  <a:pt x="0" y="0"/>
                </a:moveTo>
                <a:lnTo>
                  <a:pt x="2720897" y="0"/>
                </a:lnTo>
                <a:lnTo>
                  <a:pt x="2720897" y="5228794"/>
                </a:lnTo>
                <a:lnTo>
                  <a:pt x="0" y="5228794"/>
                </a:lnTo>
                <a:lnTo>
                  <a:pt x="0" y="0"/>
                </a:lnTo>
                <a:close/>
              </a:path>
            </a:pathLst>
          </a:custGeom>
          <a:blipFill>
            <a:blip r:embed="rId2"/>
            <a:stretch>
              <a:fillRect l="0" t="0" r="0" b="0"/>
            </a:stretch>
          </a:blipFill>
        </p:spPr>
      </p:sp>
      <p:grpSp>
        <p:nvGrpSpPr>
          <p:cNvPr name="Group 5" id="5"/>
          <p:cNvGrpSpPr/>
          <p:nvPr/>
        </p:nvGrpSpPr>
        <p:grpSpPr>
          <a:xfrm rot="0">
            <a:off x="1028700" y="4906420"/>
            <a:ext cx="7753358" cy="1979708"/>
            <a:chOff x="0" y="0"/>
            <a:chExt cx="3259593" cy="832290"/>
          </a:xfrm>
        </p:grpSpPr>
        <p:sp>
          <p:nvSpPr>
            <p:cNvPr name="Freeform 6" id="6"/>
            <p:cNvSpPr/>
            <p:nvPr/>
          </p:nvSpPr>
          <p:spPr>
            <a:xfrm flipH="false" flipV="false" rot="0">
              <a:off x="0" y="0"/>
              <a:ext cx="3259593" cy="832290"/>
            </a:xfrm>
            <a:custGeom>
              <a:avLst/>
              <a:gdLst/>
              <a:ahLst/>
              <a:cxnLst/>
              <a:rect r="r" b="b" t="t" l="l"/>
              <a:pathLst>
                <a:path h="832290" w="3259593">
                  <a:moveTo>
                    <a:pt x="50925" y="0"/>
                  </a:moveTo>
                  <a:lnTo>
                    <a:pt x="3208668" y="0"/>
                  </a:lnTo>
                  <a:cubicBezTo>
                    <a:pt x="3236794" y="0"/>
                    <a:pt x="3259593" y="22800"/>
                    <a:pt x="3259593" y="50925"/>
                  </a:cubicBezTo>
                  <a:lnTo>
                    <a:pt x="3259593" y="781365"/>
                  </a:lnTo>
                  <a:cubicBezTo>
                    <a:pt x="3259593" y="794871"/>
                    <a:pt x="3254228" y="807824"/>
                    <a:pt x="3244678" y="817374"/>
                  </a:cubicBezTo>
                  <a:cubicBezTo>
                    <a:pt x="3235128" y="826925"/>
                    <a:pt x="3222175" y="832290"/>
                    <a:pt x="3208668" y="832290"/>
                  </a:cubicBezTo>
                  <a:lnTo>
                    <a:pt x="50925" y="832290"/>
                  </a:lnTo>
                  <a:cubicBezTo>
                    <a:pt x="37419" y="832290"/>
                    <a:pt x="24466" y="826925"/>
                    <a:pt x="14916" y="817374"/>
                  </a:cubicBezTo>
                  <a:cubicBezTo>
                    <a:pt x="5365" y="807824"/>
                    <a:pt x="0" y="794871"/>
                    <a:pt x="0" y="781365"/>
                  </a:cubicBezTo>
                  <a:lnTo>
                    <a:pt x="0" y="50925"/>
                  </a:lnTo>
                  <a:cubicBezTo>
                    <a:pt x="0" y="37419"/>
                    <a:pt x="5365" y="24466"/>
                    <a:pt x="14916" y="14916"/>
                  </a:cubicBezTo>
                  <a:cubicBezTo>
                    <a:pt x="24466" y="5365"/>
                    <a:pt x="37419" y="0"/>
                    <a:pt x="50925" y="0"/>
                  </a:cubicBezTo>
                  <a:close/>
                </a:path>
              </a:pathLst>
            </a:custGeom>
            <a:solidFill>
              <a:srgbClr val="FFFFFF"/>
            </a:solidFill>
            <a:ln w="38100" cap="rnd">
              <a:solidFill>
                <a:srgbClr val="6299E4"/>
              </a:solidFill>
              <a:prstDash val="solid"/>
              <a:round/>
            </a:ln>
          </p:spPr>
        </p:sp>
        <p:sp>
          <p:nvSpPr>
            <p:cNvPr name="TextBox 7" id="7"/>
            <p:cNvSpPr txBox="true"/>
            <p:nvPr/>
          </p:nvSpPr>
          <p:spPr>
            <a:xfrm>
              <a:off x="0" y="-47625"/>
              <a:ext cx="3259593" cy="879915"/>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028700" y="7278592"/>
            <a:ext cx="7753358" cy="1979708"/>
            <a:chOff x="0" y="0"/>
            <a:chExt cx="3259593" cy="832290"/>
          </a:xfrm>
        </p:grpSpPr>
        <p:sp>
          <p:nvSpPr>
            <p:cNvPr name="Freeform 9" id="9"/>
            <p:cNvSpPr/>
            <p:nvPr/>
          </p:nvSpPr>
          <p:spPr>
            <a:xfrm flipH="false" flipV="false" rot="0">
              <a:off x="0" y="0"/>
              <a:ext cx="3259593" cy="832290"/>
            </a:xfrm>
            <a:custGeom>
              <a:avLst/>
              <a:gdLst/>
              <a:ahLst/>
              <a:cxnLst/>
              <a:rect r="r" b="b" t="t" l="l"/>
              <a:pathLst>
                <a:path h="832290" w="3259593">
                  <a:moveTo>
                    <a:pt x="50925" y="0"/>
                  </a:moveTo>
                  <a:lnTo>
                    <a:pt x="3208668" y="0"/>
                  </a:lnTo>
                  <a:cubicBezTo>
                    <a:pt x="3236794" y="0"/>
                    <a:pt x="3259593" y="22800"/>
                    <a:pt x="3259593" y="50925"/>
                  </a:cubicBezTo>
                  <a:lnTo>
                    <a:pt x="3259593" y="781365"/>
                  </a:lnTo>
                  <a:cubicBezTo>
                    <a:pt x="3259593" y="794871"/>
                    <a:pt x="3254228" y="807824"/>
                    <a:pt x="3244678" y="817374"/>
                  </a:cubicBezTo>
                  <a:cubicBezTo>
                    <a:pt x="3235128" y="826925"/>
                    <a:pt x="3222175" y="832290"/>
                    <a:pt x="3208668" y="832290"/>
                  </a:cubicBezTo>
                  <a:lnTo>
                    <a:pt x="50925" y="832290"/>
                  </a:lnTo>
                  <a:cubicBezTo>
                    <a:pt x="37419" y="832290"/>
                    <a:pt x="24466" y="826925"/>
                    <a:pt x="14916" y="817374"/>
                  </a:cubicBezTo>
                  <a:cubicBezTo>
                    <a:pt x="5365" y="807824"/>
                    <a:pt x="0" y="794871"/>
                    <a:pt x="0" y="781365"/>
                  </a:cubicBezTo>
                  <a:lnTo>
                    <a:pt x="0" y="50925"/>
                  </a:lnTo>
                  <a:cubicBezTo>
                    <a:pt x="0" y="37419"/>
                    <a:pt x="5365" y="24466"/>
                    <a:pt x="14916" y="14916"/>
                  </a:cubicBezTo>
                  <a:cubicBezTo>
                    <a:pt x="24466" y="5365"/>
                    <a:pt x="37419" y="0"/>
                    <a:pt x="50925" y="0"/>
                  </a:cubicBezTo>
                  <a:close/>
                </a:path>
              </a:pathLst>
            </a:custGeom>
            <a:solidFill>
              <a:srgbClr val="FFFFFF"/>
            </a:solidFill>
            <a:ln w="38100" cap="rnd">
              <a:solidFill>
                <a:srgbClr val="6299E4"/>
              </a:solidFill>
              <a:prstDash val="solid"/>
              <a:round/>
            </a:ln>
          </p:spPr>
        </p:sp>
        <p:sp>
          <p:nvSpPr>
            <p:cNvPr name="TextBox 10" id="10"/>
            <p:cNvSpPr txBox="true"/>
            <p:nvPr/>
          </p:nvSpPr>
          <p:spPr>
            <a:xfrm>
              <a:off x="0" y="-47625"/>
              <a:ext cx="3259593" cy="879915"/>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9164056" y="4906420"/>
            <a:ext cx="7753358" cy="1979708"/>
            <a:chOff x="0" y="0"/>
            <a:chExt cx="3259593" cy="832290"/>
          </a:xfrm>
        </p:grpSpPr>
        <p:sp>
          <p:nvSpPr>
            <p:cNvPr name="Freeform 12" id="12"/>
            <p:cNvSpPr/>
            <p:nvPr/>
          </p:nvSpPr>
          <p:spPr>
            <a:xfrm flipH="false" flipV="false" rot="0">
              <a:off x="0" y="0"/>
              <a:ext cx="3259593" cy="832290"/>
            </a:xfrm>
            <a:custGeom>
              <a:avLst/>
              <a:gdLst/>
              <a:ahLst/>
              <a:cxnLst/>
              <a:rect r="r" b="b" t="t" l="l"/>
              <a:pathLst>
                <a:path h="832290" w="3259593">
                  <a:moveTo>
                    <a:pt x="50925" y="0"/>
                  </a:moveTo>
                  <a:lnTo>
                    <a:pt x="3208668" y="0"/>
                  </a:lnTo>
                  <a:cubicBezTo>
                    <a:pt x="3236794" y="0"/>
                    <a:pt x="3259593" y="22800"/>
                    <a:pt x="3259593" y="50925"/>
                  </a:cubicBezTo>
                  <a:lnTo>
                    <a:pt x="3259593" y="781365"/>
                  </a:lnTo>
                  <a:cubicBezTo>
                    <a:pt x="3259593" y="794871"/>
                    <a:pt x="3254228" y="807824"/>
                    <a:pt x="3244678" y="817374"/>
                  </a:cubicBezTo>
                  <a:cubicBezTo>
                    <a:pt x="3235128" y="826925"/>
                    <a:pt x="3222175" y="832290"/>
                    <a:pt x="3208668" y="832290"/>
                  </a:cubicBezTo>
                  <a:lnTo>
                    <a:pt x="50925" y="832290"/>
                  </a:lnTo>
                  <a:cubicBezTo>
                    <a:pt x="37419" y="832290"/>
                    <a:pt x="24466" y="826925"/>
                    <a:pt x="14916" y="817374"/>
                  </a:cubicBezTo>
                  <a:cubicBezTo>
                    <a:pt x="5365" y="807824"/>
                    <a:pt x="0" y="794871"/>
                    <a:pt x="0" y="781365"/>
                  </a:cubicBezTo>
                  <a:lnTo>
                    <a:pt x="0" y="50925"/>
                  </a:lnTo>
                  <a:cubicBezTo>
                    <a:pt x="0" y="37419"/>
                    <a:pt x="5365" y="24466"/>
                    <a:pt x="14916" y="14916"/>
                  </a:cubicBezTo>
                  <a:cubicBezTo>
                    <a:pt x="24466" y="5365"/>
                    <a:pt x="37419" y="0"/>
                    <a:pt x="50925" y="0"/>
                  </a:cubicBezTo>
                  <a:close/>
                </a:path>
              </a:pathLst>
            </a:custGeom>
            <a:solidFill>
              <a:srgbClr val="FFFFFF"/>
            </a:solidFill>
            <a:ln w="38100" cap="rnd">
              <a:solidFill>
                <a:srgbClr val="6299E4"/>
              </a:solidFill>
              <a:prstDash val="solid"/>
              <a:round/>
            </a:ln>
          </p:spPr>
        </p:sp>
        <p:sp>
          <p:nvSpPr>
            <p:cNvPr name="TextBox 13" id="13"/>
            <p:cNvSpPr txBox="true"/>
            <p:nvPr/>
          </p:nvSpPr>
          <p:spPr>
            <a:xfrm>
              <a:off x="0" y="-47625"/>
              <a:ext cx="3259593" cy="879915"/>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9164056" y="7278592"/>
            <a:ext cx="7753358" cy="1979708"/>
            <a:chOff x="0" y="0"/>
            <a:chExt cx="3259593" cy="832290"/>
          </a:xfrm>
        </p:grpSpPr>
        <p:sp>
          <p:nvSpPr>
            <p:cNvPr name="Freeform 15" id="15"/>
            <p:cNvSpPr/>
            <p:nvPr/>
          </p:nvSpPr>
          <p:spPr>
            <a:xfrm flipH="false" flipV="false" rot="0">
              <a:off x="0" y="0"/>
              <a:ext cx="3259593" cy="832290"/>
            </a:xfrm>
            <a:custGeom>
              <a:avLst/>
              <a:gdLst/>
              <a:ahLst/>
              <a:cxnLst/>
              <a:rect r="r" b="b" t="t" l="l"/>
              <a:pathLst>
                <a:path h="832290" w="3259593">
                  <a:moveTo>
                    <a:pt x="50925" y="0"/>
                  </a:moveTo>
                  <a:lnTo>
                    <a:pt x="3208668" y="0"/>
                  </a:lnTo>
                  <a:cubicBezTo>
                    <a:pt x="3236794" y="0"/>
                    <a:pt x="3259593" y="22800"/>
                    <a:pt x="3259593" y="50925"/>
                  </a:cubicBezTo>
                  <a:lnTo>
                    <a:pt x="3259593" y="781365"/>
                  </a:lnTo>
                  <a:cubicBezTo>
                    <a:pt x="3259593" y="794871"/>
                    <a:pt x="3254228" y="807824"/>
                    <a:pt x="3244678" y="817374"/>
                  </a:cubicBezTo>
                  <a:cubicBezTo>
                    <a:pt x="3235128" y="826925"/>
                    <a:pt x="3222175" y="832290"/>
                    <a:pt x="3208668" y="832290"/>
                  </a:cubicBezTo>
                  <a:lnTo>
                    <a:pt x="50925" y="832290"/>
                  </a:lnTo>
                  <a:cubicBezTo>
                    <a:pt x="37419" y="832290"/>
                    <a:pt x="24466" y="826925"/>
                    <a:pt x="14916" y="817374"/>
                  </a:cubicBezTo>
                  <a:cubicBezTo>
                    <a:pt x="5365" y="807824"/>
                    <a:pt x="0" y="794871"/>
                    <a:pt x="0" y="781365"/>
                  </a:cubicBezTo>
                  <a:lnTo>
                    <a:pt x="0" y="50925"/>
                  </a:lnTo>
                  <a:cubicBezTo>
                    <a:pt x="0" y="37419"/>
                    <a:pt x="5365" y="24466"/>
                    <a:pt x="14916" y="14916"/>
                  </a:cubicBezTo>
                  <a:cubicBezTo>
                    <a:pt x="24466" y="5365"/>
                    <a:pt x="37419" y="0"/>
                    <a:pt x="50925" y="0"/>
                  </a:cubicBezTo>
                  <a:close/>
                </a:path>
              </a:pathLst>
            </a:custGeom>
            <a:solidFill>
              <a:srgbClr val="FFFFFF"/>
            </a:solidFill>
            <a:ln w="38100" cap="rnd">
              <a:solidFill>
                <a:srgbClr val="6299E4"/>
              </a:solidFill>
              <a:prstDash val="solid"/>
              <a:round/>
            </a:ln>
          </p:spPr>
        </p:sp>
        <p:sp>
          <p:nvSpPr>
            <p:cNvPr name="TextBox 16" id="16"/>
            <p:cNvSpPr txBox="true"/>
            <p:nvPr/>
          </p:nvSpPr>
          <p:spPr>
            <a:xfrm>
              <a:off x="0" y="-47625"/>
              <a:ext cx="3259593" cy="879915"/>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1626716" y="5246826"/>
            <a:ext cx="6719127" cy="939060"/>
          </a:xfrm>
          <a:prstGeom prst="rect">
            <a:avLst/>
          </a:prstGeom>
        </p:spPr>
        <p:txBody>
          <a:bodyPr anchor="t" rtlCol="false" tIns="0" lIns="0" bIns="0" rIns="0">
            <a:spAutoFit/>
          </a:bodyPr>
          <a:lstStyle/>
          <a:p>
            <a:pPr algn="l">
              <a:lnSpc>
                <a:spcPts val="2491"/>
              </a:lnSpc>
            </a:pPr>
            <a:r>
              <a:rPr lang="en-US" sz="1779">
                <a:solidFill>
                  <a:srgbClr val="194A8D"/>
                </a:solidFill>
                <a:latin typeface="Arimo"/>
                <a:ea typeface="Arimo"/>
                <a:cs typeface="Arimo"/>
                <a:sym typeface="Arimo"/>
              </a:rPr>
              <a:t>12–14 Fr (Small size):</a:t>
            </a:r>
          </a:p>
          <a:p>
            <a:pPr algn="l">
              <a:lnSpc>
                <a:spcPts val="2491"/>
              </a:lnSpc>
              <a:spcBef>
                <a:spcPct val="0"/>
              </a:spcBef>
            </a:pPr>
            <a:r>
              <a:rPr lang="en-US" sz="1779">
                <a:solidFill>
                  <a:srgbClr val="194A8D"/>
                </a:solidFill>
                <a:latin typeface="Arimo"/>
                <a:ea typeface="Arimo"/>
                <a:cs typeface="Arimo"/>
                <a:sym typeface="Arimo"/>
              </a:rPr>
              <a:t>Used for simple pneumothorax or after video-assisted thoracoscopic surgery</a:t>
            </a:r>
          </a:p>
        </p:txBody>
      </p:sp>
      <p:sp>
        <p:nvSpPr>
          <p:cNvPr name="TextBox 18" id="18"/>
          <p:cNvSpPr txBox="true"/>
          <p:nvPr/>
        </p:nvSpPr>
        <p:spPr>
          <a:xfrm rot="0">
            <a:off x="1626716" y="7618999"/>
            <a:ext cx="6719127" cy="939060"/>
          </a:xfrm>
          <a:prstGeom prst="rect">
            <a:avLst/>
          </a:prstGeom>
        </p:spPr>
        <p:txBody>
          <a:bodyPr anchor="t" rtlCol="false" tIns="0" lIns="0" bIns="0" rIns="0">
            <a:spAutoFit/>
          </a:bodyPr>
          <a:lstStyle/>
          <a:p>
            <a:pPr algn="l">
              <a:lnSpc>
                <a:spcPts val="2491"/>
              </a:lnSpc>
            </a:pPr>
            <a:r>
              <a:rPr lang="en-US" sz="1779">
                <a:solidFill>
                  <a:srgbClr val="194A8D"/>
                </a:solidFill>
                <a:latin typeface="Arimo"/>
                <a:ea typeface="Arimo"/>
                <a:cs typeface="Arimo"/>
                <a:sym typeface="Arimo"/>
              </a:rPr>
              <a:t>20–24 Fr (Medium size):</a:t>
            </a:r>
          </a:p>
          <a:p>
            <a:pPr algn="l">
              <a:lnSpc>
                <a:spcPts val="2491"/>
              </a:lnSpc>
              <a:spcBef>
                <a:spcPct val="0"/>
              </a:spcBef>
            </a:pPr>
            <a:r>
              <a:rPr lang="en-US" sz="1779">
                <a:solidFill>
                  <a:srgbClr val="194A8D"/>
                </a:solidFill>
                <a:latin typeface="Arimo"/>
                <a:ea typeface="Arimo"/>
                <a:cs typeface="Arimo"/>
                <a:sym typeface="Arimo"/>
              </a:rPr>
              <a:t>Suitable for mild hemothorax, pleural effusion, or pneumothorax with fluid drainage.</a:t>
            </a:r>
          </a:p>
        </p:txBody>
      </p:sp>
      <p:sp>
        <p:nvSpPr>
          <p:cNvPr name="TextBox 19" id="19"/>
          <p:cNvSpPr txBox="true"/>
          <p:nvPr/>
        </p:nvSpPr>
        <p:spPr>
          <a:xfrm rot="0">
            <a:off x="9818331" y="5246826"/>
            <a:ext cx="6719127" cy="1251270"/>
          </a:xfrm>
          <a:prstGeom prst="rect">
            <a:avLst/>
          </a:prstGeom>
        </p:spPr>
        <p:txBody>
          <a:bodyPr anchor="t" rtlCol="false" tIns="0" lIns="0" bIns="0" rIns="0">
            <a:spAutoFit/>
          </a:bodyPr>
          <a:lstStyle/>
          <a:p>
            <a:pPr algn="l">
              <a:lnSpc>
                <a:spcPts val="2491"/>
              </a:lnSpc>
            </a:pPr>
            <a:r>
              <a:rPr lang="en-US" sz="1779">
                <a:solidFill>
                  <a:srgbClr val="194A8D"/>
                </a:solidFill>
                <a:latin typeface="Arimo"/>
                <a:ea typeface="Arimo"/>
                <a:cs typeface="Arimo"/>
                <a:sym typeface="Arimo"/>
              </a:rPr>
              <a:t>28–32 Fr (Large size):</a:t>
            </a:r>
          </a:p>
          <a:p>
            <a:pPr algn="l">
              <a:lnSpc>
                <a:spcPts val="2491"/>
              </a:lnSpc>
            </a:pPr>
            <a:r>
              <a:rPr lang="en-US" sz="1779">
                <a:solidFill>
                  <a:srgbClr val="194A8D"/>
                </a:solidFill>
                <a:latin typeface="Arimo"/>
                <a:ea typeface="Arimo"/>
                <a:cs typeface="Arimo"/>
                <a:sym typeface="Arimo"/>
              </a:rPr>
              <a:t>Used for severe hemothorax or empyema (purulent pleural effusion).</a:t>
            </a:r>
          </a:p>
          <a:p>
            <a:pPr algn="l">
              <a:lnSpc>
                <a:spcPts val="2491"/>
              </a:lnSpc>
              <a:spcBef>
                <a:spcPct val="0"/>
              </a:spcBef>
            </a:pPr>
          </a:p>
        </p:txBody>
      </p:sp>
      <p:sp>
        <p:nvSpPr>
          <p:cNvPr name="TextBox 20" id="20"/>
          <p:cNvSpPr txBox="true"/>
          <p:nvPr/>
        </p:nvSpPr>
        <p:spPr>
          <a:xfrm rot="0">
            <a:off x="9818331" y="7618999"/>
            <a:ext cx="6719127" cy="1251270"/>
          </a:xfrm>
          <a:prstGeom prst="rect">
            <a:avLst/>
          </a:prstGeom>
        </p:spPr>
        <p:txBody>
          <a:bodyPr anchor="t" rtlCol="false" tIns="0" lIns="0" bIns="0" rIns="0">
            <a:spAutoFit/>
          </a:bodyPr>
          <a:lstStyle/>
          <a:p>
            <a:pPr algn="l">
              <a:lnSpc>
                <a:spcPts val="2491"/>
              </a:lnSpc>
            </a:pPr>
            <a:r>
              <a:rPr lang="en-US" sz="1779">
                <a:solidFill>
                  <a:srgbClr val="194A8D"/>
                </a:solidFill>
                <a:latin typeface="Arimo"/>
                <a:ea typeface="Arimo"/>
                <a:cs typeface="Arimo"/>
                <a:sym typeface="Arimo"/>
              </a:rPr>
              <a:t>36–40 Fr (Very large size):</a:t>
            </a:r>
          </a:p>
          <a:p>
            <a:pPr algn="l">
              <a:lnSpc>
                <a:spcPts val="2491"/>
              </a:lnSpc>
            </a:pPr>
            <a:r>
              <a:rPr lang="en-US" sz="1779">
                <a:solidFill>
                  <a:srgbClr val="194A8D"/>
                </a:solidFill>
                <a:latin typeface="Arimo"/>
                <a:ea typeface="Arimo"/>
                <a:cs typeface="Arimo"/>
                <a:sym typeface="Arimo"/>
              </a:rPr>
              <a:t>Commonly used in trauma cases for simultaneous evacuation of blood and air.</a:t>
            </a:r>
          </a:p>
          <a:p>
            <a:pPr algn="l">
              <a:lnSpc>
                <a:spcPts val="2491"/>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true" rot="-5400000">
            <a:off x="15177010" y="-1253949"/>
            <a:ext cx="2720897" cy="5228794"/>
          </a:xfrm>
          <a:custGeom>
            <a:avLst/>
            <a:gdLst/>
            <a:ahLst/>
            <a:cxnLst/>
            <a:rect r="r" b="b" t="t" l="l"/>
            <a:pathLst>
              <a:path h="5228794" w="2720897">
                <a:moveTo>
                  <a:pt x="0" y="5228795"/>
                </a:moveTo>
                <a:lnTo>
                  <a:pt x="2720897" y="5228795"/>
                </a:lnTo>
                <a:lnTo>
                  <a:pt x="2720897" y="0"/>
                </a:lnTo>
                <a:lnTo>
                  <a:pt x="0" y="0"/>
                </a:lnTo>
                <a:lnTo>
                  <a:pt x="0" y="5228795"/>
                </a:lnTo>
                <a:close/>
              </a:path>
            </a:pathLst>
          </a:custGeom>
          <a:blipFill>
            <a:blip r:embed="rId2"/>
            <a:stretch>
              <a:fillRect l="0" t="0" r="0" b="0"/>
            </a:stretch>
          </a:blipFill>
        </p:spPr>
      </p:sp>
      <p:sp>
        <p:nvSpPr>
          <p:cNvPr name="TextBox 3" id="3"/>
          <p:cNvSpPr txBox="true"/>
          <p:nvPr/>
        </p:nvSpPr>
        <p:spPr>
          <a:xfrm rot="0">
            <a:off x="1750541" y="917536"/>
            <a:ext cx="14786917" cy="3326533"/>
          </a:xfrm>
          <a:prstGeom prst="rect">
            <a:avLst/>
          </a:prstGeom>
        </p:spPr>
        <p:txBody>
          <a:bodyPr anchor="t" rtlCol="false" tIns="0" lIns="0" bIns="0" rIns="0">
            <a:spAutoFit/>
          </a:bodyPr>
          <a:lstStyle/>
          <a:p>
            <a:pPr algn="ctr">
              <a:lnSpc>
                <a:spcPts val="8655"/>
              </a:lnSpc>
            </a:pPr>
            <a:r>
              <a:rPr lang="en-US" sz="8165" spc="816">
                <a:solidFill>
                  <a:srgbClr val="FFFFFF"/>
                </a:solidFill>
                <a:latin typeface="League Spartan"/>
                <a:ea typeface="League Spartan"/>
                <a:cs typeface="League Spartan"/>
                <a:sym typeface="League Spartan"/>
              </a:rPr>
              <a:t>CHEST DRAINAGE SYSTEMS</a:t>
            </a:r>
          </a:p>
          <a:p>
            <a:pPr algn="ctr">
              <a:lnSpc>
                <a:spcPts val="8655"/>
              </a:lnSpc>
            </a:pPr>
          </a:p>
        </p:txBody>
      </p:sp>
      <p:sp>
        <p:nvSpPr>
          <p:cNvPr name="Freeform 4" id="4"/>
          <p:cNvSpPr/>
          <p:nvPr/>
        </p:nvSpPr>
        <p:spPr>
          <a:xfrm flipH="false" flipV="false" rot="-5400000">
            <a:off x="390093" y="-1471468"/>
            <a:ext cx="2720897" cy="5228794"/>
          </a:xfrm>
          <a:custGeom>
            <a:avLst/>
            <a:gdLst/>
            <a:ahLst/>
            <a:cxnLst/>
            <a:rect r="r" b="b" t="t" l="l"/>
            <a:pathLst>
              <a:path h="5228794" w="2720897">
                <a:moveTo>
                  <a:pt x="0" y="0"/>
                </a:moveTo>
                <a:lnTo>
                  <a:pt x="2720897" y="0"/>
                </a:lnTo>
                <a:lnTo>
                  <a:pt x="2720897" y="5228794"/>
                </a:lnTo>
                <a:lnTo>
                  <a:pt x="0" y="5228794"/>
                </a:lnTo>
                <a:lnTo>
                  <a:pt x="0" y="0"/>
                </a:lnTo>
                <a:close/>
              </a:path>
            </a:pathLst>
          </a:custGeom>
          <a:blipFill>
            <a:blip r:embed="rId2"/>
            <a:stretch>
              <a:fillRect l="0" t="0" r="0" b="0"/>
            </a:stretch>
          </a:blipFill>
        </p:spPr>
      </p:sp>
      <p:grpSp>
        <p:nvGrpSpPr>
          <p:cNvPr name="Group 5" id="5"/>
          <p:cNvGrpSpPr/>
          <p:nvPr/>
        </p:nvGrpSpPr>
        <p:grpSpPr>
          <a:xfrm rot="0">
            <a:off x="1378345" y="4597248"/>
            <a:ext cx="4920028" cy="7484343"/>
            <a:chOff x="0" y="0"/>
            <a:chExt cx="1295810" cy="1971185"/>
          </a:xfrm>
        </p:grpSpPr>
        <p:sp>
          <p:nvSpPr>
            <p:cNvPr name="Freeform 6" id="6"/>
            <p:cNvSpPr/>
            <p:nvPr/>
          </p:nvSpPr>
          <p:spPr>
            <a:xfrm flipH="false" flipV="false" rot="0">
              <a:off x="0" y="0"/>
              <a:ext cx="1295810" cy="1971185"/>
            </a:xfrm>
            <a:custGeom>
              <a:avLst/>
              <a:gdLst/>
              <a:ahLst/>
              <a:cxnLst/>
              <a:rect r="r" b="b" t="t" l="l"/>
              <a:pathLst>
                <a:path h="1971185" w="1295810">
                  <a:moveTo>
                    <a:pt x="0" y="0"/>
                  </a:moveTo>
                  <a:lnTo>
                    <a:pt x="1295810" y="0"/>
                  </a:lnTo>
                  <a:lnTo>
                    <a:pt x="1295810" y="1971185"/>
                  </a:lnTo>
                  <a:lnTo>
                    <a:pt x="0" y="1971185"/>
                  </a:lnTo>
                  <a:close/>
                </a:path>
              </a:pathLst>
            </a:custGeom>
            <a:solidFill>
              <a:srgbClr val="FFFFFF"/>
            </a:solidFill>
          </p:spPr>
        </p:sp>
        <p:sp>
          <p:nvSpPr>
            <p:cNvPr name="TextBox 7" id="7"/>
            <p:cNvSpPr txBox="true"/>
            <p:nvPr/>
          </p:nvSpPr>
          <p:spPr>
            <a:xfrm>
              <a:off x="0" y="-47625"/>
              <a:ext cx="1295810" cy="2018810"/>
            </a:xfrm>
            <a:prstGeom prst="rect">
              <a:avLst/>
            </a:prstGeom>
          </p:spPr>
          <p:txBody>
            <a:bodyPr anchor="ctr" rtlCol="false" tIns="50800" lIns="50800" bIns="50800" rIns="50800"/>
            <a:lstStyle/>
            <a:p>
              <a:pPr algn="ctr">
                <a:lnSpc>
                  <a:spcPts val="2659"/>
                </a:lnSpc>
              </a:pPr>
            </a:p>
          </p:txBody>
        </p:sp>
      </p:grpSp>
      <p:sp>
        <p:nvSpPr>
          <p:cNvPr name="TextBox 8" id="8"/>
          <p:cNvSpPr txBox="true"/>
          <p:nvPr/>
        </p:nvSpPr>
        <p:spPr>
          <a:xfrm rot="0">
            <a:off x="1750541" y="4745999"/>
            <a:ext cx="3984794" cy="2485803"/>
          </a:xfrm>
          <a:prstGeom prst="rect">
            <a:avLst/>
          </a:prstGeom>
        </p:spPr>
        <p:txBody>
          <a:bodyPr anchor="t" rtlCol="false" tIns="0" lIns="0" bIns="0" rIns="0">
            <a:spAutoFit/>
          </a:bodyPr>
          <a:lstStyle/>
          <a:p>
            <a:pPr algn="ctr">
              <a:lnSpc>
                <a:spcPts val="3900"/>
              </a:lnSpc>
            </a:pPr>
            <a:r>
              <a:rPr lang="en-US" sz="3679" spc="367">
                <a:solidFill>
                  <a:srgbClr val="194A8D"/>
                </a:solidFill>
                <a:latin typeface="League Spartan"/>
                <a:ea typeface="League Spartan"/>
                <a:cs typeface="League Spartan"/>
                <a:sym typeface="League Spartan"/>
              </a:rPr>
              <a:t>TRADITIONAL CLOSED WATER-SEAL SYSTEM</a:t>
            </a:r>
          </a:p>
          <a:p>
            <a:pPr algn="ctr">
              <a:lnSpc>
                <a:spcPts val="3900"/>
              </a:lnSpc>
            </a:pPr>
          </a:p>
        </p:txBody>
      </p:sp>
      <p:grpSp>
        <p:nvGrpSpPr>
          <p:cNvPr name="Group 9" id="9"/>
          <p:cNvGrpSpPr/>
          <p:nvPr/>
        </p:nvGrpSpPr>
        <p:grpSpPr>
          <a:xfrm rot="0">
            <a:off x="6683986" y="4597248"/>
            <a:ext cx="4920028" cy="7480143"/>
            <a:chOff x="0" y="0"/>
            <a:chExt cx="1295810" cy="1970079"/>
          </a:xfrm>
        </p:grpSpPr>
        <p:sp>
          <p:nvSpPr>
            <p:cNvPr name="Freeform 10" id="10"/>
            <p:cNvSpPr/>
            <p:nvPr/>
          </p:nvSpPr>
          <p:spPr>
            <a:xfrm flipH="false" flipV="false" rot="0">
              <a:off x="0" y="0"/>
              <a:ext cx="1295810" cy="1970079"/>
            </a:xfrm>
            <a:custGeom>
              <a:avLst/>
              <a:gdLst/>
              <a:ahLst/>
              <a:cxnLst/>
              <a:rect r="r" b="b" t="t" l="l"/>
              <a:pathLst>
                <a:path h="1970079" w="1295810">
                  <a:moveTo>
                    <a:pt x="0" y="0"/>
                  </a:moveTo>
                  <a:lnTo>
                    <a:pt x="1295810" y="0"/>
                  </a:lnTo>
                  <a:lnTo>
                    <a:pt x="1295810" y="1970079"/>
                  </a:lnTo>
                  <a:lnTo>
                    <a:pt x="0" y="1970079"/>
                  </a:lnTo>
                  <a:close/>
                </a:path>
              </a:pathLst>
            </a:custGeom>
            <a:solidFill>
              <a:srgbClr val="FFFFFF"/>
            </a:solidFill>
          </p:spPr>
        </p:sp>
        <p:sp>
          <p:nvSpPr>
            <p:cNvPr name="TextBox 11" id="11"/>
            <p:cNvSpPr txBox="true"/>
            <p:nvPr/>
          </p:nvSpPr>
          <p:spPr>
            <a:xfrm>
              <a:off x="0" y="-47625"/>
              <a:ext cx="1295810" cy="2017704"/>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7151603" y="5239600"/>
            <a:ext cx="3984794" cy="1498601"/>
          </a:xfrm>
          <a:prstGeom prst="rect">
            <a:avLst/>
          </a:prstGeom>
        </p:spPr>
        <p:txBody>
          <a:bodyPr anchor="t" rtlCol="false" tIns="0" lIns="0" bIns="0" rIns="0">
            <a:spAutoFit/>
          </a:bodyPr>
          <a:lstStyle/>
          <a:p>
            <a:pPr algn="ctr">
              <a:lnSpc>
                <a:spcPts val="3900"/>
              </a:lnSpc>
            </a:pPr>
            <a:r>
              <a:rPr lang="en-US" sz="3679" spc="367">
                <a:solidFill>
                  <a:srgbClr val="194A8D"/>
                </a:solidFill>
                <a:latin typeface="League Spartan"/>
                <a:ea typeface="League Spartan"/>
                <a:cs typeface="League Spartan"/>
                <a:sym typeface="League Spartan"/>
              </a:rPr>
              <a:t>WATER-SEAL SYSTEM WITH DRY SUCTION</a:t>
            </a:r>
          </a:p>
        </p:txBody>
      </p:sp>
      <p:grpSp>
        <p:nvGrpSpPr>
          <p:cNvPr name="Group 13" id="13"/>
          <p:cNvGrpSpPr/>
          <p:nvPr/>
        </p:nvGrpSpPr>
        <p:grpSpPr>
          <a:xfrm rot="0">
            <a:off x="11989628" y="4597248"/>
            <a:ext cx="4920028" cy="7475943"/>
            <a:chOff x="0" y="0"/>
            <a:chExt cx="1295810" cy="1968973"/>
          </a:xfrm>
        </p:grpSpPr>
        <p:sp>
          <p:nvSpPr>
            <p:cNvPr name="Freeform 14" id="14"/>
            <p:cNvSpPr/>
            <p:nvPr/>
          </p:nvSpPr>
          <p:spPr>
            <a:xfrm flipH="false" flipV="false" rot="0">
              <a:off x="0" y="0"/>
              <a:ext cx="1295810" cy="1968973"/>
            </a:xfrm>
            <a:custGeom>
              <a:avLst/>
              <a:gdLst/>
              <a:ahLst/>
              <a:cxnLst/>
              <a:rect r="r" b="b" t="t" l="l"/>
              <a:pathLst>
                <a:path h="1968973" w="1295810">
                  <a:moveTo>
                    <a:pt x="0" y="0"/>
                  </a:moveTo>
                  <a:lnTo>
                    <a:pt x="1295810" y="0"/>
                  </a:lnTo>
                  <a:lnTo>
                    <a:pt x="1295810" y="1968973"/>
                  </a:lnTo>
                  <a:lnTo>
                    <a:pt x="0" y="1968973"/>
                  </a:lnTo>
                  <a:close/>
                </a:path>
              </a:pathLst>
            </a:custGeom>
            <a:solidFill>
              <a:srgbClr val="FFFFFF"/>
            </a:solidFill>
          </p:spPr>
        </p:sp>
        <p:sp>
          <p:nvSpPr>
            <p:cNvPr name="TextBox 15" id="15"/>
            <p:cNvSpPr txBox="true"/>
            <p:nvPr/>
          </p:nvSpPr>
          <p:spPr>
            <a:xfrm>
              <a:off x="0" y="-47625"/>
              <a:ext cx="1295810" cy="2016598"/>
            </a:xfrm>
            <a:prstGeom prst="rect">
              <a:avLst/>
            </a:prstGeom>
          </p:spPr>
          <p:txBody>
            <a:bodyPr anchor="ctr" rtlCol="false" tIns="50800" lIns="50800" bIns="50800" rIns="50800"/>
            <a:lstStyle/>
            <a:p>
              <a:pPr algn="ctr">
                <a:lnSpc>
                  <a:spcPts val="2659"/>
                </a:lnSpc>
              </a:pPr>
            </a:p>
          </p:txBody>
        </p:sp>
      </p:grpSp>
      <p:sp>
        <p:nvSpPr>
          <p:cNvPr name="TextBox 16" id="16"/>
          <p:cNvSpPr txBox="true"/>
          <p:nvPr/>
        </p:nvSpPr>
        <p:spPr>
          <a:xfrm rot="0">
            <a:off x="12121745" y="5239600"/>
            <a:ext cx="4920028" cy="1498601"/>
          </a:xfrm>
          <a:prstGeom prst="rect">
            <a:avLst/>
          </a:prstGeom>
        </p:spPr>
        <p:txBody>
          <a:bodyPr anchor="t" rtlCol="false" tIns="0" lIns="0" bIns="0" rIns="0">
            <a:spAutoFit/>
          </a:bodyPr>
          <a:lstStyle/>
          <a:p>
            <a:pPr algn="ctr">
              <a:lnSpc>
                <a:spcPts val="3900"/>
              </a:lnSpc>
            </a:pPr>
            <a:r>
              <a:rPr lang="en-US" sz="3679" spc="367">
                <a:solidFill>
                  <a:srgbClr val="194A8D"/>
                </a:solidFill>
                <a:latin typeface="League Spartan"/>
                <a:ea typeface="League Spartan"/>
                <a:cs typeface="League Spartan"/>
                <a:sym typeface="League Spartan"/>
              </a:rPr>
              <a:t>DRY SUCTION SYSTEM</a:t>
            </a:r>
          </a:p>
          <a:p>
            <a:pPr algn="ctr">
              <a:lnSpc>
                <a:spcPts val="3900"/>
              </a:lnSpc>
            </a:pPr>
          </a:p>
        </p:txBody>
      </p:sp>
      <p:sp>
        <p:nvSpPr>
          <p:cNvPr name="TextBox 17" id="17"/>
          <p:cNvSpPr txBox="true"/>
          <p:nvPr/>
        </p:nvSpPr>
        <p:spPr>
          <a:xfrm rot="0">
            <a:off x="1701108" y="6739050"/>
            <a:ext cx="4083661" cy="2999740"/>
          </a:xfrm>
          <a:prstGeom prst="rect">
            <a:avLst/>
          </a:prstGeom>
        </p:spPr>
        <p:txBody>
          <a:bodyPr anchor="t" rtlCol="false" tIns="0" lIns="0" bIns="0" rIns="0">
            <a:spAutoFit/>
          </a:bodyPr>
          <a:lstStyle/>
          <a:p>
            <a:pPr algn="ctr">
              <a:lnSpc>
                <a:spcPts val="2659"/>
              </a:lnSpc>
              <a:spcBef>
                <a:spcPct val="0"/>
              </a:spcBef>
            </a:pPr>
            <a:r>
              <a:rPr lang="en-US" sz="1899">
                <a:solidFill>
                  <a:srgbClr val="194A8D"/>
                </a:solidFill>
                <a:latin typeface="Arimo"/>
                <a:ea typeface="Arimo"/>
                <a:cs typeface="Arimo"/>
                <a:sym typeface="Arimo"/>
              </a:rPr>
              <a:t>Uses suction to create negative pressure and enhance fluid drainage, typically set at 20 cmH₂O. A valve at the top of the suction chamber opens if pressure increases, allowing excess air to escape automatically. The water level in the sealed chamber reflects the negative pressure in the pleural space.</a:t>
            </a:r>
          </a:p>
        </p:txBody>
      </p:sp>
      <p:sp>
        <p:nvSpPr>
          <p:cNvPr name="TextBox 18" id="18"/>
          <p:cNvSpPr txBox="true"/>
          <p:nvPr/>
        </p:nvSpPr>
        <p:spPr>
          <a:xfrm rot="0">
            <a:off x="7151603" y="6729525"/>
            <a:ext cx="4083661" cy="1999615"/>
          </a:xfrm>
          <a:prstGeom prst="rect">
            <a:avLst/>
          </a:prstGeom>
        </p:spPr>
        <p:txBody>
          <a:bodyPr anchor="t" rtlCol="false" tIns="0" lIns="0" bIns="0" rIns="0">
            <a:spAutoFit/>
          </a:bodyPr>
          <a:lstStyle/>
          <a:p>
            <a:pPr algn="ctr">
              <a:lnSpc>
                <a:spcPts val="2659"/>
              </a:lnSpc>
              <a:spcBef>
                <a:spcPct val="0"/>
              </a:spcBef>
            </a:pPr>
            <a:r>
              <a:rPr lang="en-US" sz="1899">
                <a:solidFill>
                  <a:srgbClr val="194A8D"/>
                </a:solidFill>
                <a:latin typeface="Arimo"/>
                <a:ea typeface="Arimo"/>
                <a:cs typeface="Arimo"/>
                <a:sym typeface="Arimo"/>
              </a:rPr>
              <a:t>The chamber is filled with 2 cm of water but lacks a wet suction control system. It operates more quietly, but if the water-seal chamber is compromised, the system loses its effectiveness</a:t>
            </a:r>
          </a:p>
        </p:txBody>
      </p:sp>
      <p:sp>
        <p:nvSpPr>
          <p:cNvPr name="TextBox 19" id="19"/>
          <p:cNvSpPr txBox="true"/>
          <p:nvPr/>
        </p:nvSpPr>
        <p:spPr>
          <a:xfrm rot="0">
            <a:off x="12407811" y="6729525"/>
            <a:ext cx="4083661" cy="3333115"/>
          </a:xfrm>
          <a:prstGeom prst="rect">
            <a:avLst/>
          </a:prstGeom>
        </p:spPr>
        <p:txBody>
          <a:bodyPr anchor="t" rtlCol="false" tIns="0" lIns="0" bIns="0" rIns="0">
            <a:spAutoFit/>
          </a:bodyPr>
          <a:lstStyle/>
          <a:p>
            <a:pPr algn="ctr">
              <a:lnSpc>
                <a:spcPts val="2659"/>
              </a:lnSpc>
            </a:pPr>
            <a:r>
              <a:rPr lang="en-US" sz="1899">
                <a:solidFill>
                  <a:srgbClr val="194A8D"/>
                </a:solidFill>
                <a:latin typeface="Arimo"/>
                <a:ea typeface="Arimo"/>
                <a:cs typeface="Arimo"/>
                <a:sym typeface="Arimo"/>
              </a:rPr>
              <a:t>Can be quickly deployed in emergencies, and the dry suction control remains functional even if damaged. It is often used for outpatient care or patient transport. However, its drawbacks include the lack of an air leak indicator and inability to detect pleural pressure changes.</a:t>
            </a:r>
          </a:p>
          <a:p>
            <a:pPr algn="ctr">
              <a:lnSpc>
                <a:spcPts val="2659"/>
              </a:lnSpc>
              <a:spcBef>
                <a:spcPct val="0"/>
              </a:spcBef>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6303897" cy="6303897"/>
          </a:xfrm>
          <a:custGeom>
            <a:avLst/>
            <a:gdLst/>
            <a:ahLst/>
            <a:cxnLst/>
            <a:rect r="r" b="b" t="t" l="l"/>
            <a:pathLst>
              <a:path h="6303897" w="6303897">
                <a:moveTo>
                  <a:pt x="0" y="0"/>
                </a:moveTo>
                <a:lnTo>
                  <a:pt x="6303897" y="0"/>
                </a:lnTo>
                <a:lnTo>
                  <a:pt x="6303897" y="6303897"/>
                </a:lnTo>
                <a:lnTo>
                  <a:pt x="0" y="6303897"/>
                </a:lnTo>
                <a:lnTo>
                  <a:pt x="0" y="0"/>
                </a:lnTo>
                <a:close/>
              </a:path>
            </a:pathLst>
          </a:custGeom>
          <a:blipFill>
            <a:blip r:embed="rId2"/>
            <a:stretch>
              <a:fillRect l="0" t="0" r="0" b="0"/>
            </a:stretch>
          </a:blipFill>
        </p:spPr>
      </p:sp>
      <p:sp>
        <p:nvSpPr>
          <p:cNvPr name="Freeform 3" id="3"/>
          <p:cNvSpPr/>
          <p:nvPr/>
        </p:nvSpPr>
        <p:spPr>
          <a:xfrm flipH="false" flipV="false" rot="0">
            <a:off x="12695699" y="0"/>
            <a:ext cx="5592301" cy="5592301"/>
          </a:xfrm>
          <a:custGeom>
            <a:avLst/>
            <a:gdLst/>
            <a:ahLst/>
            <a:cxnLst/>
            <a:rect r="r" b="b" t="t" l="l"/>
            <a:pathLst>
              <a:path h="5592301" w="5592301">
                <a:moveTo>
                  <a:pt x="0" y="0"/>
                </a:moveTo>
                <a:lnTo>
                  <a:pt x="5592301" y="0"/>
                </a:lnTo>
                <a:lnTo>
                  <a:pt x="5592301" y="5592301"/>
                </a:lnTo>
                <a:lnTo>
                  <a:pt x="0" y="5592301"/>
                </a:lnTo>
                <a:lnTo>
                  <a:pt x="0" y="0"/>
                </a:lnTo>
                <a:close/>
              </a:path>
            </a:pathLst>
          </a:custGeom>
          <a:blipFill>
            <a:blip r:embed="rId3"/>
            <a:stretch>
              <a:fillRect l="0" t="0" r="0" b="0"/>
            </a:stretch>
          </a:blipFill>
        </p:spPr>
      </p:sp>
      <p:sp>
        <p:nvSpPr>
          <p:cNvPr name="Freeform 4" id="4"/>
          <p:cNvSpPr/>
          <p:nvPr/>
        </p:nvSpPr>
        <p:spPr>
          <a:xfrm flipH="false" flipV="false" rot="0">
            <a:off x="6625742" y="3135385"/>
            <a:ext cx="5748111" cy="7151615"/>
          </a:xfrm>
          <a:custGeom>
            <a:avLst/>
            <a:gdLst/>
            <a:ahLst/>
            <a:cxnLst/>
            <a:rect r="r" b="b" t="t" l="l"/>
            <a:pathLst>
              <a:path h="7151615" w="5748111">
                <a:moveTo>
                  <a:pt x="0" y="0"/>
                </a:moveTo>
                <a:lnTo>
                  <a:pt x="5748111" y="0"/>
                </a:lnTo>
                <a:lnTo>
                  <a:pt x="5748111" y="7151615"/>
                </a:lnTo>
                <a:lnTo>
                  <a:pt x="0" y="7151615"/>
                </a:lnTo>
                <a:lnTo>
                  <a:pt x="0" y="0"/>
                </a:lnTo>
                <a:close/>
              </a:path>
            </a:pathLst>
          </a:custGeom>
          <a:blipFill>
            <a:blip r:embed="rId4"/>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4874B0">
                <a:alpha val="100000"/>
              </a:srgbClr>
            </a:gs>
            <a:gs pos="100000">
              <a:srgbClr val="053371">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14081354" y="1028700"/>
            <a:ext cx="4282420" cy="8229600"/>
          </a:xfrm>
          <a:custGeom>
            <a:avLst/>
            <a:gdLst/>
            <a:ahLst/>
            <a:cxnLst/>
            <a:rect r="r" b="b" t="t" l="l"/>
            <a:pathLst>
              <a:path h="8229600" w="4282420">
                <a:moveTo>
                  <a:pt x="0" y="0"/>
                </a:moveTo>
                <a:lnTo>
                  <a:pt x="4282420" y="0"/>
                </a:lnTo>
                <a:lnTo>
                  <a:pt x="4282420" y="8229600"/>
                </a:lnTo>
                <a:lnTo>
                  <a:pt x="0" y="8229600"/>
                </a:lnTo>
                <a:lnTo>
                  <a:pt x="0" y="0"/>
                </a:lnTo>
                <a:close/>
              </a:path>
            </a:pathLst>
          </a:custGeom>
          <a:blipFill>
            <a:blip r:embed="rId2"/>
            <a:stretch>
              <a:fillRect l="0" t="0" r="0" b="0"/>
            </a:stretch>
          </a:blipFill>
        </p:spPr>
      </p:sp>
      <p:sp>
        <p:nvSpPr>
          <p:cNvPr name="Freeform 3" id="3"/>
          <p:cNvSpPr/>
          <p:nvPr/>
        </p:nvSpPr>
        <p:spPr>
          <a:xfrm flipH="true" flipV="false" rot="0">
            <a:off x="0" y="1028700"/>
            <a:ext cx="4282420" cy="8229600"/>
          </a:xfrm>
          <a:custGeom>
            <a:avLst/>
            <a:gdLst/>
            <a:ahLst/>
            <a:cxnLst/>
            <a:rect r="r" b="b" t="t" l="l"/>
            <a:pathLst>
              <a:path h="8229600" w="4282420">
                <a:moveTo>
                  <a:pt x="4282420" y="0"/>
                </a:moveTo>
                <a:lnTo>
                  <a:pt x="0" y="0"/>
                </a:lnTo>
                <a:lnTo>
                  <a:pt x="0" y="8229600"/>
                </a:lnTo>
                <a:lnTo>
                  <a:pt x="4282420" y="8229600"/>
                </a:lnTo>
                <a:lnTo>
                  <a:pt x="4282420" y="0"/>
                </a:lnTo>
                <a:close/>
              </a:path>
            </a:pathLst>
          </a:custGeom>
          <a:blipFill>
            <a:blip r:embed="rId2"/>
            <a:stretch>
              <a:fillRect l="0" t="0" r="0" b="0"/>
            </a:stretch>
          </a:blipFill>
        </p:spPr>
      </p:sp>
      <p:sp>
        <p:nvSpPr>
          <p:cNvPr name="TextBox 4" id="4"/>
          <p:cNvSpPr txBox="true"/>
          <p:nvPr/>
        </p:nvSpPr>
        <p:spPr>
          <a:xfrm rot="0">
            <a:off x="4628749" y="3858064"/>
            <a:ext cx="9030502" cy="3396836"/>
          </a:xfrm>
          <a:prstGeom prst="rect">
            <a:avLst/>
          </a:prstGeom>
        </p:spPr>
        <p:txBody>
          <a:bodyPr anchor="t" rtlCol="false" tIns="0" lIns="0" bIns="0" rIns="0">
            <a:spAutoFit/>
          </a:bodyPr>
          <a:lstStyle/>
          <a:p>
            <a:pPr algn="ctr">
              <a:lnSpc>
                <a:spcPts val="13184"/>
              </a:lnSpc>
            </a:pPr>
            <a:r>
              <a:rPr lang="en-US" sz="12438" spc="1243">
                <a:solidFill>
                  <a:srgbClr val="FFFFFF"/>
                </a:solidFill>
                <a:latin typeface="League Spartan"/>
                <a:ea typeface="League Spartan"/>
                <a:cs typeface="League Spartan"/>
                <a:sym typeface="League Spartan"/>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DAGoRxKrnas</dc:identifier>
  <dcterms:modified xsi:type="dcterms:W3CDTF">2011-08-01T06:04:30Z</dcterms:modified>
  <cp:revision>1</cp:revision>
  <dc:title>Blue and White Simple Business Plan Presentation</dc:title>
</cp:coreProperties>
</file>