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</p:sldIdLst>
  <p:sldSz cx="14630400" cy="8229600"/>
  <p:notesSz cx="8229600" cy="14630400"/>
  <p:embeddedFontLst>
    <p:embeddedFont>
      <p:font typeface="Roboto" panose="02000000000000000000" pitchFamily="2" charset="0"/>
      <p:regular r:id="rId13"/>
    </p:embeddedFont>
    <p:embeddedFont>
      <p:font typeface="Roboto Medium" panose="02000000000000000000" pitchFamily="2" charset="0"/>
      <p:regular r:id="rId14"/>
    </p:embeddedFont>
  </p:embeddedFontLst>
  <p:defaultTextStyle>
    <a:defPPr>
      <a:defRPr lang="en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E54F9E-3D57-4A4E-A2A3-86D3B86CF539}" type="datetimeFigureOut">
              <a:rPr lang="en-IR" smtClean="0"/>
              <a:t>9/6/2025 R</a:t>
            </a:fld>
            <a:endParaRPr lang="en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D0033-FD44-204B-9178-B700649A3D2F}" type="slidenum">
              <a:rPr lang="en-IR" smtClean="0"/>
              <a:t>‹#›</a:t>
            </a:fld>
            <a:endParaRPr lang="en-IR"/>
          </a:p>
        </p:txBody>
      </p:sp>
    </p:spTree>
    <p:extLst>
      <p:ext uri="{BB962C8B-B14F-4D97-AF65-F5344CB8AC3E}">
        <p14:creationId xmlns:p14="http://schemas.microsoft.com/office/powerpoint/2010/main" val="3754811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4698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آشنایی با تهویه با کاهش فشار راه هوایی (APRV)</a:t>
            </a:r>
            <a:endParaRPr lang="en-US" sz="4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666" y="657582"/>
            <a:ext cx="6279952" cy="677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APRV: ترکیبی برای تهویه بهتر</a:t>
            </a:r>
            <a:endParaRPr lang="en-US" sz="4250" dirty="0"/>
          </a:p>
        </p:txBody>
      </p:sp>
      <p:sp>
        <p:nvSpPr>
          <p:cNvPr id="3" name="Text 1"/>
          <p:cNvSpPr/>
          <p:nvPr/>
        </p:nvSpPr>
        <p:spPr>
          <a:xfrm>
            <a:off x="4340900" y="1876901"/>
            <a:ext cx="2709863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65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فشار بالا</a:t>
            </a:r>
            <a:endParaRPr lang="en-US" sz="2700" b="1" dirty="0"/>
          </a:p>
        </p:txBody>
      </p:sp>
      <p:sp>
        <p:nvSpPr>
          <p:cNvPr id="4" name="Text 2"/>
          <p:cNvSpPr/>
          <p:nvPr/>
        </p:nvSpPr>
        <p:spPr>
          <a:xfrm>
            <a:off x="758666" y="2432328"/>
            <a:ext cx="6292096" cy="3468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00"/>
              </a:lnSpc>
              <a:buNone/>
            </a:pPr>
            <a:r>
              <a:rPr lang="en-US" sz="21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فشار بالای راه هوایی، اکسیژناسیون و باز شدن آلوئول‌ها را بهبود می‌بخشد.</a:t>
            </a:r>
            <a:endParaRPr lang="en-US" sz="21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66" y="3022997"/>
            <a:ext cx="6292096" cy="430506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169491" y="1876901"/>
            <a:ext cx="2709863" cy="338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65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کاهش ناگهانی فشار</a:t>
            </a:r>
            <a:endParaRPr lang="en-US" sz="2600" b="1" dirty="0"/>
          </a:p>
        </p:txBody>
      </p:sp>
      <p:sp>
        <p:nvSpPr>
          <p:cNvPr id="7" name="Text 4"/>
          <p:cNvSpPr/>
          <p:nvPr/>
        </p:nvSpPr>
        <p:spPr>
          <a:xfrm>
            <a:off x="7587258" y="2432328"/>
            <a:ext cx="6292096" cy="3468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0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کاهش ناگهانی فشار به بازدم بهتر و دفع دی‌اکسید کربن کمک می‌کند.</a:t>
            </a:r>
            <a:endParaRPr lang="en-US" sz="2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7258" y="3022997"/>
            <a:ext cx="6292096" cy="43050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79621" y="206942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کاربرد اصلی APRV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839908" y="311836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979" y="3160871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777859" y="31962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2700" b="1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آسیب حاد ریه</a:t>
            </a:r>
            <a:endParaRPr lang="en-US" sz="2700" b="1" dirty="0"/>
          </a:p>
        </p:txBody>
      </p:sp>
      <p:sp>
        <p:nvSpPr>
          <p:cNvPr id="7" name="Text 3"/>
          <p:cNvSpPr/>
          <p:nvPr/>
        </p:nvSpPr>
        <p:spPr>
          <a:xfrm>
            <a:off x="793790" y="3686651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23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APRV به عنوان روشی ارتقاء یافته در بیماران مبتلا به آسیب حاد ریه استفاده می‌شود.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7839908" y="486608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4979" y="4908590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777859" y="49439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2600" b="1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احتباس دی‌اکسید کربن</a:t>
            </a:r>
            <a:endParaRPr lang="en-US" sz="2600" b="1" dirty="0"/>
          </a:p>
        </p:txBody>
      </p:sp>
      <p:sp>
        <p:nvSpPr>
          <p:cNvPr id="11" name="Text 6"/>
          <p:cNvSpPr/>
          <p:nvPr/>
        </p:nvSpPr>
        <p:spPr>
          <a:xfrm>
            <a:off x="793790" y="5434370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850"/>
              </a:lnSpc>
              <a:buNone/>
            </a:pPr>
            <a:r>
              <a:rPr lang="en-US" sz="24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این مد به ویژه برای بیمارانی که دچار احتباس دی‌اکسید کربن هستند، مفید است.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09267" y="622340"/>
            <a:ext cx="5644515" cy="705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555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واژه‌های اصلی در APRV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790218" y="1666518"/>
            <a:ext cx="7563564" cy="1315879"/>
          </a:xfrm>
          <a:prstGeom prst="roundRect">
            <a:avLst>
              <a:gd name="adj" fmla="val 7206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-75698443" y="2133427"/>
            <a:ext cx="81229967" cy="1315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30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فشار بالا (Phigh)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790218" y="3208139"/>
            <a:ext cx="7563564" cy="1315879"/>
          </a:xfrm>
          <a:prstGeom prst="roundRect">
            <a:avLst>
              <a:gd name="adj" fmla="val 7206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092811" y="3697460"/>
            <a:ext cx="3438713" cy="5784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30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فشار پایین (Plow)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790218" y="4749760"/>
            <a:ext cx="7563564" cy="1315879"/>
          </a:xfrm>
          <a:prstGeom prst="roundRect">
            <a:avLst>
              <a:gd name="adj" fmla="val 7206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991266" y="5179945"/>
            <a:ext cx="3161467" cy="5784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30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مدت زمان فشار بالا (Thigh)</a:t>
            </a:r>
            <a:endParaRPr lang="en-US" sz="3000" dirty="0"/>
          </a:p>
        </p:txBody>
      </p:sp>
      <p:sp>
        <p:nvSpPr>
          <p:cNvPr id="13" name="Shape 10"/>
          <p:cNvSpPr/>
          <p:nvPr/>
        </p:nvSpPr>
        <p:spPr>
          <a:xfrm>
            <a:off x="790218" y="6291382"/>
            <a:ext cx="7563564" cy="1315879"/>
          </a:xfrm>
          <a:prstGeom prst="roundRect">
            <a:avLst>
              <a:gd name="adj" fmla="val 7206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991266" y="6581478"/>
            <a:ext cx="3297079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30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مدت زمان فشار پایین (Tlow)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43932" y="2403872"/>
            <a:ext cx="619267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اهداف و نام‌های دیگر APRV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9635" y="3452813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001375" y="42466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3100" b="1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افزایش فشار متوسط</a:t>
            </a:r>
            <a:endParaRPr lang="en-US" sz="3100" b="1" dirty="0"/>
          </a:p>
        </p:txBody>
      </p:sp>
      <p:sp>
        <p:nvSpPr>
          <p:cNvPr id="6" name="Text 2"/>
          <p:cNvSpPr/>
          <p:nvPr/>
        </p:nvSpPr>
        <p:spPr>
          <a:xfrm>
            <a:off x="10200203" y="4737021"/>
            <a:ext cx="363640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850"/>
              </a:lnSpc>
              <a:buNone/>
            </a:pPr>
            <a:r>
              <a:rPr lang="en-US" sz="25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هدف نهایی APRV افزایش فشار متوسط راه هوایی و باز شدن بیشتر آلوئول‌ها است.</a:t>
            </a:r>
            <a:endParaRPr lang="en-US" sz="25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9740" y="3452813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081480" y="42466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3700" b="1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نام‌های دیگر</a:t>
            </a:r>
            <a:endParaRPr lang="en-US" sz="3700" b="1" dirty="0"/>
          </a:p>
        </p:txBody>
      </p:sp>
      <p:sp>
        <p:nvSpPr>
          <p:cNvPr id="9" name="Text 4"/>
          <p:cNvSpPr/>
          <p:nvPr/>
        </p:nvSpPr>
        <p:spPr>
          <a:xfrm>
            <a:off x="6280190" y="4737021"/>
            <a:ext cx="363652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850"/>
              </a:lnSpc>
              <a:buNone/>
            </a:pPr>
            <a:r>
              <a:rPr lang="en-US" sz="29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این مد با نام‌های CPAP با آزادسازی، CPAP متناوب، یا فشار مثبت متغیر راه هوایی نیز شناخته می‌شود.</a:t>
            </a:r>
            <a:endParaRPr lang="en-US" sz="2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66021" y="83153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تنظیمات فشار در APRV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449" y="3485198"/>
            <a:ext cx="7825621" cy="782562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35039" y="6035635"/>
            <a:ext cx="382667" cy="47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800"/>
              </a:lnSpc>
              <a:buNone/>
            </a:pPr>
            <a:r>
              <a:rPr lang="en-US" sz="30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1</a:t>
            </a:r>
            <a:endParaRPr lang="en-US" sz="30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449" y="3485198"/>
            <a:ext cx="7825621" cy="782562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246864" y="4447461"/>
            <a:ext cx="382667" cy="47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800"/>
              </a:lnSpc>
              <a:buNone/>
            </a:pPr>
            <a:r>
              <a:rPr lang="en-US" sz="30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</a:t>
            </a:r>
            <a:endParaRPr lang="en-US" sz="3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449" y="3485198"/>
            <a:ext cx="7825621" cy="782562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000750" y="4447461"/>
            <a:ext cx="382667" cy="47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800"/>
              </a:lnSpc>
              <a:buNone/>
            </a:pPr>
            <a:r>
              <a:rPr lang="en-US" sz="30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3</a:t>
            </a:r>
            <a:endParaRPr lang="en-US" sz="30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2449" y="3485198"/>
            <a:ext cx="7825621" cy="7825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412575" y="6035635"/>
            <a:ext cx="382667" cy="47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800"/>
              </a:lnSpc>
              <a:buNone/>
            </a:pPr>
            <a:r>
              <a:rPr lang="en-US" sz="30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4</a:t>
            </a:r>
            <a:endParaRPr lang="en-US" sz="3000" dirty="0"/>
          </a:p>
        </p:txBody>
      </p:sp>
      <p:sp>
        <p:nvSpPr>
          <p:cNvPr id="11" name="Text 5"/>
          <p:cNvSpPr/>
          <p:nvPr/>
        </p:nvSpPr>
        <p:spPr>
          <a:xfrm>
            <a:off x="10916245" y="326457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فشار بالا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831116" y="3754993"/>
            <a:ext cx="30054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تنظیم فشار در حدود ۲۸ میلی‌متر جیوه.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7570589" y="19939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فشار پایین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7485340" y="2484358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 rtl="1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تنظیم فشار پایین معادل PEEP ۵ سانتی‌متر آب.</a:t>
            </a:r>
            <a:endParaRPr lang="en-US" sz="1750" dirty="0"/>
          </a:p>
        </p:txBody>
      </p:sp>
      <p:sp>
        <p:nvSpPr>
          <p:cNvPr id="15" name="Text 9"/>
          <p:cNvSpPr/>
          <p:nvPr/>
        </p:nvSpPr>
        <p:spPr>
          <a:xfrm>
            <a:off x="4574024" y="2356842"/>
            <a:ext cx="2136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زمان بالا</a:t>
            </a:r>
            <a:endParaRPr lang="en-US" sz="2200" dirty="0"/>
          </a:p>
        </p:txBody>
      </p:sp>
      <p:sp>
        <p:nvSpPr>
          <p:cNvPr id="16" name="Text 10"/>
          <p:cNvSpPr/>
          <p:nvPr/>
        </p:nvSpPr>
        <p:spPr>
          <a:xfrm>
            <a:off x="4574024" y="2847261"/>
            <a:ext cx="21368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تنظیم زمان بالا ۴-۶ ثانیه.</a:t>
            </a:r>
            <a:endParaRPr lang="en-US" sz="1750" dirty="0"/>
          </a:p>
        </p:txBody>
      </p:sp>
      <p:sp>
        <p:nvSpPr>
          <p:cNvPr id="17" name="Text 11"/>
          <p:cNvSpPr/>
          <p:nvPr/>
        </p:nvSpPr>
        <p:spPr>
          <a:xfrm>
            <a:off x="915233" y="3627477"/>
            <a:ext cx="27627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زمان پایین</a:t>
            </a:r>
            <a:endParaRPr lang="en-US" sz="2200" dirty="0"/>
          </a:p>
        </p:txBody>
      </p:sp>
      <p:sp>
        <p:nvSpPr>
          <p:cNvPr id="18" name="Text 12"/>
          <p:cNvSpPr/>
          <p:nvPr/>
        </p:nvSpPr>
        <p:spPr>
          <a:xfrm>
            <a:off x="915233" y="4117896"/>
            <a:ext cx="276272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تنظیم زمان پایین ۰/۴ - ۰/۶ ثانیه.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66021" y="243232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مزایای APRV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3550979" y="3481268"/>
            <a:ext cx="30480" cy="2316004"/>
          </a:xfrm>
          <a:prstGeom prst="roundRect">
            <a:avLst>
              <a:gd name="adj" fmla="val 312558"/>
            </a:avLst>
          </a:prstGeom>
          <a:solidFill>
            <a:srgbClr val="313E80"/>
          </a:solidFill>
          <a:ln/>
        </p:spPr>
      </p:sp>
      <p:sp>
        <p:nvSpPr>
          <p:cNvPr id="5" name="Shape 2"/>
          <p:cNvSpPr/>
          <p:nvPr/>
        </p:nvSpPr>
        <p:spPr>
          <a:xfrm>
            <a:off x="12676346" y="3721179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313E80"/>
          </a:solidFill>
          <a:ln/>
        </p:spPr>
      </p:sp>
      <p:sp>
        <p:nvSpPr>
          <p:cNvPr id="6" name="Shape 3"/>
          <p:cNvSpPr/>
          <p:nvPr/>
        </p:nvSpPr>
        <p:spPr>
          <a:xfrm>
            <a:off x="13326308" y="348126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3411379" y="3523774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650"/>
              </a:lnSpc>
              <a:buNone/>
            </a:pPr>
            <a:r>
              <a:rPr lang="en-US" sz="2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9612154" y="35591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3000" b="1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هماهنگی بیمار</a:t>
            </a:r>
            <a:endParaRPr lang="en-US" sz="3000" b="1" dirty="0"/>
          </a:p>
        </p:txBody>
      </p:sp>
      <p:sp>
        <p:nvSpPr>
          <p:cNvPr id="9" name="Text 6"/>
          <p:cNvSpPr/>
          <p:nvPr/>
        </p:nvSpPr>
        <p:spPr>
          <a:xfrm>
            <a:off x="6280190" y="4049554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850"/>
              </a:lnSpc>
              <a:buNone/>
            </a:pPr>
            <a:r>
              <a:rPr lang="en-US" sz="26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بیمار به خوبی با دستگاه هماهنگ می‌شود و نیاز به آرام‌سازی ندارد.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12676346" y="5105995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313E80"/>
          </a:solidFill>
          <a:ln/>
        </p:spPr>
      </p:sp>
      <p:sp>
        <p:nvSpPr>
          <p:cNvPr id="11" name="Shape 8"/>
          <p:cNvSpPr/>
          <p:nvPr/>
        </p:nvSpPr>
        <p:spPr>
          <a:xfrm>
            <a:off x="13326308" y="486608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411379" y="4908590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 rtl="1">
              <a:lnSpc>
                <a:spcPts val="2650"/>
              </a:lnSpc>
              <a:buNone/>
            </a:pPr>
            <a:r>
              <a:rPr lang="en-US" sz="2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9612154" y="49439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3000" b="1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کاهش نیاز به آرام‌بخش</a:t>
            </a:r>
            <a:endParaRPr lang="en-US" sz="3000" b="1" dirty="0"/>
          </a:p>
        </p:txBody>
      </p:sp>
      <p:sp>
        <p:nvSpPr>
          <p:cNvPr id="14" name="Text 11"/>
          <p:cNvSpPr/>
          <p:nvPr/>
        </p:nvSpPr>
        <p:spPr>
          <a:xfrm>
            <a:off x="6280190" y="5434370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850"/>
              </a:lnSpc>
              <a:buNone/>
            </a:pPr>
            <a:r>
              <a:rPr lang="en-US" sz="27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این ویژگی باعث کاهش مصرف داروهای آرام‌بخش می‌شود.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679621" y="139446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نکات مهم در APRV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140" y="2443401"/>
            <a:ext cx="1134070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040743" y="26702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3500" b="1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دم و بازدم</a:t>
            </a:r>
            <a:endParaRPr lang="en-US" sz="3500" b="1" dirty="0"/>
          </a:p>
        </p:txBody>
      </p:sp>
      <p:sp>
        <p:nvSpPr>
          <p:cNvPr id="6" name="Text 2"/>
          <p:cNvSpPr/>
          <p:nvPr/>
        </p:nvSpPr>
        <p:spPr>
          <a:xfrm>
            <a:off x="793790" y="3160633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850"/>
              </a:lnSpc>
              <a:buNone/>
            </a:pPr>
            <a:r>
              <a:rPr lang="en-US" sz="24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در فشار بالا دم و بازدم انجام می‌شود، حتی می‌توان PS را به دم بیمار اضافه کرد.</a:t>
            </a:r>
            <a:endParaRPr lang="en-US" sz="2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6140" y="4113252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040743" y="43400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3500" b="1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بازدم کوتاه</a:t>
            </a:r>
            <a:endParaRPr lang="en-US" sz="3500" b="1" dirty="0"/>
          </a:p>
        </p:txBody>
      </p:sp>
      <p:sp>
        <p:nvSpPr>
          <p:cNvPr id="9" name="Text 4"/>
          <p:cNvSpPr/>
          <p:nvPr/>
        </p:nvSpPr>
        <p:spPr>
          <a:xfrm>
            <a:off x="793790" y="4830485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850"/>
              </a:lnSpc>
              <a:buNone/>
            </a:pPr>
            <a:r>
              <a:rPr lang="en-US" sz="30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در فشار پایین فقط یک بازدم صورت می‌گیرد</a:t>
            </a:r>
            <a:endParaRPr lang="fa-IR" sz="3000" dirty="0">
              <a:solidFill>
                <a:srgbClr val="CFD0D8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r" rtl="1">
              <a:lnSpc>
                <a:spcPts val="2850"/>
              </a:lnSpc>
              <a:buNone/>
            </a:pPr>
            <a:r>
              <a:rPr lang="en-US" sz="30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که کوتاه است.</a:t>
            </a:r>
            <a:endParaRPr lang="en-US" sz="3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140" y="5474137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040743" y="57009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35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Air Trap</a:t>
            </a:r>
            <a:endParaRPr lang="en-US" sz="3500" dirty="0"/>
          </a:p>
        </p:txBody>
      </p:sp>
      <p:sp>
        <p:nvSpPr>
          <p:cNvPr id="12" name="Text 6"/>
          <p:cNvSpPr/>
          <p:nvPr/>
        </p:nvSpPr>
        <p:spPr>
          <a:xfrm>
            <a:off x="793790" y="6191369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850"/>
              </a:lnSpc>
              <a:buNone/>
            </a:pPr>
            <a:r>
              <a:rPr lang="en-US" sz="30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به دلیل کوتاه بودن بازدم، ممکن است پدیده </a:t>
            </a:r>
            <a:endParaRPr lang="fa-IR" sz="3000" dirty="0">
              <a:solidFill>
                <a:srgbClr val="CFD0D8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r" rtl="1">
              <a:lnSpc>
                <a:spcPts val="2850"/>
              </a:lnSpc>
              <a:buNone/>
            </a:pPr>
            <a:r>
              <a:rPr lang="en-US" sz="30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Air Trap اتفاق بیفتد.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66021" y="377606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خلاصه و نتیجه‌گیری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9715857" y="5505450"/>
            <a:ext cx="4120753" cy="226814"/>
          </a:xfrm>
          <a:prstGeom prst="roundRect">
            <a:avLst>
              <a:gd name="adj" fmla="val 42003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01375" y="607242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4100" b="1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بهبود اکسیژناسیون</a:t>
            </a:r>
            <a:endParaRPr lang="en-US" sz="4100" b="1" dirty="0"/>
          </a:p>
        </p:txBody>
      </p:sp>
      <p:sp>
        <p:nvSpPr>
          <p:cNvPr id="6" name="Text 3"/>
          <p:cNvSpPr/>
          <p:nvPr/>
        </p:nvSpPr>
        <p:spPr>
          <a:xfrm>
            <a:off x="9715857" y="6562844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25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APRV به طور موثر اکسیژناسیون و تهویه را بهبود می‌بخشد.</a:t>
            </a:r>
            <a:endParaRPr lang="en-US" sz="2500" dirty="0"/>
          </a:p>
        </p:txBody>
      </p:sp>
      <p:sp>
        <p:nvSpPr>
          <p:cNvPr id="7" name="Shape 4"/>
          <p:cNvSpPr/>
          <p:nvPr/>
        </p:nvSpPr>
        <p:spPr>
          <a:xfrm>
            <a:off x="5254823" y="5165169"/>
            <a:ext cx="4120872" cy="226814"/>
          </a:xfrm>
          <a:prstGeom prst="roundRect">
            <a:avLst>
              <a:gd name="adj" fmla="val 42003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40460" y="57321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3500" b="1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کاهش نیاز به آرام‌سازی</a:t>
            </a:r>
            <a:endParaRPr lang="en-US" sz="3500" b="1" dirty="0"/>
          </a:p>
        </p:txBody>
      </p:sp>
      <p:sp>
        <p:nvSpPr>
          <p:cNvPr id="9" name="Text 6"/>
          <p:cNvSpPr/>
          <p:nvPr/>
        </p:nvSpPr>
        <p:spPr>
          <a:xfrm>
            <a:off x="5254823" y="6222563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850"/>
              </a:lnSpc>
              <a:buNone/>
            </a:pPr>
            <a:r>
              <a:rPr lang="en-US" sz="25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این مد هماهنگی خوبی با بیمار دارد و نیاز به آرام‌بخش را کاهش می‌دهد.</a:t>
            </a:r>
            <a:endParaRPr lang="en-US" sz="2500" dirty="0"/>
          </a:p>
        </p:txBody>
      </p:sp>
      <p:sp>
        <p:nvSpPr>
          <p:cNvPr id="10" name="Shape 7"/>
          <p:cNvSpPr/>
          <p:nvPr/>
        </p:nvSpPr>
        <p:spPr>
          <a:xfrm>
            <a:off x="793790" y="4825008"/>
            <a:ext cx="4120872" cy="226814"/>
          </a:xfrm>
          <a:prstGeom prst="roundRect">
            <a:avLst>
              <a:gd name="adj" fmla="val 42003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79427" y="53919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750"/>
              </a:lnSpc>
              <a:buNone/>
            </a:pPr>
            <a:r>
              <a:rPr lang="en-US" sz="3500" b="1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مدیریت دقیق</a:t>
            </a:r>
            <a:endParaRPr lang="en-US" sz="3500" b="1" dirty="0"/>
          </a:p>
        </p:txBody>
      </p:sp>
      <p:sp>
        <p:nvSpPr>
          <p:cNvPr id="12" name="Text 9"/>
          <p:cNvSpPr/>
          <p:nvPr/>
        </p:nvSpPr>
        <p:spPr>
          <a:xfrm>
            <a:off x="793790" y="5882402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850"/>
              </a:lnSpc>
              <a:buNone/>
            </a:pPr>
            <a:r>
              <a:rPr lang="en-US" sz="25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تنظیم دقیق پارامترها برای جلوگیری از عوارض مانند Air Trap ضروری است.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233011" y="4113252"/>
            <a:ext cx="6082189" cy="120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850"/>
              </a:lnSpc>
              <a:buNone/>
            </a:pPr>
            <a:r>
              <a:rPr lang="fa-IR" sz="78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</a:rPr>
              <a:t>ممنون از نگاهتون</a:t>
            </a:r>
            <a:endParaRPr lang="en-US" sz="7800" dirty="0"/>
          </a:p>
        </p:txBody>
      </p:sp>
      <p:pic>
        <p:nvPicPr>
          <p:cNvPr id="14" name="Image 0" descr="preencoded.png">
            <a:extLst>
              <a:ext uri="{FF2B5EF4-FFF2-40B4-BE49-F238E27FC236}">
                <a16:creationId xmlns:a16="http://schemas.microsoft.com/office/drawing/2014/main" id="{8BFD1A11-1566-1A42-FE07-2F7D1017B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6540" y="-1548"/>
            <a:ext cx="5486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54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mobin ghaderi</cp:lastModifiedBy>
  <cp:revision>3</cp:revision>
  <dcterms:created xsi:type="dcterms:W3CDTF">2025-05-30T16:42:10Z</dcterms:created>
  <dcterms:modified xsi:type="dcterms:W3CDTF">2025-09-06T16:16:32Z</dcterms:modified>
</cp:coreProperties>
</file>