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4630400" cy="8229600"/>
  <p:notesSz cx="8229600" cy="14630400"/>
  <p:embeddedFontLst>
    <p:embeddedFont>
      <p:font typeface="Quattrocento" panose="02020502030000000404" pitchFamily="18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font" Target="fonts/font1.fntdata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4D1CB-3DD6-F945-926A-DB20D28B1029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C5312-38F5-7C4A-8AB5-A0C134512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6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s://gamma.app/?utm_source=made-with-gamma" TargetMode="External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33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5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8.xml" /><Relationship Id="rId6" Type="http://schemas.openxmlformats.org/officeDocument/2006/relationships/image" Target="../media/image10.png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312670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Cor Pulmonale: A Comprehensive Overview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4079677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Understanding cor pulmonale is essential for managing right heart failure due to lung disorders. This presentation covers causes, symptoms, diagnosis, treatment, and lifestyle guidance.</a:t>
            </a:r>
            <a:endParaRPr lang="en-US" sz="1850" dirty="0"/>
          </a:p>
        </p:txBody>
      </p:sp>
      <p:sp>
        <p:nvSpPr>
          <p:cNvPr id="5" name="Shape 2"/>
          <p:cNvSpPr/>
          <p:nvPr/>
        </p:nvSpPr>
        <p:spPr>
          <a:xfrm>
            <a:off x="837724" y="5515808"/>
            <a:ext cx="382905" cy="382905"/>
          </a:xfrm>
          <a:prstGeom prst="roundRect">
            <a:avLst>
              <a:gd name="adj" fmla="val 23878209"/>
            </a:avLst>
          </a:prstGeom>
          <a:solidFill>
            <a:srgbClr val="86C22D"/>
          </a:solidFill>
          <a:ln w="7620">
            <a:solidFill>
              <a:srgbClr val="4D4D5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57858" y="5658445"/>
            <a:ext cx="142518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4D4D51"/>
                </a:solidFill>
                <a:latin typeface="Quattrocento Medium" pitchFamily="34" charset="0"/>
                <a:ea typeface="Quattrocento Medium" pitchFamily="34" charset="-122"/>
                <a:cs typeface="Quattrocento Medium" pitchFamily="34" charset="-120"/>
              </a:rPr>
              <a:t>DD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340287" y="5497949"/>
            <a:ext cx="1601986" cy="418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350" b="1" dirty="0" err="1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</a:rPr>
              <a:t>Mohadese</a:t>
            </a:r>
            <a:r>
              <a:rPr lang="en-US" sz="2350" b="1" dirty="0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</a:rPr>
              <a:t> </a:t>
            </a:r>
            <a:r>
              <a:rPr lang="en-US" sz="2350" b="1" dirty="0" err="1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</a:rPr>
              <a:t>Daneshyar</a:t>
            </a:r>
            <a:r>
              <a:rPr lang="en-US" sz="2350" b="1" dirty="0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</a:rPr>
              <a:t> </a:t>
            </a:r>
          </a:p>
          <a:p>
            <a:pPr marL="0" indent="0" algn="l">
              <a:lnSpc>
                <a:spcPts val="3250"/>
              </a:lnSpc>
              <a:buNone/>
            </a:pPr>
            <a:r>
              <a:rPr lang="en-US" sz="2350" b="1" dirty="0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</a:rPr>
              <a:t>Tutor: Mr. </a:t>
            </a:r>
            <a:r>
              <a:rPr lang="en-US" sz="2350" b="1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</a:rPr>
              <a:t>Rasouli</a:t>
            </a:r>
            <a:endParaRPr lang="en-US" sz="2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665696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What is Cor Pulmonale? Defining the Condition and its Impact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5432703"/>
            <a:ext cx="4158734" cy="2123242"/>
          </a:xfrm>
          <a:prstGeom prst="roundRect">
            <a:avLst>
              <a:gd name="adj" fmla="val 1691"/>
            </a:avLst>
          </a:prstGeom>
          <a:solidFill>
            <a:srgbClr val="315251"/>
          </a:solidFill>
          <a:ln/>
        </p:spPr>
      </p:sp>
      <p:sp>
        <p:nvSpPr>
          <p:cNvPr id="5" name="Text 2"/>
          <p:cNvSpPr/>
          <p:nvPr/>
        </p:nvSpPr>
        <p:spPr>
          <a:xfrm>
            <a:off x="1077039" y="567201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Definition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77039" y="6167557"/>
            <a:ext cx="368010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fa-IR" sz="185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Altered function amd structure of the right ventricle of the heart due to respiratory disease </a:t>
            </a:r>
          </a:p>
        </p:txBody>
      </p:sp>
      <p:sp>
        <p:nvSpPr>
          <p:cNvPr id="7" name="Shape 4"/>
          <p:cNvSpPr/>
          <p:nvPr/>
        </p:nvSpPr>
        <p:spPr>
          <a:xfrm>
            <a:off x="5235773" y="5432703"/>
            <a:ext cx="4158734" cy="2123242"/>
          </a:xfrm>
          <a:prstGeom prst="roundRect">
            <a:avLst>
              <a:gd name="adj" fmla="val 1691"/>
            </a:avLst>
          </a:prstGeom>
          <a:solidFill>
            <a:srgbClr val="315251"/>
          </a:solidFill>
          <a:ln/>
        </p:spPr>
      </p:sp>
      <p:sp>
        <p:nvSpPr>
          <p:cNvPr id="8" name="Text 5"/>
          <p:cNvSpPr/>
          <p:nvPr/>
        </p:nvSpPr>
        <p:spPr>
          <a:xfrm>
            <a:off x="5475089" y="567201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Impact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75089" y="6167557"/>
            <a:ext cx="368010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Leads to impaired cardiac function.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9633823" y="5432703"/>
            <a:ext cx="4158734" cy="2123242"/>
          </a:xfrm>
          <a:prstGeom prst="roundRect">
            <a:avLst>
              <a:gd name="adj" fmla="val 1691"/>
            </a:avLst>
          </a:prstGeom>
          <a:solidFill>
            <a:srgbClr val="315251"/>
          </a:solidFill>
          <a:ln/>
        </p:spPr>
      </p:sp>
      <p:sp>
        <p:nvSpPr>
          <p:cNvPr id="11" name="Text 8"/>
          <p:cNvSpPr/>
          <p:nvPr/>
        </p:nvSpPr>
        <p:spPr>
          <a:xfrm>
            <a:off x="9873139" y="567201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Prevalence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873139" y="6167557"/>
            <a:ext cx="368010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Common in chronic respiratory conditions, especially in advanced stages.</a:t>
            </a:r>
            <a:endParaRPr lang="en-US" sz="18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F9BC9E-BBEA-E9DC-2A94-6E7EA7CFA66A}"/>
              </a:ext>
            </a:extLst>
          </p:cNvPr>
          <p:cNvSpPr/>
          <p:nvPr/>
        </p:nvSpPr>
        <p:spPr>
          <a:xfrm>
            <a:off x="0" y="7734062"/>
            <a:ext cx="14630399" cy="49553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133719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Causes of Cor Pulmonale: Exploring Underlying Respiratory Diseases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4140041"/>
            <a:ext cx="3928586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Chronic Obstructive Pulmonary Disease (COPD)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5083254"/>
            <a:ext cx="39285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 leading cause, including chronic obstructive bronchitis and emphysema.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5357813" y="4140041"/>
            <a:ext cx="302525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Restrictive Lung Disease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57813" y="4731306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Includes idiopathic pulmonary fibrosis reducing lung compliance and oxygen exchange.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9877901" y="414004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Other Causes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7901" y="4731306"/>
            <a:ext cx="392858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Includes pulmonary embolism and sleep apnea, pulmonary hypertension, and </a:t>
            </a:r>
            <a:r>
              <a:rPr lang="en-US" sz="1850" dirty="0" err="1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pickwickian</a:t>
            </a: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syndrome. </a:t>
            </a:r>
            <a:endParaRPr lang="en-US" sz="18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9BC91F-A99F-EBF4-B7C5-BB47EBE45CF8}"/>
              </a:ext>
            </a:extLst>
          </p:cNvPr>
          <p:cNvSpPr/>
          <p:nvPr/>
        </p:nvSpPr>
        <p:spPr>
          <a:xfrm>
            <a:off x="0" y="7734062"/>
            <a:ext cx="14630400" cy="49553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2946" y="953810"/>
            <a:ext cx="7718108" cy="119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Pathophysiology: How Lung Disease Leads to Right Heart Failure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942023" y="2457569"/>
            <a:ext cx="22860" cy="4818221"/>
          </a:xfrm>
          <a:prstGeom prst="roundRect">
            <a:avLst>
              <a:gd name="adj" fmla="val 133662"/>
            </a:avLst>
          </a:prstGeom>
          <a:solidFill>
            <a:srgbClr val="4A6B6A"/>
          </a:solidFill>
          <a:ln/>
        </p:spPr>
      </p:sp>
      <p:sp>
        <p:nvSpPr>
          <p:cNvPr id="5" name="Shape 2"/>
          <p:cNvSpPr/>
          <p:nvPr/>
        </p:nvSpPr>
        <p:spPr>
          <a:xfrm>
            <a:off x="1148298" y="2675215"/>
            <a:ext cx="611029" cy="22860"/>
          </a:xfrm>
          <a:prstGeom prst="roundRect">
            <a:avLst>
              <a:gd name="adj" fmla="val 133662"/>
            </a:avLst>
          </a:prstGeom>
          <a:solidFill>
            <a:srgbClr val="4A6B6A"/>
          </a:solidFill>
          <a:ln/>
        </p:spPr>
      </p:sp>
      <p:sp>
        <p:nvSpPr>
          <p:cNvPr id="6" name="Shape 3"/>
          <p:cNvSpPr/>
          <p:nvPr/>
        </p:nvSpPr>
        <p:spPr>
          <a:xfrm>
            <a:off x="712887" y="2457569"/>
            <a:ext cx="458272" cy="458272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7" name="Text 4"/>
          <p:cNvSpPr/>
          <p:nvPr/>
        </p:nvSpPr>
        <p:spPr>
          <a:xfrm>
            <a:off x="798195" y="2506920"/>
            <a:ext cx="287536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1960602" y="2527578"/>
            <a:ext cx="2396371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Chronic Hypoxia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960602" y="2949297"/>
            <a:ext cx="6470452" cy="651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Leads to pulmonary vasoconstriction and increased vascular resistance.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148298" y="4226004"/>
            <a:ext cx="611029" cy="22860"/>
          </a:xfrm>
          <a:prstGeom prst="roundRect">
            <a:avLst>
              <a:gd name="adj" fmla="val 133662"/>
            </a:avLst>
          </a:prstGeom>
          <a:solidFill>
            <a:srgbClr val="4A6B6A"/>
          </a:solidFill>
          <a:ln/>
        </p:spPr>
      </p:sp>
      <p:sp>
        <p:nvSpPr>
          <p:cNvPr id="11" name="Shape 8"/>
          <p:cNvSpPr/>
          <p:nvPr/>
        </p:nvSpPr>
        <p:spPr>
          <a:xfrm>
            <a:off x="712887" y="4008358"/>
            <a:ext cx="458272" cy="458272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12" name="Text 9"/>
          <p:cNvSpPr/>
          <p:nvPr/>
        </p:nvSpPr>
        <p:spPr>
          <a:xfrm>
            <a:off x="798195" y="4057710"/>
            <a:ext cx="287536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1960602" y="4078367"/>
            <a:ext cx="2712006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Pulmonary Hypertension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1960602" y="4500086"/>
            <a:ext cx="6470452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Elevated pressure causes the right ventricle to work harder.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1148298" y="5450919"/>
            <a:ext cx="611029" cy="22860"/>
          </a:xfrm>
          <a:prstGeom prst="roundRect">
            <a:avLst>
              <a:gd name="adj" fmla="val 133662"/>
            </a:avLst>
          </a:prstGeom>
          <a:solidFill>
            <a:srgbClr val="4A6B6A"/>
          </a:solidFill>
          <a:ln/>
        </p:spPr>
      </p:sp>
      <p:sp>
        <p:nvSpPr>
          <p:cNvPr id="16" name="Shape 13"/>
          <p:cNvSpPr/>
          <p:nvPr/>
        </p:nvSpPr>
        <p:spPr>
          <a:xfrm>
            <a:off x="712887" y="5233273"/>
            <a:ext cx="458272" cy="458272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17" name="Text 14"/>
          <p:cNvSpPr/>
          <p:nvPr/>
        </p:nvSpPr>
        <p:spPr>
          <a:xfrm>
            <a:off x="798195" y="5282625"/>
            <a:ext cx="287536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3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1960602" y="5303282"/>
            <a:ext cx="3255764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Right Ventricular Hypertrophy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1960602" y="5725001"/>
            <a:ext cx="6470452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The heart muscle thickens, initially compensating for the strain.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1148298" y="6675834"/>
            <a:ext cx="611029" cy="22860"/>
          </a:xfrm>
          <a:prstGeom prst="roundRect">
            <a:avLst>
              <a:gd name="adj" fmla="val 133662"/>
            </a:avLst>
          </a:prstGeom>
          <a:solidFill>
            <a:srgbClr val="4A6B6A"/>
          </a:solidFill>
          <a:ln/>
        </p:spPr>
      </p:sp>
      <p:sp>
        <p:nvSpPr>
          <p:cNvPr id="21" name="Shape 18"/>
          <p:cNvSpPr/>
          <p:nvPr/>
        </p:nvSpPr>
        <p:spPr>
          <a:xfrm>
            <a:off x="712887" y="6458188"/>
            <a:ext cx="458272" cy="458272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22" name="Text 19"/>
          <p:cNvSpPr/>
          <p:nvPr/>
        </p:nvSpPr>
        <p:spPr>
          <a:xfrm>
            <a:off x="798195" y="6507540"/>
            <a:ext cx="287536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4</a:t>
            </a:r>
            <a:endParaRPr lang="en-US" sz="2250" dirty="0"/>
          </a:p>
        </p:txBody>
      </p:sp>
      <p:sp>
        <p:nvSpPr>
          <p:cNvPr id="23" name="Text 20"/>
          <p:cNvSpPr/>
          <p:nvPr/>
        </p:nvSpPr>
        <p:spPr>
          <a:xfrm>
            <a:off x="1960602" y="6528197"/>
            <a:ext cx="2396371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Right Heart Failure</a:t>
            </a:r>
            <a:endParaRPr lang="en-US" sz="1850" dirty="0"/>
          </a:p>
        </p:txBody>
      </p:sp>
      <p:sp>
        <p:nvSpPr>
          <p:cNvPr id="24" name="Text 21"/>
          <p:cNvSpPr/>
          <p:nvPr/>
        </p:nvSpPr>
        <p:spPr>
          <a:xfrm>
            <a:off x="1960602" y="6949916"/>
            <a:ext cx="6470452" cy="325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Eventually, the ventricle dilates and fails, leading to symptoms.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295995"/>
            <a:ext cx="7468553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Symptoms and Clinical Presentation: Recognizing the Signs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3767018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5" name="Text 2"/>
          <p:cNvSpPr/>
          <p:nvPr/>
        </p:nvSpPr>
        <p:spPr>
          <a:xfrm>
            <a:off x="7101959" y="3849291"/>
            <a:ext cx="28068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Common Symptoms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101959" y="4344829"/>
            <a:ext cx="280689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Dyspnea, fatigue, chest discomfort, and palpitations.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10208062" y="3767018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8" name="Text 5"/>
          <p:cNvSpPr/>
          <p:nvPr/>
        </p:nvSpPr>
        <p:spPr>
          <a:xfrm>
            <a:off x="10985897" y="3849291"/>
            <a:ext cx="28068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Signs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985897" y="4344829"/>
            <a:ext cx="280689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Jugular venous distension, peripheral edema, and cyanosis.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324124" y="5972651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15251"/>
          </a:solidFill>
          <a:ln/>
        </p:spPr>
      </p:sp>
      <p:sp>
        <p:nvSpPr>
          <p:cNvPr id="11" name="Text 8"/>
          <p:cNvSpPr/>
          <p:nvPr/>
        </p:nvSpPr>
        <p:spPr>
          <a:xfrm>
            <a:off x="7101959" y="6054923"/>
            <a:ext cx="292929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Advanced Presentation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101959" y="6550462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Ascites and hepatomegaly indicating right-sided heart failure.</a:t>
            </a:r>
            <a:endParaRPr lang="en-US" sz="18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702BB8-D44E-9501-D103-B972FA19B811}"/>
              </a:ext>
            </a:extLst>
          </p:cNvPr>
          <p:cNvSpPr/>
          <p:nvPr/>
        </p:nvSpPr>
        <p:spPr>
          <a:xfrm>
            <a:off x="0" y="7734062"/>
            <a:ext cx="14630399" cy="49553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3099733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Diagnostic Evaluation: Tests to Confirm Cor Pulmonale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21610" y="4931324"/>
            <a:ext cx="280082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Echocardiography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21610" y="6058781"/>
            <a:ext cx="280082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Visualizes right ventricle size and function, detects pulmonary pressure.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535295" y="4941886"/>
            <a:ext cx="280082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Chest Imaging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723981" y="6058781"/>
            <a:ext cx="2800826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Chest X-ray or CT identifies lung disease and vascular changes.</a:t>
            </a:r>
            <a:endParaRPr lang="en-US" sz="185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A1402574-FAE5-BCE3-96A5-B3C91C79A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3200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CB2FD7-AAB0-3542-A09F-B874D7ED32D3}"/>
              </a:ext>
            </a:extLst>
          </p:cNvPr>
          <p:cNvSpPr/>
          <p:nvPr/>
        </p:nvSpPr>
        <p:spPr>
          <a:xfrm>
            <a:off x="0" y="7734062"/>
            <a:ext cx="14630399" cy="49553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257" y="588050"/>
            <a:ext cx="7705487" cy="1813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Treatment Strategies: Addressing the Root Cause and Managing Symptoms</a:t>
            </a:r>
            <a:endParaRPr lang="en-US" sz="3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257" y="3833397"/>
            <a:ext cx="1027509" cy="123301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55017" y="3862457"/>
            <a:ext cx="2417683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Oxygen Therapy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2055016" y="4380482"/>
            <a:ext cx="6369725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Corrects hypoxia and reduces pulmonary vasoconstriction.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257" y="4902042"/>
            <a:ext cx="1027509" cy="123301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55017" y="5132800"/>
            <a:ext cx="2417683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Medications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2055017" y="5499735"/>
            <a:ext cx="6369725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Diuretics, vasodilators, digitals, and anticoagulants as needed.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257" y="5970687"/>
            <a:ext cx="1027509" cy="123301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55018" y="6167026"/>
            <a:ext cx="3075781" cy="236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Treat Underlying Lung Disease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2055018" y="6618988"/>
            <a:ext cx="6369725" cy="32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Manage COPD or other respiratory illnesses aggressively.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C67B327-2513-65DA-0FFB-7BF84FC38E4E}"/>
              </a:ext>
            </a:extLst>
          </p:cNvPr>
          <p:cNvSpPr/>
          <p:nvPr/>
        </p:nvSpPr>
        <p:spPr>
          <a:xfrm>
            <a:off x="0" y="7734062"/>
            <a:ext cx="14630399" cy="49553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F7F1DEA1-C1A2-8FD7-5AB4-0876CBFE9402}"/>
              </a:ext>
            </a:extLst>
          </p:cNvPr>
          <p:cNvSpPr/>
          <p:nvPr/>
        </p:nvSpPr>
        <p:spPr>
          <a:xfrm>
            <a:off x="6606843" y="2042544"/>
            <a:ext cx="7705487" cy="1317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Nursing diagnosis </a:t>
            </a:r>
            <a:endParaRPr lang="en-US" sz="38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99E03076-CF25-25F0-36CB-4CB2C3ED2C2B}"/>
              </a:ext>
            </a:extLst>
          </p:cNvPr>
          <p:cNvSpPr/>
          <p:nvPr/>
        </p:nvSpPr>
        <p:spPr>
          <a:xfrm>
            <a:off x="2055017" y="3862457"/>
            <a:ext cx="2417683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endParaRPr lang="fa-IR" sz="1900" dirty="0">
              <a:solidFill>
                <a:srgbClr val="F9EEE7"/>
              </a:solidFill>
              <a:latin typeface="Quattrocento" pitchFamily="34" charset="0"/>
              <a:ea typeface="Quattrocento" pitchFamily="34" charset="-122"/>
              <a:cs typeface="Quattrocento" pitchFamily="34" charset="-12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3A4742-6AEA-73C7-50E0-3B3A134D0C10}"/>
              </a:ext>
            </a:extLst>
          </p:cNvPr>
          <p:cNvSpPr txBox="1"/>
          <p:nvPr/>
        </p:nvSpPr>
        <p:spPr>
          <a:xfrm>
            <a:off x="6989874" y="3797635"/>
            <a:ext cx="732245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a-IR" sz="1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Impaired gas exchange  related to  ventilation /perfusion mismatch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9EEE7"/>
                </a:solidFill>
                <a:latin typeface="Quattrocento" pitchFamily="34" charset="0"/>
              </a:rPr>
              <a:t>D</a:t>
            </a:r>
            <a:r>
              <a:rPr lang="fa-IR" dirty="0">
                <a:solidFill>
                  <a:srgbClr val="F9EEE7"/>
                </a:solidFill>
                <a:latin typeface="Quattrocento" pitchFamily="34" charset="0"/>
              </a:rPr>
              <a:t>ecreased cardiac output related to right ventricular failure </a:t>
            </a:r>
          </a:p>
          <a:p>
            <a:pPr marL="342900" indent="-342900">
              <a:buFont typeface="+mj-lt"/>
              <a:buAutoNum type="arabicPeriod"/>
            </a:pPr>
            <a:endParaRPr lang="fa-IR" dirty="0">
              <a:solidFill>
                <a:srgbClr val="F9EEE7"/>
              </a:solidFill>
              <a:latin typeface="Quattrocento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a-IR" dirty="0">
                <a:solidFill>
                  <a:srgbClr val="F9EEE7"/>
                </a:solidFill>
                <a:latin typeface="Quattrocento" pitchFamily="34" charset="0"/>
              </a:rPr>
              <a:t>Excess fluid volume related to  heart failure and fluid retention </a:t>
            </a:r>
          </a:p>
          <a:p>
            <a:pPr marL="342900" indent="-342900">
              <a:buFont typeface="+mj-lt"/>
              <a:buAutoNum type="arabicPeriod"/>
            </a:pPr>
            <a:endParaRPr lang="fa-IR" dirty="0">
              <a:solidFill>
                <a:srgbClr val="F9EEE7"/>
              </a:solidFill>
              <a:latin typeface="Quattrocento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F9EEE7"/>
                </a:solidFill>
                <a:latin typeface="Quattrocento" pitchFamily="34" charset="0"/>
              </a:rPr>
              <a:t>A</a:t>
            </a:r>
            <a:r>
              <a:rPr lang="fa-IR" dirty="0">
                <a:solidFill>
                  <a:srgbClr val="F9EEE7"/>
                </a:solidFill>
                <a:latin typeface="Quattrocento" pitchFamily="34" charset="0"/>
              </a:rPr>
              <a:t>ctivity intolerance related to imbalance between the oxygen demand and supply </a:t>
            </a:r>
          </a:p>
          <a:p>
            <a:pPr marL="342900" indent="-342900">
              <a:buFont typeface="+mj-lt"/>
              <a:buAutoNum type="arabicPeriod"/>
            </a:pPr>
            <a:endParaRPr lang="fa-IR" dirty="0">
              <a:solidFill>
                <a:srgbClr val="F9EEE7"/>
              </a:solidFill>
              <a:latin typeface="Quattrocento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a-IR" dirty="0">
                <a:solidFill>
                  <a:srgbClr val="F9EEE7"/>
                </a:solidFill>
                <a:latin typeface="Quattrocento" pitchFamily="34" charset="0"/>
              </a:rPr>
              <a:t>Anxiety related to breathlessness and uncertain prognosis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5FC452-1D2D-E6CC-7F06-766E19F44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145" y="0"/>
            <a:ext cx="6213513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25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id3van@gmail.com</cp:lastModifiedBy>
  <cp:revision>11</cp:revision>
  <dcterms:created xsi:type="dcterms:W3CDTF">2025-05-03T14:32:18Z</dcterms:created>
  <dcterms:modified xsi:type="dcterms:W3CDTF">2025-05-04T17:12:19Z</dcterms:modified>
</cp:coreProperties>
</file>