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44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4139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2230A-532A-43FB-89F9-5671FAE96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D0DDF-6A6D-4A0B-B322-829D93EE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718A8-494A-4825-A58C-3C96E7448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24134-CC5F-42BA-8AA6-9173AEE4A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E760F-68DD-4C29-9D02-4E36C0EDF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690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CC1F6-92E4-4997-89AB-E5904F066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F1B6D-0255-4E1F-A057-85B002B8F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0149B-D955-40F5-9D50-248C6A7A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CE860-F852-46B2-A318-E055C2ADB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95FD3-525B-4704-B972-FF5BD4420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9002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3F75C-D6AA-40EE-88EE-4B10EBEF1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FF3F5-C78F-47E0-A594-FAB44BCDC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656B3-7BCA-4325-8983-DF93537FF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14385-D003-4E8D-9829-B2406CA7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79C48-DEC7-4CDC-B843-94D74B9B2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46309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7E831-8918-4AB4-B858-38864BFFA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5D481-E963-4556-B358-F3ABA6AD8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0BDF2-B3F7-4565-9877-A3406CD3E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3AFBE0-E79E-43DF-8966-2CC1050D3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8276B-907C-48BD-BC07-21136DDC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4BCFC-9A48-4C4B-89A7-3FC12379C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2953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7780-C98D-47B2-AE24-A961E8830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E3AE1-1413-49B6-A01D-63B433154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527FC-7F27-4219-A623-218F03CEA3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324916-0F40-4448-8B4A-89BA68CA25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FC4408-D248-4DB8-8B4D-D5AEE8F732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6E33AE-F754-4D7B-9F33-5BAA4E296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E49790-C197-486A-AE3D-152FBBA33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9D7327-C80D-422A-B1EF-37DD2252C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468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C4057-ED8A-4439-9EFD-088B4162B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D836D8-8F4A-4370-B5C5-4295C24FA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DED079-85E2-40EA-B65A-464C0B67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B0355-FABC-4289-A986-D6E682ED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3841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603086-829C-490B-8F30-4E4B40894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809CE9-61B9-43DA-84E2-B1B2CF011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FD568-E582-457F-97FB-439894FA7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8432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C5233-A260-4014-A550-F7AD14E99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DDB26-E0A7-44D9-B5B5-B766B8997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9AA8C-F646-4703-A962-DEBACE3B8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235EF9-E8D0-4470-84A8-5BD448D52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A030A-820D-4B26-83A2-7D60DF1AE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30A3B-390D-42F2-B165-172B9A8DD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854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75C77-6A7A-49C8-AC58-E88EFEB83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F58368-C44B-4865-AED1-F0EDB828CD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CEF16-C31B-44A9-91B1-6649B82A6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C663D7-1644-459D-AC0B-D4192292E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470BFC-BEC1-4395-9214-EAD4CD73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35948-C20B-45E1-A93A-844C2C9D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6802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CB2C9-06CE-4E69-B3F7-7B3E1E165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D4F79-E62A-4FD7-9A50-E5BDE3FDC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514F5-23B6-4077-BF7D-67313E17B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9EE5B-BFF5-460E-A9C5-A7D8B84C2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364AA-22DA-45F2-A2B0-150DE46F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6275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CCDB96-CFB1-4BE0-A7D6-26BBC7DC22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A669B9-1332-40EF-A383-6CE17F998E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A7CB5-9200-428F-9D39-80B2F6F4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74006-C3EA-4B22-A6E6-F8FD463C1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3FAB4-5350-42F9-90A0-4C819BA27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344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882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081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901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418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302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397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8703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418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6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670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38AE19-29BD-4FBE-8DCD-19A77E03F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EABFC-7860-48BC-A795-86504E3B4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D2962-7733-43BE-8438-0462E22CBE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E4E53-20E6-4F65-8B9B-A841F0EED7F5}" type="datetimeFigureOut">
              <a:rPr lang="en-US" smtClean="0"/>
              <a:t>4/26/2025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F351F-3D75-49E4-975A-3CA76A6CBB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0F4AB-E9DD-40F1-8DBF-49F06C1C8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68F0F-FEFB-43EF-A311-0588C9AD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30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390385" y="3998672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20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Presented by Dehghan </a:t>
            </a:r>
            <a:endParaRPr lang="fa-IR" sz="3200" kern="0" spc="-38" dirty="0">
              <a:solidFill>
                <a:srgbClr val="272525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 algn="l">
              <a:lnSpc>
                <a:spcPts val="3000"/>
              </a:lnSpc>
              <a:buNone/>
            </a:pPr>
            <a:endParaRPr lang="fa-IR" sz="1850" kern="0" spc="-38" dirty="0">
              <a:solidFill>
                <a:srgbClr val="272525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en-US" sz="360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Master: </a:t>
            </a:r>
            <a:r>
              <a:rPr lang="en-US" sz="3600" kern="0" spc="-38" dirty="0" err="1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Mr.Ghaderi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837724" y="5132784"/>
            <a:ext cx="382905" cy="382905"/>
          </a:xfrm>
          <a:prstGeom prst="roundRect">
            <a:avLst>
              <a:gd name="adj" fmla="val 2387820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7D0D29-342E-4CB2-BEE2-A72A7B7B4C20}"/>
              </a:ext>
            </a:extLst>
          </p:cNvPr>
          <p:cNvSpPr txBox="1"/>
          <p:nvPr/>
        </p:nvSpPr>
        <p:spPr>
          <a:xfrm>
            <a:off x="837724" y="1597315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FF00FF"/>
                </a:solidFill>
              </a:rPr>
              <a:t>Coronary Artery Disease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4313992"/>
            <a:ext cx="761738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About Coronary Artery Disease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5646182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615559" y="564618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Definition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15559" y="6141720"/>
            <a:ext cx="557998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Coronary artery disease (CAD) involves narrowing of heart arteries.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7434858" y="5646182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12693" y="564618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Types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8212693" y="6141720"/>
            <a:ext cx="557998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Main two types: stable angina and acute coronary syndrome.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767840"/>
            <a:ext cx="993648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Risk Factors for Coronary Artery Disease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07014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Modifiable Risks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66141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High LDL cholesterol over 130 mg/dL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12813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High blood pressure above 130/80 mmHg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459486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Diabetes with fasting glucose over 126 mg/dL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50615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Smoking doubles to quadruples risk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552831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Obesity with BMI over 30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837724" y="599503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Physical inactivity less than 150 min/week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4761" y="307014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Non-Modifiable Risks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614761" y="366141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Age: men over 45, women over 55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614761" y="412813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Male gender higher risk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7614761" y="459486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Family history before age 55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926443"/>
            <a:ext cx="686157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Signs and Symptoms of CAD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4989433"/>
            <a:ext cx="4158734" cy="2305883"/>
          </a:xfrm>
          <a:prstGeom prst="roundRect">
            <a:avLst>
              <a:gd name="adj" fmla="val 436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84659" y="523636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Chest Pain (Angina)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84659" y="5731907"/>
            <a:ext cx="366486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Pressure or burning in chest, worsened by exertion or stress.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5235773" y="4989433"/>
            <a:ext cx="4158734" cy="2305883"/>
          </a:xfrm>
          <a:prstGeom prst="roundRect">
            <a:avLst>
              <a:gd name="adj" fmla="val 436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2709" y="523636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Other Symptoms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82709" y="5731907"/>
            <a:ext cx="36648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Shortness of breath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5482709" y="6198632"/>
            <a:ext cx="36648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Fatigue and weakness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5482709" y="6665357"/>
            <a:ext cx="36648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Severe cases lead to heart attack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9633823" y="4989433"/>
            <a:ext cx="4158734" cy="2305883"/>
          </a:xfrm>
          <a:prstGeom prst="roundRect">
            <a:avLst>
              <a:gd name="adj" fmla="val 436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880759" y="523636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Heart Attack Signs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9880759" y="5731907"/>
            <a:ext cx="366486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Severe chest pain, sweating, nausea, and vomiting.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844290"/>
            <a:ext cx="638627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Diagnostic Methods Part 1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5266253"/>
            <a:ext cx="6297930" cy="239316"/>
          </a:xfrm>
          <a:prstGeom prst="roundRect">
            <a:avLst>
              <a:gd name="adj" fmla="val 42011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7724" y="5864543"/>
            <a:ext cx="306252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Electrocardiogram (ECG)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37724" y="6360081"/>
            <a:ext cx="629793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Records electrical heart activity; detects arrhythmias and heart damage.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7494627" y="4907280"/>
            <a:ext cx="6298049" cy="239316"/>
          </a:xfrm>
          <a:prstGeom prst="roundRect">
            <a:avLst>
              <a:gd name="adj" fmla="val 42011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4627" y="550556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Stress Test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494627" y="6001107"/>
            <a:ext cx="629804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Monitors ECG during exercise to assess blood flow under stress.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7494627" y="6527721"/>
            <a:ext cx="629804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Sensitivity 68%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7494627" y="6994446"/>
            <a:ext cx="629804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Specificity 77%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205151"/>
            <a:ext cx="638627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Diagnostic Methods Part 2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124" y="2268141"/>
            <a:ext cx="1196816" cy="188380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879913" y="250745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Coronary Angiography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879913" y="3002994"/>
            <a:ext cx="59127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X-ray imaging with contrast; gold standard for CAD detection.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7879913" y="3529608"/>
            <a:ext cx="59127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Pinpoints location and severity of blockages.</a:t>
            </a:r>
            <a:endParaRPr lang="en-US" sz="18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124" y="4151947"/>
            <a:ext cx="1196816" cy="143625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879913" y="439126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CT Angiography</a:t>
            </a:r>
            <a:endParaRPr lang="en-US" sz="2200" dirty="0"/>
          </a:p>
        </p:txBody>
      </p:sp>
      <p:sp>
        <p:nvSpPr>
          <p:cNvPr id="10" name="Text 5"/>
          <p:cNvSpPr/>
          <p:nvPr/>
        </p:nvSpPr>
        <p:spPr>
          <a:xfrm>
            <a:off x="7879913" y="4886801"/>
            <a:ext cx="59127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3D CT scans with contrast; less invasive alternative.</a:t>
            </a:r>
            <a:endParaRPr lang="en-US" sz="18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124" y="5588198"/>
            <a:ext cx="1196816" cy="143625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879913" y="582751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Nuclear Stress Test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7879913" y="6323052"/>
            <a:ext cx="591276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Sensitivity 85%, specificity 75% using radioactive tracers.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124313"/>
            <a:ext cx="575274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Treatment: Angioplasty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3456503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615559" y="345650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Angioplasty (PCI)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15559" y="3952042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Uses a balloon to open narrowed arteries and insert a stent.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837724" y="4843582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15559" y="484358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Success Rate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15559" y="5339120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90-95% effective with 5-10% chance of restenosis in drug-eluting stents.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569607"/>
            <a:ext cx="902136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Treatment: Coronary Bypass Surgery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87191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CABG Procedure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463177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Grafts healthy vessels to bypass blocked arteries.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506158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Used mainly in severe CAD cases.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614761" y="387191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Survival Rates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614761" y="4463177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5-year survival: 85-90%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7614761" y="4929902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10-year survival: 70-80%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805696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Prevention of Coronary Artery Disease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572703"/>
            <a:ext cx="7468553" cy="2772608"/>
          </a:xfrm>
          <a:prstGeom prst="roundRect">
            <a:avLst>
              <a:gd name="adj" fmla="val 3626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84659" y="281963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Healthy Lifestyle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84659" y="3315176"/>
            <a:ext cx="69746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Balanced diet low in fat and salt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084659" y="3781901"/>
            <a:ext cx="69746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At least 150 minutes of exercise weekly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084659" y="4248626"/>
            <a:ext cx="69746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Quit smoking and manage stress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84659" y="4715351"/>
            <a:ext cx="69746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Maintain healthy weight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584627"/>
            <a:ext cx="7468553" cy="1839158"/>
          </a:xfrm>
          <a:prstGeom prst="roundRect">
            <a:avLst>
              <a:gd name="adj" fmla="val 546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84659" y="583156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Risk Management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84659" y="6327100"/>
            <a:ext cx="69746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Regular blood pressure and cholesterol checks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1084659" y="6793825"/>
            <a:ext cx="69746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Effective diabetes control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_2025-04-26_11-08-13">
            <a:hlinkClick r:id="" action="ppaction://media"/>
            <a:extLst>
              <a:ext uri="{FF2B5EF4-FFF2-40B4-BE49-F238E27FC236}">
                <a16:creationId xmlns:a16="http://schemas.microsoft.com/office/drawing/2014/main" id="{6C4BACB6-C79C-43A6-9063-1863897E85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19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391733"/>
            <a:ext cx="71183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D73AD7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Thank You for Your Attention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4454723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We appreciate your time and interest in coronary artery disease knowledge.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381</Words>
  <Application>Microsoft Office PowerPoint</Application>
  <PresentationFormat>Custom</PresentationFormat>
  <Paragraphs>78</Paragraphs>
  <Slides>11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Source Sans Pro</vt:lpstr>
      <vt:lpstr>Source Serif Pro Semi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Mohsen ZG</cp:lastModifiedBy>
  <cp:revision>7</cp:revision>
  <dcterms:created xsi:type="dcterms:W3CDTF">2025-04-23T13:16:21Z</dcterms:created>
  <dcterms:modified xsi:type="dcterms:W3CDTF">2025-04-26T07:47:04Z</dcterms:modified>
</cp:coreProperties>
</file>