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4630400" cy="8229600"/>
  <p:notesSz cx="8229600" cy="14630400"/>
  <p:embeddedFontLst>
    <p:embeddedFont>
      <p:font typeface="Host Grotesk Medium"/>
      <p:regular r:id="rId17"/>
    </p:embeddedFont>
    <p:embeddedFont>
      <p:font typeface="Host Grotesk Medium"/>
      <p:regular r:id="rId18"/>
    </p:embeddedFont>
    <p:embeddedFont>
      <p:font typeface="Host Grotesk Medium"/>
      <p:regular r:id="rId19"/>
    </p:embeddedFont>
    <p:embeddedFont>
      <p:font typeface="Host Grotesk Medium"/>
      <p:regular r:id="rId20"/>
    </p:embeddedFont>
    <p:embeddedFont>
      <p:font typeface="Roboto"/>
      <p:regular r:id="rId21"/>
    </p:embeddedFont>
    <p:embeddedFont>
      <p:font typeface="Roboto"/>
      <p:regular r:id="rId22"/>
    </p:embeddedFont>
    <p:embeddedFont>
      <p:font typeface="Roboto"/>
      <p:regular r:id="rId23"/>
    </p:embeddedFont>
    <p:embeddedFont>
      <p:font typeface="Roboto"/>
      <p:regular r:id="rId24"/>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 Id="rId22" Type="http://schemas.openxmlformats.org/officeDocument/2006/relationships/font" Target="fonts/font6.fntdata"/><Relationship Id="rId23" Type="http://schemas.openxmlformats.org/officeDocument/2006/relationships/font" Target="fonts/font7.fntdata"/><Relationship Id="rId24"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2-1.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3-1.pn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4-1.pn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5-1.png"/><Relationship Id="rId3"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6-1.png"/><Relationship Id="rId3"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7-1.png"/><Relationship Id="rId3"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8-1.png"/><Relationship Id="rId3"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9-1.png"/><Relationship Id="rId3"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10-1.png"/><Relationship Id="rId3"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11-1.pn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C7E0E7"/>
          </a:solidFill>
          <a:ln/>
        </p:spPr>
      </p:sp>
      <p:sp>
        <p:nvSpPr>
          <p:cNvPr id="3" name="Shape 1"/>
          <p:cNvSpPr/>
          <p:nvPr/>
        </p:nvSpPr>
        <p:spPr>
          <a:xfrm>
            <a:off x="0" y="0"/>
            <a:ext cx="14630400" cy="8229600"/>
          </a:xfrm>
          <a:prstGeom prst="rect">
            <a:avLst/>
          </a:prstGeom>
          <a:solidFill>
            <a:srgbClr val="C7E0E7"/>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C7E0E7"/>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C7E0E7"/>
          </a:solidFill>
          <a:ln/>
        </p:spPr>
      </p:sp>
      <p:sp>
        <p:nvSpPr>
          <p:cNvPr id="3" name="Shape 1"/>
          <p:cNvSpPr/>
          <p:nvPr/>
        </p:nvSpPr>
        <p:spPr>
          <a:xfrm>
            <a:off x="0" y="0"/>
            <a:ext cx="14630400" cy="8229600"/>
          </a:xfrm>
          <a:prstGeom prst="rect">
            <a:avLst/>
          </a:prstGeom>
          <a:solidFill>
            <a:srgbClr val="F2F2F2"/>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C7E0E7"/>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C7E0E7"/>
          </a:solidFill>
          <a:ln/>
        </p:spPr>
      </p:sp>
      <p:sp>
        <p:nvSpPr>
          <p:cNvPr id="3" name="Shape 1"/>
          <p:cNvSpPr/>
          <p:nvPr/>
        </p:nvSpPr>
        <p:spPr>
          <a:xfrm>
            <a:off x="0" y="0"/>
            <a:ext cx="14630400" cy="8229600"/>
          </a:xfrm>
          <a:prstGeom prst="rect">
            <a:avLst/>
          </a:prstGeom>
          <a:solidFill>
            <a:srgbClr val="E9CFC9"/>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C7E0E7"/>
          </a:solidFill>
          <a:ln/>
        </p:spPr>
      </p:sp>
      <p:sp>
        <p:nvSpPr>
          <p:cNvPr id="3" name="Shape 1"/>
          <p:cNvSpPr/>
          <p:nvPr/>
        </p:nvSpPr>
        <p:spPr>
          <a:xfrm>
            <a:off x="0" y="0"/>
            <a:ext cx="14630400" cy="8229600"/>
          </a:xfrm>
          <a:prstGeom prst="rect">
            <a:avLst/>
          </a:prstGeom>
          <a:solidFill>
            <a:srgbClr val="C7E0E7"/>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C7E0E7"/>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C7E0E7"/>
          </a:solidFill>
          <a:ln/>
        </p:spPr>
      </p:sp>
      <p:sp>
        <p:nvSpPr>
          <p:cNvPr id="3" name="Shape 1"/>
          <p:cNvSpPr/>
          <p:nvPr/>
        </p:nvSpPr>
        <p:spPr>
          <a:xfrm>
            <a:off x="0" y="0"/>
            <a:ext cx="14630400" cy="8229600"/>
          </a:xfrm>
          <a:prstGeom prst="rect">
            <a:avLst/>
          </a:prstGeom>
          <a:solidFill>
            <a:srgbClr val="F2F2F2"/>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C7E0E7"/>
          </a:solidFill>
          <a:ln/>
        </p:spPr>
      </p:sp>
      <p:sp>
        <p:nvSpPr>
          <p:cNvPr id="3" name="Shape 1"/>
          <p:cNvSpPr/>
          <p:nvPr/>
        </p:nvSpPr>
        <p:spPr>
          <a:xfrm>
            <a:off x="0" y="0"/>
            <a:ext cx="14630400" cy="8229600"/>
          </a:xfrm>
          <a:prstGeom prst="rect">
            <a:avLst/>
          </a:prstGeom>
          <a:solidFill>
            <a:srgbClr val="FFFFFF"/>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C7E0E7"/>
          </a:solidFill>
          <a:ln/>
        </p:spPr>
      </p:sp>
      <p:sp>
        <p:nvSpPr>
          <p:cNvPr id="3" name="Shape 1"/>
          <p:cNvSpPr/>
          <p:nvPr/>
        </p:nvSpPr>
        <p:spPr>
          <a:xfrm>
            <a:off x="0" y="0"/>
            <a:ext cx="14630400" cy="8229600"/>
          </a:xfrm>
          <a:prstGeom prst="rect">
            <a:avLst/>
          </a:prstGeom>
          <a:solidFill>
            <a:srgbClr val="C7E0E7"/>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4.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slideLayout" Target="../slideLayouts/slideLayout5.xml"/><Relationship Id="rId11"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6.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7.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image" Target="../media/image-7-10.png"/><Relationship Id="rId11" Type="http://schemas.openxmlformats.org/officeDocument/2006/relationships/slideLayout" Target="../slideLayouts/slideLayout8.xml"/><Relationship Id="rId1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9.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0.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869680" y="0"/>
            <a:ext cx="5760720" cy="8229600"/>
          </a:xfrm>
          <a:prstGeom prst="rect">
            <a:avLst/>
          </a:prstGeom>
        </p:spPr>
      </p:pic>
      <p:sp>
        <p:nvSpPr>
          <p:cNvPr id="3" name="Text 0"/>
          <p:cNvSpPr/>
          <p:nvPr/>
        </p:nvSpPr>
        <p:spPr>
          <a:xfrm>
            <a:off x="793790" y="2406610"/>
            <a:ext cx="7556421" cy="978218"/>
          </a:xfrm>
          <a:prstGeom prst="rect">
            <a:avLst/>
          </a:prstGeom>
          <a:noFill/>
          <a:ln/>
        </p:spPr>
        <p:txBody>
          <a:bodyPr wrap="none" lIns="0" tIns="0" rIns="0" bIns="0" rtlCol="0" anchor="t"/>
          <a:lstStyle/>
          <a:p>
            <a:pPr rtl="1" algn="ctr" indent="0" marL="0">
              <a:lnSpc>
                <a:spcPts val="7700"/>
              </a:lnSpc>
              <a:buNone/>
            </a:pPr>
            <a:r>
              <a:rPr lang="en-US" sz="6150" dirty="0">
                <a:solidFill>
                  <a:srgbClr val="2E3C4E"/>
                </a:solidFill>
                <a:latin typeface="Host Grotesk Medium" pitchFamily="34" charset="0"/>
                <a:ea typeface="Host Grotesk Medium" pitchFamily="34" charset="-122"/>
                <a:cs typeface="Host Grotesk Medium" pitchFamily="34" charset="-120"/>
              </a:rPr>
              <a:t>بررسی مقایسه‌ای</a:t>
            </a:r>
            <a:endParaRPr lang="en-US" sz="6150" dirty="0"/>
          </a:p>
        </p:txBody>
      </p:sp>
      <p:sp>
        <p:nvSpPr>
          <p:cNvPr id="4" name="Text 1"/>
          <p:cNvSpPr/>
          <p:nvPr/>
        </p:nvSpPr>
        <p:spPr>
          <a:xfrm>
            <a:off x="793790" y="3724989"/>
            <a:ext cx="7556421" cy="1417558"/>
          </a:xfrm>
          <a:prstGeom prst="rect">
            <a:avLst/>
          </a:prstGeom>
          <a:noFill/>
          <a:ln/>
        </p:spPr>
        <p:txBody>
          <a:bodyPr wrap="square" lIns="0" tIns="0" rIns="0" bIns="0" rtlCol="0" anchor="t"/>
          <a:lstStyle/>
          <a:p>
            <a:pPr rtl="1" algn="ctr" indent="0" marL="0">
              <a:lnSpc>
                <a:spcPts val="5550"/>
              </a:lnSpc>
              <a:buNone/>
            </a:pPr>
            <a:r>
              <a:rPr lang="en-US" sz="4450" dirty="0">
                <a:solidFill>
                  <a:srgbClr val="2E3C4E"/>
                </a:solidFill>
                <a:latin typeface="Host Grotesk Medium" pitchFamily="34" charset="0"/>
                <a:ea typeface="Host Grotesk Medium" pitchFamily="34" charset="-122"/>
                <a:cs typeface="Host Grotesk Medium" pitchFamily="34" charset="-120"/>
              </a:rPr>
              <a:t>تأثیر دارویی در روش‌های وریدی و درون نای</a:t>
            </a:r>
            <a:endParaRPr lang="en-US" sz="4450" dirty="0"/>
          </a:p>
        </p:txBody>
      </p:sp>
      <p:sp>
        <p:nvSpPr>
          <p:cNvPr id="5" name="Text 2"/>
          <p:cNvSpPr/>
          <p:nvPr/>
        </p:nvSpPr>
        <p:spPr>
          <a:xfrm>
            <a:off x="793790" y="5482709"/>
            <a:ext cx="7556421" cy="340162"/>
          </a:xfrm>
          <a:prstGeom prst="rect">
            <a:avLst/>
          </a:prstGeom>
          <a:noFill/>
          <a:ln/>
        </p:spPr>
        <p:txBody>
          <a:bodyPr wrap="none" lIns="0" tIns="0" rIns="0" bIns="0" rtlCol="0" anchor="t"/>
          <a:lstStyle/>
          <a:p>
            <a:pPr rtl="1" algn="ctr" indent="0" marL="0">
              <a:lnSpc>
                <a:spcPts val="2650"/>
              </a:lnSpc>
              <a:buNone/>
            </a:pPr>
            <a:r>
              <a:rPr lang="en-US" sz="1750" dirty="0">
                <a:solidFill>
                  <a:srgbClr val="384653"/>
                </a:solidFill>
                <a:latin typeface="Roboto" pitchFamily="34" charset="0"/>
                <a:ea typeface="Roboto" pitchFamily="34" charset="-122"/>
                <a:cs typeface="Roboto" pitchFamily="34" charset="-120"/>
              </a:rPr>
              <a:t>تحلیلی جامع بر اثربخشی و ایمنی مسیرهای کلیدی تجویز دارو</a:t>
            </a:r>
            <a:endParaRPr lang="en-US" sz="1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869680" y="0"/>
            <a:ext cx="5760720" cy="8229600"/>
          </a:xfrm>
          <a:prstGeom prst="rect">
            <a:avLst/>
          </a:prstGeom>
        </p:spPr>
      </p:pic>
      <p:sp>
        <p:nvSpPr>
          <p:cNvPr id="3" name="Text 0"/>
          <p:cNvSpPr/>
          <p:nvPr/>
        </p:nvSpPr>
        <p:spPr>
          <a:xfrm>
            <a:off x="793790" y="983694"/>
            <a:ext cx="7556421" cy="1133951"/>
          </a:xfrm>
          <a:prstGeom prst="rect">
            <a:avLst/>
          </a:prstGeom>
          <a:noFill/>
          <a:ln/>
        </p:spPr>
        <p:txBody>
          <a:bodyPr wrap="square" lIns="0" tIns="0" rIns="0" bIns="0" rtlCol="0" anchor="t"/>
          <a:lstStyle/>
          <a:p>
            <a:pPr rtl="1" algn="ctr" indent="0" marL="0">
              <a:lnSpc>
                <a:spcPts val="4450"/>
              </a:lnSpc>
              <a:buNone/>
            </a:pPr>
            <a:r>
              <a:rPr lang="en-US" sz="3550" dirty="0">
                <a:solidFill>
                  <a:srgbClr val="2E3C4E"/>
                </a:solidFill>
                <a:latin typeface="Host Grotesk Medium" pitchFamily="34" charset="0"/>
                <a:ea typeface="Host Grotesk Medium" pitchFamily="34" charset="-122"/>
                <a:cs typeface="Host Grotesk Medium" pitchFamily="34" charset="-120"/>
              </a:rPr>
              <a:t>مقدمه‌ای بر مسیرهای تجویز دارو و اهمیت آن</a:t>
            </a:r>
            <a:endParaRPr lang="en-US" sz="3550" dirty="0"/>
          </a:p>
        </p:txBody>
      </p:sp>
      <p:sp>
        <p:nvSpPr>
          <p:cNvPr id="4" name="Text 1"/>
          <p:cNvSpPr/>
          <p:nvPr/>
        </p:nvSpPr>
        <p:spPr>
          <a:xfrm>
            <a:off x="793790" y="2372797"/>
            <a:ext cx="7556421" cy="1020485"/>
          </a:xfrm>
          <a:prstGeom prst="rect">
            <a:avLst/>
          </a:prstGeom>
          <a:noFill/>
          <a:ln/>
        </p:spPr>
        <p:txBody>
          <a:bodyPr wrap="square" lIns="0" tIns="0" rIns="0" bIns="0" rtlCol="0" anchor="t"/>
          <a:lstStyle/>
          <a:p>
            <a:pPr rtl="1" algn="ctr" indent="0" marL="0">
              <a:lnSpc>
                <a:spcPts val="2650"/>
              </a:lnSpc>
              <a:buNone/>
            </a:pPr>
            <a:r>
              <a:rPr lang="en-US" sz="1750" dirty="0">
                <a:solidFill>
                  <a:srgbClr val="384653"/>
                </a:solidFill>
                <a:latin typeface="Roboto" pitchFamily="34" charset="0"/>
                <a:ea typeface="Roboto" pitchFamily="34" charset="-122"/>
                <a:cs typeface="Roboto" pitchFamily="34" charset="-120"/>
              </a:rPr>
              <a:t>انتخاب مسیر صحیح تجویز دارو برای اثربخشی درمان، کاهش عوارض جانبی و ایمنی بیمار حیاتی است. این انتخاب بر سرعت جذب، توزیع، متابولیسم و دفع دارو تأثیر مستقیم دارد و سنگ بنای درمان‌های موفق را تشکیل می‌دهد.</a:t>
            </a:r>
            <a:endParaRPr lang="en-US" sz="1750" dirty="0"/>
          </a:p>
        </p:txBody>
      </p:sp>
      <p:sp>
        <p:nvSpPr>
          <p:cNvPr id="5" name="Shape 2"/>
          <p:cNvSpPr/>
          <p:nvPr/>
        </p:nvSpPr>
        <p:spPr>
          <a:xfrm>
            <a:off x="4685467" y="3648432"/>
            <a:ext cx="3664744" cy="1685330"/>
          </a:xfrm>
          <a:prstGeom prst="roundRect">
            <a:avLst>
              <a:gd name="adj" fmla="val 5653"/>
            </a:avLst>
          </a:prstGeom>
          <a:solidFill>
            <a:srgbClr val="FFFFFF"/>
          </a:solidFill>
          <a:ln w="30480">
            <a:solidFill>
              <a:srgbClr val="95CCDA"/>
            </a:solidFill>
            <a:prstDash val="solid"/>
          </a:ln>
        </p:spPr>
      </p:sp>
      <p:sp>
        <p:nvSpPr>
          <p:cNvPr id="6" name="Shape 3"/>
          <p:cNvSpPr/>
          <p:nvPr/>
        </p:nvSpPr>
        <p:spPr>
          <a:xfrm>
            <a:off x="8228290" y="3648432"/>
            <a:ext cx="121920" cy="1685330"/>
          </a:xfrm>
          <a:prstGeom prst="roundRect">
            <a:avLst>
              <a:gd name="adj" fmla="val 78139"/>
            </a:avLst>
          </a:prstGeom>
          <a:solidFill>
            <a:srgbClr val="95CCDA"/>
          </a:solidFill>
          <a:ln/>
        </p:spPr>
      </p:sp>
      <p:sp>
        <p:nvSpPr>
          <p:cNvPr id="7" name="Text 4"/>
          <p:cNvSpPr/>
          <p:nvPr/>
        </p:nvSpPr>
        <p:spPr>
          <a:xfrm>
            <a:off x="5135761" y="3905726"/>
            <a:ext cx="2835235" cy="354330"/>
          </a:xfrm>
          <a:prstGeom prst="rect">
            <a:avLst/>
          </a:prstGeom>
          <a:noFill/>
          <a:ln/>
        </p:spPr>
        <p:txBody>
          <a:bodyPr wrap="none" lIns="0" tIns="0" rIns="0" bIns="0" rtlCol="0" anchor="t"/>
          <a:lstStyle/>
          <a:p>
            <a:pPr rtl="1" algn="r" indent="0" marL="0">
              <a:lnSpc>
                <a:spcPts val="2750"/>
              </a:lnSpc>
              <a:buNone/>
            </a:pPr>
            <a:r>
              <a:rPr lang="en-US" sz="2200" dirty="0">
                <a:solidFill>
                  <a:srgbClr val="384653"/>
                </a:solidFill>
                <a:latin typeface="Host Grotesk Medium" pitchFamily="34" charset="0"/>
                <a:ea typeface="Host Grotesk Medium" pitchFamily="34" charset="-122"/>
                <a:cs typeface="Host Grotesk Medium" pitchFamily="34" charset="-120"/>
              </a:rPr>
              <a:t>اثربخشی درمانی</a:t>
            </a:r>
            <a:endParaRPr lang="en-US" sz="2200" dirty="0"/>
          </a:p>
        </p:txBody>
      </p:sp>
      <p:sp>
        <p:nvSpPr>
          <p:cNvPr id="8" name="Text 5"/>
          <p:cNvSpPr/>
          <p:nvPr/>
        </p:nvSpPr>
        <p:spPr>
          <a:xfrm>
            <a:off x="4942761" y="4396145"/>
            <a:ext cx="3028236" cy="680323"/>
          </a:xfrm>
          <a:prstGeom prst="rect">
            <a:avLst/>
          </a:prstGeom>
          <a:noFill/>
          <a:ln/>
        </p:spPr>
        <p:txBody>
          <a:bodyPr wrap="square" lIns="0" tIns="0" rIns="0" bIns="0" rtlCol="0" anchor="t"/>
          <a:lstStyle/>
          <a:p>
            <a:pPr rtl="1" algn="r" indent="0" marL="0">
              <a:lnSpc>
                <a:spcPts val="2650"/>
              </a:lnSpc>
              <a:buNone/>
            </a:pPr>
            <a:r>
              <a:rPr lang="en-US" sz="1750" dirty="0">
                <a:solidFill>
                  <a:srgbClr val="384653"/>
                </a:solidFill>
                <a:latin typeface="Roboto" pitchFamily="34" charset="0"/>
                <a:ea typeface="Roboto" pitchFamily="34" charset="-122"/>
                <a:cs typeface="Roboto" pitchFamily="34" charset="-120"/>
              </a:rPr>
              <a:t>اطمینان از رسیدن دوز مناسب دارو به محل هدف با حداکثر تأثیر.</a:t>
            </a:r>
            <a:endParaRPr lang="en-US" sz="1750" dirty="0"/>
          </a:p>
        </p:txBody>
      </p:sp>
      <p:sp>
        <p:nvSpPr>
          <p:cNvPr id="9" name="Shape 6"/>
          <p:cNvSpPr/>
          <p:nvPr/>
        </p:nvSpPr>
        <p:spPr>
          <a:xfrm>
            <a:off x="793790" y="3648432"/>
            <a:ext cx="3664863" cy="1685330"/>
          </a:xfrm>
          <a:prstGeom prst="roundRect">
            <a:avLst>
              <a:gd name="adj" fmla="val 5653"/>
            </a:avLst>
          </a:prstGeom>
          <a:solidFill>
            <a:srgbClr val="FFFFFF"/>
          </a:solidFill>
          <a:ln w="30480">
            <a:solidFill>
              <a:srgbClr val="C3643D"/>
            </a:solidFill>
            <a:prstDash val="solid"/>
          </a:ln>
        </p:spPr>
      </p:sp>
      <p:sp>
        <p:nvSpPr>
          <p:cNvPr id="10" name="Shape 7"/>
          <p:cNvSpPr/>
          <p:nvPr/>
        </p:nvSpPr>
        <p:spPr>
          <a:xfrm>
            <a:off x="4336733" y="3648432"/>
            <a:ext cx="121920" cy="1685330"/>
          </a:xfrm>
          <a:prstGeom prst="roundRect">
            <a:avLst>
              <a:gd name="adj" fmla="val 78139"/>
            </a:avLst>
          </a:prstGeom>
          <a:solidFill>
            <a:srgbClr val="C3643D"/>
          </a:solidFill>
          <a:ln/>
        </p:spPr>
      </p:sp>
      <p:sp>
        <p:nvSpPr>
          <p:cNvPr id="11" name="Text 8"/>
          <p:cNvSpPr/>
          <p:nvPr/>
        </p:nvSpPr>
        <p:spPr>
          <a:xfrm>
            <a:off x="1244203" y="3905726"/>
            <a:ext cx="2835235" cy="354330"/>
          </a:xfrm>
          <a:prstGeom prst="rect">
            <a:avLst/>
          </a:prstGeom>
          <a:noFill/>
          <a:ln/>
        </p:spPr>
        <p:txBody>
          <a:bodyPr wrap="none" lIns="0" tIns="0" rIns="0" bIns="0" rtlCol="0" anchor="t"/>
          <a:lstStyle/>
          <a:p>
            <a:pPr rtl="1" algn="r" indent="0" marL="0">
              <a:lnSpc>
                <a:spcPts val="2750"/>
              </a:lnSpc>
              <a:buNone/>
            </a:pPr>
            <a:r>
              <a:rPr lang="en-US" sz="2200" dirty="0">
                <a:solidFill>
                  <a:srgbClr val="384653"/>
                </a:solidFill>
                <a:latin typeface="Host Grotesk Medium" pitchFamily="34" charset="0"/>
                <a:ea typeface="Host Grotesk Medium" pitchFamily="34" charset="-122"/>
                <a:cs typeface="Host Grotesk Medium" pitchFamily="34" charset="-120"/>
              </a:rPr>
              <a:t>کاهش عوارض جانبی</a:t>
            </a:r>
            <a:endParaRPr lang="en-US" sz="2200" dirty="0"/>
          </a:p>
        </p:txBody>
      </p:sp>
      <p:sp>
        <p:nvSpPr>
          <p:cNvPr id="12" name="Text 9"/>
          <p:cNvSpPr/>
          <p:nvPr/>
        </p:nvSpPr>
        <p:spPr>
          <a:xfrm>
            <a:off x="1051084" y="4396145"/>
            <a:ext cx="3028355" cy="680323"/>
          </a:xfrm>
          <a:prstGeom prst="rect">
            <a:avLst/>
          </a:prstGeom>
          <a:noFill/>
          <a:ln/>
        </p:spPr>
        <p:txBody>
          <a:bodyPr wrap="square" lIns="0" tIns="0" rIns="0" bIns="0" rtlCol="0" anchor="t"/>
          <a:lstStyle/>
          <a:p>
            <a:pPr rtl="1" algn="r" indent="0" marL="0">
              <a:lnSpc>
                <a:spcPts val="2650"/>
              </a:lnSpc>
              <a:buNone/>
            </a:pPr>
            <a:r>
              <a:rPr lang="en-US" sz="1750" dirty="0">
                <a:solidFill>
                  <a:srgbClr val="384653"/>
                </a:solidFill>
                <a:latin typeface="Roboto" pitchFamily="34" charset="0"/>
                <a:ea typeface="Roboto" pitchFamily="34" charset="-122"/>
                <a:cs typeface="Roboto" pitchFamily="34" charset="-120"/>
              </a:rPr>
              <a:t>به حداقل رساندن خطرات و واکنش‌های نامطلوب سیستمیک.</a:t>
            </a:r>
            <a:endParaRPr lang="en-US" sz="1750" dirty="0"/>
          </a:p>
        </p:txBody>
      </p:sp>
      <p:sp>
        <p:nvSpPr>
          <p:cNvPr id="13" name="Shape 10"/>
          <p:cNvSpPr/>
          <p:nvPr/>
        </p:nvSpPr>
        <p:spPr>
          <a:xfrm>
            <a:off x="4685467" y="5560576"/>
            <a:ext cx="3664744" cy="1685330"/>
          </a:xfrm>
          <a:prstGeom prst="roundRect">
            <a:avLst>
              <a:gd name="adj" fmla="val 5653"/>
            </a:avLst>
          </a:prstGeom>
          <a:solidFill>
            <a:srgbClr val="FFFFFF"/>
          </a:solidFill>
          <a:ln w="30480">
            <a:solidFill>
              <a:srgbClr val="E9CFC9"/>
            </a:solidFill>
            <a:prstDash val="solid"/>
          </a:ln>
        </p:spPr>
      </p:sp>
      <p:sp>
        <p:nvSpPr>
          <p:cNvPr id="14" name="Shape 11"/>
          <p:cNvSpPr/>
          <p:nvPr/>
        </p:nvSpPr>
        <p:spPr>
          <a:xfrm>
            <a:off x="8228290" y="5560576"/>
            <a:ext cx="121920" cy="1685330"/>
          </a:xfrm>
          <a:prstGeom prst="roundRect">
            <a:avLst>
              <a:gd name="adj" fmla="val 78139"/>
            </a:avLst>
          </a:prstGeom>
          <a:solidFill>
            <a:srgbClr val="E9CFC9"/>
          </a:solidFill>
          <a:ln/>
        </p:spPr>
      </p:sp>
      <p:sp>
        <p:nvSpPr>
          <p:cNvPr id="15" name="Text 12"/>
          <p:cNvSpPr/>
          <p:nvPr/>
        </p:nvSpPr>
        <p:spPr>
          <a:xfrm>
            <a:off x="5135761" y="5817870"/>
            <a:ext cx="2835235" cy="354330"/>
          </a:xfrm>
          <a:prstGeom prst="rect">
            <a:avLst/>
          </a:prstGeom>
          <a:noFill/>
          <a:ln/>
        </p:spPr>
        <p:txBody>
          <a:bodyPr wrap="none" lIns="0" tIns="0" rIns="0" bIns="0" rtlCol="0" anchor="t"/>
          <a:lstStyle/>
          <a:p>
            <a:pPr rtl="1" algn="r" indent="0" marL="0">
              <a:lnSpc>
                <a:spcPts val="2750"/>
              </a:lnSpc>
              <a:buNone/>
            </a:pPr>
            <a:r>
              <a:rPr lang="en-US" sz="2200" dirty="0">
                <a:solidFill>
                  <a:srgbClr val="384653"/>
                </a:solidFill>
                <a:latin typeface="Host Grotesk Medium" pitchFamily="34" charset="0"/>
                <a:ea typeface="Host Grotesk Medium" pitchFamily="34" charset="-122"/>
                <a:cs typeface="Host Grotesk Medium" pitchFamily="34" charset="-120"/>
              </a:rPr>
              <a:t>راحتی و پذیرش بیمار</a:t>
            </a:r>
            <a:endParaRPr lang="en-US" sz="2200" dirty="0"/>
          </a:p>
        </p:txBody>
      </p:sp>
      <p:sp>
        <p:nvSpPr>
          <p:cNvPr id="16" name="Text 13"/>
          <p:cNvSpPr/>
          <p:nvPr/>
        </p:nvSpPr>
        <p:spPr>
          <a:xfrm>
            <a:off x="4942761" y="6308288"/>
            <a:ext cx="3028236" cy="680323"/>
          </a:xfrm>
          <a:prstGeom prst="rect">
            <a:avLst/>
          </a:prstGeom>
          <a:noFill/>
          <a:ln/>
        </p:spPr>
        <p:txBody>
          <a:bodyPr wrap="square" lIns="0" tIns="0" rIns="0" bIns="0" rtlCol="0" anchor="t"/>
          <a:lstStyle/>
          <a:p>
            <a:pPr rtl="1" algn="r" indent="0" marL="0">
              <a:lnSpc>
                <a:spcPts val="2650"/>
              </a:lnSpc>
              <a:buNone/>
            </a:pPr>
            <a:r>
              <a:rPr lang="en-US" sz="1750" dirty="0">
                <a:solidFill>
                  <a:srgbClr val="384653"/>
                </a:solidFill>
                <a:latin typeface="Roboto" pitchFamily="34" charset="0"/>
                <a:ea typeface="Roboto" pitchFamily="34" charset="-122"/>
                <a:cs typeface="Roboto" pitchFamily="34" charset="-120"/>
              </a:rPr>
              <a:t>افزایش همکاری بیمار با برنامه درمانی برای بهبود نتایج.</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073265" y="1395532"/>
            <a:ext cx="6763345" cy="566976"/>
          </a:xfrm>
          <a:prstGeom prst="rect">
            <a:avLst/>
          </a:prstGeom>
          <a:noFill/>
          <a:ln/>
        </p:spPr>
        <p:txBody>
          <a:bodyPr wrap="none" lIns="0" tIns="0" rIns="0" bIns="0" rtlCol="0" anchor="t"/>
          <a:lstStyle/>
          <a:p>
            <a:pPr rtl="1" algn="r" indent="0" marL="0">
              <a:lnSpc>
                <a:spcPts val="4450"/>
              </a:lnSpc>
              <a:buNone/>
            </a:pPr>
            <a:r>
              <a:rPr lang="en-US" sz="3550" dirty="0">
                <a:solidFill>
                  <a:srgbClr val="2E3C4E"/>
                </a:solidFill>
                <a:latin typeface="Host Grotesk Medium" pitchFamily="34" charset="0"/>
                <a:ea typeface="Host Grotesk Medium" pitchFamily="34" charset="-122"/>
                <a:cs typeface="Host Grotesk Medium" pitchFamily="34" charset="-120"/>
              </a:rPr>
              <a:t>روش تجویز وریدی (Intravenous: IV)</a:t>
            </a:r>
            <a:endParaRPr lang="en-US" sz="3550" dirty="0"/>
          </a:p>
        </p:txBody>
      </p:sp>
      <p:sp>
        <p:nvSpPr>
          <p:cNvPr id="3" name="Text 1"/>
          <p:cNvSpPr/>
          <p:nvPr/>
        </p:nvSpPr>
        <p:spPr>
          <a:xfrm>
            <a:off x="793790" y="2416135"/>
            <a:ext cx="13042821" cy="680323"/>
          </a:xfrm>
          <a:prstGeom prst="rect">
            <a:avLst/>
          </a:prstGeom>
          <a:noFill/>
          <a:ln/>
        </p:spPr>
        <p:txBody>
          <a:bodyPr wrap="square" lIns="0" tIns="0" rIns="0" bIns="0" rtlCol="0" anchor="t"/>
          <a:lstStyle/>
          <a:p>
            <a:pPr rtl="1" algn="r" indent="0" marL="0">
              <a:lnSpc>
                <a:spcPts val="2650"/>
              </a:lnSpc>
              <a:buNone/>
            </a:pPr>
            <a:r>
              <a:rPr lang="en-US" sz="1750" dirty="0">
                <a:solidFill>
                  <a:srgbClr val="384653"/>
                </a:solidFill>
                <a:latin typeface="Roboto" pitchFamily="34" charset="0"/>
                <a:ea typeface="Roboto" pitchFamily="34" charset="-122"/>
                <a:cs typeface="Roboto" pitchFamily="34" charset="-120"/>
              </a:rPr>
              <a:t>روش وریدی یکی از رایج‌ترین و مؤثرترین راه‌های رساندن سریع دارو به جریان خون است. این روش امکان کنترل دقیق دوز و دستیابی به غلظت پلاسمایی مطلوب را فراهم می‌کند و به ویژه در شرایط اورژانسی و برای داروهایی که نیاز به اثربخشی فوری دارند، ارجح است.</a:t>
            </a:r>
            <a:endParaRPr lang="en-US" sz="1750" dirty="0"/>
          </a:p>
        </p:txBody>
      </p:sp>
      <p:sp>
        <p:nvSpPr>
          <p:cNvPr id="4" name="Shape 2"/>
          <p:cNvSpPr/>
          <p:nvPr/>
        </p:nvSpPr>
        <p:spPr>
          <a:xfrm>
            <a:off x="9640252" y="3351609"/>
            <a:ext cx="4196358" cy="2546866"/>
          </a:xfrm>
          <a:prstGeom prst="roundRect">
            <a:avLst>
              <a:gd name="adj" fmla="val 3741"/>
            </a:avLst>
          </a:prstGeom>
          <a:solidFill>
            <a:srgbClr val="D9EDF2"/>
          </a:solidFill>
          <a:ln w="7620">
            <a:solidFill>
              <a:srgbClr val="C7E0E7"/>
            </a:solidFill>
            <a:prstDash val="solid"/>
          </a:ln>
        </p:spPr>
      </p:sp>
      <p:sp>
        <p:nvSpPr>
          <p:cNvPr id="5" name="Shape 3"/>
          <p:cNvSpPr/>
          <p:nvPr/>
        </p:nvSpPr>
        <p:spPr>
          <a:xfrm>
            <a:off x="12921734" y="3586043"/>
            <a:ext cx="680442" cy="680442"/>
          </a:xfrm>
          <a:prstGeom prst="roundRect">
            <a:avLst>
              <a:gd name="adj" fmla="val 13436980"/>
            </a:avLst>
          </a:prstGeom>
          <a:solidFill>
            <a:srgbClr val="C7E0E7"/>
          </a:solidFill>
          <a:ln/>
        </p:spPr>
      </p:sp>
      <p:pic>
        <p:nvPicPr>
          <p:cNvPr id="6" name="Image 0" descr="preencoded.png">    </p:cNvPr>
          <p:cNvPicPr>
            <a:picLocks noChangeAspect="1"/>
          </p:cNvPicPr>
          <p:nvPr/>
        </p:nvPicPr>
        <p:blipFill>
          <a:blip r:embed="rId1"/>
          <a:stretch>
            <a:fillRect/>
          </a:stretch>
        </p:blipFill>
        <p:spPr>
          <a:xfrm>
            <a:off x="13108900" y="3734872"/>
            <a:ext cx="306110" cy="382667"/>
          </a:xfrm>
          <a:prstGeom prst="rect">
            <a:avLst/>
          </a:prstGeom>
        </p:spPr>
      </p:pic>
      <p:sp>
        <p:nvSpPr>
          <p:cNvPr id="7" name="Text 4"/>
          <p:cNvSpPr/>
          <p:nvPr/>
        </p:nvSpPr>
        <p:spPr>
          <a:xfrm>
            <a:off x="10766941" y="4493300"/>
            <a:ext cx="2835235" cy="354330"/>
          </a:xfrm>
          <a:prstGeom prst="rect">
            <a:avLst/>
          </a:prstGeom>
          <a:noFill/>
          <a:ln/>
        </p:spPr>
        <p:txBody>
          <a:bodyPr wrap="none" lIns="0" tIns="0" rIns="0" bIns="0" rtlCol="0" anchor="t"/>
          <a:lstStyle/>
          <a:p>
            <a:pPr rtl="1" algn="r" indent="0" marL="0">
              <a:lnSpc>
                <a:spcPts val="2750"/>
              </a:lnSpc>
              <a:buNone/>
            </a:pPr>
            <a:r>
              <a:rPr lang="en-US" sz="2200" dirty="0">
                <a:solidFill>
                  <a:srgbClr val="384653"/>
                </a:solidFill>
                <a:latin typeface="Host Grotesk Medium" pitchFamily="34" charset="0"/>
                <a:ea typeface="Host Grotesk Medium" pitchFamily="34" charset="-122"/>
                <a:cs typeface="Host Grotesk Medium" pitchFamily="34" charset="-120"/>
              </a:rPr>
              <a:t>جذب سریع و کامل</a:t>
            </a:r>
            <a:endParaRPr lang="en-US" sz="2200" dirty="0"/>
          </a:p>
        </p:txBody>
      </p:sp>
      <p:sp>
        <p:nvSpPr>
          <p:cNvPr id="8" name="Text 5"/>
          <p:cNvSpPr/>
          <p:nvPr/>
        </p:nvSpPr>
        <p:spPr>
          <a:xfrm>
            <a:off x="9874687" y="4983718"/>
            <a:ext cx="3727490" cy="680323"/>
          </a:xfrm>
          <a:prstGeom prst="rect">
            <a:avLst/>
          </a:prstGeom>
          <a:noFill/>
          <a:ln/>
        </p:spPr>
        <p:txBody>
          <a:bodyPr wrap="square" lIns="0" tIns="0" rIns="0" bIns="0" rtlCol="0" anchor="t"/>
          <a:lstStyle/>
          <a:p>
            <a:pPr rtl="1" algn="r" indent="0" marL="0">
              <a:lnSpc>
                <a:spcPts val="2650"/>
              </a:lnSpc>
              <a:buNone/>
            </a:pPr>
            <a:r>
              <a:rPr lang="en-US" sz="1750" dirty="0">
                <a:solidFill>
                  <a:srgbClr val="384653"/>
                </a:solidFill>
                <a:latin typeface="Roboto" pitchFamily="34" charset="0"/>
                <a:ea typeface="Roboto" pitchFamily="34" charset="-122"/>
                <a:cs typeface="Roboto" pitchFamily="34" charset="-120"/>
              </a:rPr>
              <a:t>دستیابی فوری و ۱۰۰٪ به اثربخشی دارویی بدون عبور از کبد.</a:t>
            </a:r>
            <a:endParaRPr lang="en-US" sz="1750" dirty="0"/>
          </a:p>
        </p:txBody>
      </p:sp>
      <p:sp>
        <p:nvSpPr>
          <p:cNvPr id="9" name="Shape 6"/>
          <p:cNvSpPr/>
          <p:nvPr/>
        </p:nvSpPr>
        <p:spPr>
          <a:xfrm>
            <a:off x="5217081" y="3351609"/>
            <a:ext cx="4196358" cy="2546866"/>
          </a:xfrm>
          <a:prstGeom prst="roundRect">
            <a:avLst>
              <a:gd name="adj" fmla="val 3741"/>
            </a:avLst>
          </a:prstGeom>
          <a:solidFill>
            <a:srgbClr val="D9EDF2"/>
          </a:solidFill>
          <a:ln w="7620">
            <a:solidFill>
              <a:srgbClr val="C7E0E7"/>
            </a:solidFill>
            <a:prstDash val="solid"/>
          </a:ln>
        </p:spPr>
      </p:sp>
      <p:sp>
        <p:nvSpPr>
          <p:cNvPr id="10" name="Shape 7"/>
          <p:cNvSpPr/>
          <p:nvPr/>
        </p:nvSpPr>
        <p:spPr>
          <a:xfrm>
            <a:off x="8498562" y="3586043"/>
            <a:ext cx="680442" cy="680442"/>
          </a:xfrm>
          <a:prstGeom prst="roundRect">
            <a:avLst>
              <a:gd name="adj" fmla="val 13436980"/>
            </a:avLst>
          </a:prstGeom>
          <a:solidFill>
            <a:srgbClr val="C7E0E7"/>
          </a:solidFill>
          <a:ln/>
        </p:spPr>
      </p:sp>
      <p:pic>
        <p:nvPicPr>
          <p:cNvPr id="11" name="Image 1" descr="preencoded.png">    </p:cNvPr>
          <p:cNvPicPr>
            <a:picLocks noChangeAspect="1"/>
          </p:cNvPicPr>
          <p:nvPr/>
        </p:nvPicPr>
        <p:blipFill>
          <a:blip r:embed="rId2"/>
          <a:stretch>
            <a:fillRect/>
          </a:stretch>
        </p:blipFill>
        <p:spPr>
          <a:xfrm>
            <a:off x="8685728" y="3734872"/>
            <a:ext cx="306110" cy="382667"/>
          </a:xfrm>
          <a:prstGeom prst="rect">
            <a:avLst/>
          </a:prstGeom>
        </p:spPr>
      </p:pic>
      <p:sp>
        <p:nvSpPr>
          <p:cNvPr id="12" name="Text 8"/>
          <p:cNvSpPr/>
          <p:nvPr/>
        </p:nvSpPr>
        <p:spPr>
          <a:xfrm>
            <a:off x="6343769" y="4493300"/>
            <a:ext cx="2835235" cy="354330"/>
          </a:xfrm>
          <a:prstGeom prst="rect">
            <a:avLst/>
          </a:prstGeom>
          <a:noFill/>
          <a:ln/>
        </p:spPr>
        <p:txBody>
          <a:bodyPr wrap="none" lIns="0" tIns="0" rIns="0" bIns="0" rtlCol="0" anchor="t"/>
          <a:lstStyle/>
          <a:p>
            <a:pPr rtl="1" algn="r" indent="0" marL="0">
              <a:lnSpc>
                <a:spcPts val="2750"/>
              </a:lnSpc>
              <a:buNone/>
            </a:pPr>
            <a:r>
              <a:rPr lang="en-US" sz="2200" dirty="0">
                <a:solidFill>
                  <a:srgbClr val="384653"/>
                </a:solidFill>
                <a:latin typeface="Host Grotesk Medium" pitchFamily="34" charset="0"/>
                <a:ea typeface="Host Grotesk Medium" pitchFamily="34" charset="-122"/>
                <a:cs typeface="Host Grotesk Medium" pitchFamily="34" charset="-120"/>
              </a:rPr>
              <a:t>دوز دقیق و قابل کنترل</a:t>
            </a:r>
            <a:endParaRPr lang="en-US" sz="2200" dirty="0"/>
          </a:p>
        </p:txBody>
      </p:sp>
      <p:sp>
        <p:nvSpPr>
          <p:cNvPr id="13" name="Text 9"/>
          <p:cNvSpPr/>
          <p:nvPr/>
        </p:nvSpPr>
        <p:spPr>
          <a:xfrm>
            <a:off x="5451515" y="4983718"/>
            <a:ext cx="3727490" cy="680323"/>
          </a:xfrm>
          <a:prstGeom prst="rect">
            <a:avLst/>
          </a:prstGeom>
          <a:noFill/>
          <a:ln/>
        </p:spPr>
        <p:txBody>
          <a:bodyPr wrap="square" lIns="0" tIns="0" rIns="0" bIns="0" rtlCol="0" anchor="t"/>
          <a:lstStyle/>
          <a:p>
            <a:pPr rtl="1" algn="r" indent="0" marL="0">
              <a:lnSpc>
                <a:spcPts val="2650"/>
              </a:lnSpc>
              <a:buNone/>
            </a:pPr>
            <a:r>
              <a:rPr lang="en-US" sz="1750" dirty="0">
                <a:solidFill>
                  <a:srgbClr val="384653"/>
                </a:solidFill>
                <a:latin typeface="Roboto" pitchFamily="34" charset="0"/>
                <a:ea typeface="Roboto" pitchFamily="34" charset="-122"/>
                <a:cs typeface="Roboto" pitchFamily="34" charset="-120"/>
              </a:rPr>
              <a:t>کنترل کامل بر غلظت دارو در خون و تنظیم لحظه‌ای دوز.</a:t>
            </a:r>
            <a:endParaRPr lang="en-US" sz="1750" dirty="0"/>
          </a:p>
        </p:txBody>
      </p:sp>
      <p:sp>
        <p:nvSpPr>
          <p:cNvPr id="14" name="Shape 10"/>
          <p:cNvSpPr/>
          <p:nvPr/>
        </p:nvSpPr>
        <p:spPr>
          <a:xfrm>
            <a:off x="793909" y="3351609"/>
            <a:ext cx="4196358" cy="2546866"/>
          </a:xfrm>
          <a:prstGeom prst="roundRect">
            <a:avLst>
              <a:gd name="adj" fmla="val 3741"/>
            </a:avLst>
          </a:prstGeom>
          <a:solidFill>
            <a:srgbClr val="D9EDF2"/>
          </a:solidFill>
          <a:ln w="7620">
            <a:solidFill>
              <a:srgbClr val="C7E0E7"/>
            </a:solidFill>
            <a:prstDash val="solid"/>
          </a:ln>
        </p:spPr>
      </p:sp>
      <p:sp>
        <p:nvSpPr>
          <p:cNvPr id="15" name="Shape 11"/>
          <p:cNvSpPr/>
          <p:nvPr/>
        </p:nvSpPr>
        <p:spPr>
          <a:xfrm>
            <a:off x="4075390" y="3586043"/>
            <a:ext cx="680442" cy="680442"/>
          </a:xfrm>
          <a:prstGeom prst="roundRect">
            <a:avLst>
              <a:gd name="adj" fmla="val 13436980"/>
            </a:avLst>
          </a:prstGeom>
          <a:solidFill>
            <a:srgbClr val="C7E0E7"/>
          </a:solidFill>
          <a:ln/>
        </p:spPr>
      </p:sp>
      <p:pic>
        <p:nvPicPr>
          <p:cNvPr id="16" name="Image 2" descr="preencoded.png">    </p:cNvPr>
          <p:cNvPicPr>
            <a:picLocks noChangeAspect="1"/>
          </p:cNvPicPr>
          <p:nvPr/>
        </p:nvPicPr>
        <p:blipFill>
          <a:blip r:embed="rId3"/>
          <a:stretch>
            <a:fillRect/>
          </a:stretch>
        </p:blipFill>
        <p:spPr>
          <a:xfrm>
            <a:off x="4262557" y="3734872"/>
            <a:ext cx="306110" cy="382667"/>
          </a:xfrm>
          <a:prstGeom prst="rect">
            <a:avLst/>
          </a:prstGeom>
        </p:spPr>
      </p:pic>
      <p:sp>
        <p:nvSpPr>
          <p:cNvPr id="17" name="Text 12"/>
          <p:cNvSpPr/>
          <p:nvPr/>
        </p:nvSpPr>
        <p:spPr>
          <a:xfrm>
            <a:off x="1920597" y="4493300"/>
            <a:ext cx="2835235" cy="354330"/>
          </a:xfrm>
          <a:prstGeom prst="rect">
            <a:avLst/>
          </a:prstGeom>
          <a:noFill/>
          <a:ln/>
        </p:spPr>
        <p:txBody>
          <a:bodyPr wrap="none" lIns="0" tIns="0" rIns="0" bIns="0" rtlCol="0" anchor="t"/>
          <a:lstStyle/>
          <a:p>
            <a:pPr rtl="1" algn="r" indent="0" marL="0">
              <a:lnSpc>
                <a:spcPts val="2750"/>
              </a:lnSpc>
              <a:buNone/>
            </a:pPr>
            <a:r>
              <a:rPr lang="en-US" sz="2200" dirty="0">
                <a:solidFill>
                  <a:srgbClr val="384653"/>
                </a:solidFill>
                <a:latin typeface="Host Grotesk Medium" pitchFamily="34" charset="0"/>
                <a:ea typeface="Host Grotesk Medium" pitchFamily="34" charset="-122"/>
                <a:cs typeface="Host Grotesk Medium" pitchFamily="34" charset="-120"/>
              </a:rPr>
              <a:t>مناسب اورژانس</a:t>
            </a:r>
            <a:endParaRPr lang="en-US" sz="2200" dirty="0"/>
          </a:p>
        </p:txBody>
      </p:sp>
      <p:sp>
        <p:nvSpPr>
          <p:cNvPr id="18" name="Text 13"/>
          <p:cNvSpPr/>
          <p:nvPr/>
        </p:nvSpPr>
        <p:spPr>
          <a:xfrm>
            <a:off x="1028343" y="4983718"/>
            <a:ext cx="3727490" cy="680323"/>
          </a:xfrm>
          <a:prstGeom prst="rect">
            <a:avLst/>
          </a:prstGeom>
          <a:noFill/>
          <a:ln/>
        </p:spPr>
        <p:txBody>
          <a:bodyPr wrap="square" lIns="0" tIns="0" rIns="0" bIns="0" rtlCol="0" anchor="t"/>
          <a:lstStyle/>
          <a:p>
            <a:pPr rtl="1" algn="r" indent="0" marL="0">
              <a:lnSpc>
                <a:spcPts val="2650"/>
              </a:lnSpc>
              <a:buNone/>
            </a:pPr>
            <a:r>
              <a:rPr lang="en-US" sz="1750" dirty="0">
                <a:solidFill>
                  <a:srgbClr val="384653"/>
                </a:solidFill>
                <a:latin typeface="Roboto" pitchFamily="34" charset="0"/>
                <a:ea typeface="Roboto" pitchFamily="34" charset="-122"/>
                <a:cs typeface="Roboto" pitchFamily="34" charset="-120"/>
              </a:rPr>
              <a:t>انتخابی ایده‌آل برای مداخلات پزشکی فوری و حیاتی.</a:t>
            </a:r>
            <a:endParaRPr lang="en-US" sz="1750" dirty="0"/>
          </a:p>
        </p:txBody>
      </p:sp>
      <p:sp>
        <p:nvSpPr>
          <p:cNvPr id="19" name="Text 14"/>
          <p:cNvSpPr/>
          <p:nvPr/>
        </p:nvSpPr>
        <p:spPr>
          <a:xfrm>
            <a:off x="793790" y="6153626"/>
            <a:ext cx="13042821" cy="680323"/>
          </a:xfrm>
          <a:prstGeom prst="rect">
            <a:avLst/>
          </a:prstGeom>
          <a:noFill/>
          <a:ln/>
        </p:spPr>
        <p:txBody>
          <a:bodyPr wrap="square" lIns="0" tIns="0" rIns="0" bIns="0" rtlCol="0" anchor="t"/>
          <a:lstStyle/>
          <a:p>
            <a:pPr rtl="1" algn="r" indent="0" marL="0">
              <a:lnSpc>
                <a:spcPts val="2650"/>
              </a:lnSpc>
              <a:buNone/>
            </a:pPr>
            <a:r>
              <a:rPr lang="en-US" sz="1750" dirty="0">
                <a:solidFill>
                  <a:srgbClr val="384653"/>
                </a:solidFill>
                <a:latin typeface="Roboto" pitchFamily="34" charset="0"/>
                <a:ea typeface="Roboto" pitchFamily="34" charset="-122"/>
                <a:cs typeface="Roboto" pitchFamily="34" charset="-120"/>
              </a:rPr>
              <a:t>با این حال، این روش محدودیت‌هایی نظیر نیاز به مهارت فنی، خطر عفونت، واکنش‌های جانبی سیستمیک و عدم راحتی برای بیمار (به دلیل تهاجمی بودن) را به همراه دارد.</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350318" y="1501378"/>
            <a:ext cx="7486293" cy="566976"/>
          </a:xfrm>
          <a:prstGeom prst="rect">
            <a:avLst/>
          </a:prstGeom>
          <a:noFill/>
          <a:ln/>
        </p:spPr>
        <p:txBody>
          <a:bodyPr wrap="none" lIns="0" tIns="0" rIns="0" bIns="0" rtlCol="0" anchor="t"/>
          <a:lstStyle/>
          <a:p>
            <a:pPr rtl="1" algn="r" indent="0" marL="0">
              <a:lnSpc>
                <a:spcPts val="4450"/>
              </a:lnSpc>
              <a:buNone/>
            </a:pPr>
            <a:r>
              <a:rPr lang="en-US" sz="3550" dirty="0">
                <a:solidFill>
                  <a:srgbClr val="2E3C4E"/>
                </a:solidFill>
                <a:latin typeface="Host Grotesk Medium" pitchFamily="34" charset="0"/>
                <a:ea typeface="Host Grotesk Medium" pitchFamily="34" charset="-122"/>
                <a:cs typeface="Host Grotesk Medium" pitchFamily="34" charset="-120"/>
              </a:rPr>
              <a:t>روش تجویز درون نای (Intratracheal: IT)</a:t>
            </a:r>
            <a:endParaRPr lang="en-US" sz="3550" dirty="0"/>
          </a:p>
        </p:txBody>
      </p:sp>
      <p:sp>
        <p:nvSpPr>
          <p:cNvPr id="3" name="Text 1"/>
          <p:cNvSpPr/>
          <p:nvPr/>
        </p:nvSpPr>
        <p:spPr>
          <a:xfrm>
            <a:off x="793790" y="2521982"/>
            <a:ext cx="13042821" cy="680323"/>
          </a:xfrm>
          <a:prstGeom prst="rect">
            <a:avLst/>
          </a:prstGeom>
          <a:noFill/>
          <a:ln/>
        </p:spPr>
        <p:txBody>
          <a:bodyPr wrap="square" lIns="0" tIns="0" rIns="0" bIns="0" rtlCol="0" anchor="t"/>
          <a:lstStyle/>
          <a:p>
            <a:pPr rtl="1" algn="r" indent="0" marL="0">
              <a:lnSpc>
                <a:spcPts val="2650"/>
              </a:lnSpc>
              <a:buNone/>
            </a:pPr>
            <a:r>
              <a:rPr lang="en-US" sz="1750" dirty="0">
                <a:solidFill>
                  <a:srgbClr val="384653"/>
                </a:solidFill>
                <a:latin typeface="Roboto" pitchFamily="34" charset="0"/>
                <a:ea typeface="Roboto" pitchFamily="34" charset="-122"/>
                <a:cs typeface="Roboto" pitchFamily="34" charset="-120"/>
              </a:rPr>
              <a:t>روش درون نای (IT) یک مسیر تخصصی برای رساندن مستقیم دارو به ریه‌ها است که به ویژه در شرایط اورژانسی تنفسی که دسترسی به ورید دشوار است، کاربرد دارد. این مسیر مزایای منحصر به فردی از جمله جذب سریع و اثر موضعی در ریه‌ها را ارائه می‌دهد.</a:t>
            </a:r>
            <a:endParaRPr lang="en-US" sz="1750" dirty="0"/>
          </a:p>
        </p:txBody>
      </p:sp>
      <p:sp>
        <p:nvSpPr>
          <p:cNvPr id="4" name="Shape 2"/>
          <p:cNvSpPr/>
          <p:nvPr/>
        </p:nvSpPr>
        <p:spPr>
          <a:xfrm>
            <a:off x="9640252" y="3797618"/>
            <a:ext cx="4196358" cy="1995011"/>
          </a:xfrm>
          <a:prstGeom prst="roundRect">
            <a:avLst>
              <a:gd name="adj" fmla="val 7333"/>
            </a:avLst>
          </a:prstGeom>
          <a:solidFill>
            <a:srgbClr val="FFFFFF"/>
          </a:solidFill>
          <a:ln/>
        </p:spPr>
      </p:sp>
      <p:pic>
        <p:nvPicPr>
          <p:cNvPr id="5" name="Image 0" descr="preencoded.png">    </p:cNvPr>
          <p:cNvPicPr>
            <a:picLocks noChangeAspect="1"/>
          </p:cNvPicPr>
          <p:nvPr/>
        </p:nvPicPr>
        <p:blipFill>
          <a:blip r:embed="rId1"/>
          <a:stretch>
            <a:fillRect/>
          </a:stretch>
        </p:blipFill>
        <p:spPr>
          <a:xfrm>
            <a:off x="9640252" y="3767137"/>
            <a:ext cx="4196358" cy="121920"/>
          </a:xfrm>
          <a:prstGeom prst="rect">
            <a:avLst/>
          </a:prstGeom>
        </p:spPr>
      </p:pic>
      <p:pic>
        <p:nvPicPr>
          <p:cNvPr id="6" name="Image 1" descr="preencoded.png">    </p:cNvPr>
          <p:cNvPicPr>
            <a:picLocks noChangeAspect="1"/>
          </p:cNvPicPr>
          <p:nvPr/>
        </p:nvPicPr>
        <p:blipFill>
          <a:blip r:embed="rId2"/>
          <a:stretch>
            <a:fillRect/>
          </a:stretch>
        </p:blipFill>
        <p:spPr>
          <a:xfrm>
            <a:off x="11398151" y="3457456"/>
            <a:ext cx="680442" cy="680442"/>
          </a:xfrm>
          <a:prstGeom prst="rect">
            <a:avLst/>
          </a:prstGeom>
        </p:spPr>
      </p:pic>
      <p:pic>
        <p:nvPicPr>
          <p:cNvPr id="7" name="Image 2" descr="preencoded.png">    </p:cNvPr>
          <p:cNvPicPr>
            <a:picLocks noChangeAspect="1"/>
          </p:cNvPicPr>
          <p:nvPr/>
        </p:nvPicPr>
        <p:blipFill>
          <a:blip r:embed="rId3"/>
          <a:stretch>
            <a:fillRect/>
          </a:stretch>
        </p:blipFill>
        <p:spPr>
          <a:xfrm>
            <a:off x="11602343" y="3627596"/>
            <a:ext cx="272177" cy="340162"/>
          </a:xfrm>
          <a:prstGeom prst="rect">
            <a:avLst/>
          </a:prstGeom>
        </p:spPr>
      </p:pic>
      <p:sp>
        <p:nvSpPr>
          <p:cNvPr id="8" name="Text 3"/>
          <p:cNvSpPr/>
          <p:nvPr/>
        </p:nvSpPr>
        <p:spPr>
          <a:xfrm>
            <a:off x="10744081" y="4364593"/>
            <a:ext cx="2835235" cy="354330"/>
          </a:xfrm>
          <a:prstGeom prst="rect">
            <a:avLst/>
          </a:prstGeom>
          <a:noFill/>
          <a:ln/>
        </p:spPr>
        <p:txBody>
          <a:bodyPr wrap="none" lIns="0" tIns="0" rIns="0" bIns="0" rtlCol="0" anchor="t"/>
          <a:lstStyle/>
          <a:p>
            <a:pPr rtl="1" algn="r" indent="0" marL="0">
              <a:lnSpc>
                <a:spcPts val="2750"/>
              </a:lnSpc>
              <a:buNone/>
            </a:pPr>
            <a:r>
              <a:rPr lang="en-US" sz="2200" dirty="0">
                <a:solidFill>
                  <a:srgbClr val="384653"/>
                </a:solidFill>
                <a:latin typeface="Host Grotesk Medium" pitchFamily="34" charset="0"/>
                <a:ea typeface="Host Grotesk Medium" pitchFamily="34" charset="-122"/>
                <a:cs typeface="Host Grotesk Medium" pitchFamily="34" charset="-120"/>
              </a:rPr>
              <a:t>اثر موضعی بالا</a:t>
            </a:r>
            <a:endParaRPr lang="en-US" sz="2200" dirty="0"/>
          </a:p>
        </p:txBody>
      </p:sp>
      <p:sp>
        <p:nvSpPr>
          <p:cNvPr id="9" name="Text 4"/>
          <p:cNvSpPr/>
          <p:nvPr/>
        </p:nvSpPr>
        <p:spPr>
          <a:xfrm>
            <a:off x="9897547" y="4855012"/>
            <a:ext cx="3681770" cy="680323"/>
          </a:xfrm>
          <a:prstGeom prst="rect">
            <a:avLst/>
          </a:prstGeom>
          <a:noFill/>
          <a:ln/>
        </p:spPr>
        <p:txBody>
          <a:bodyPr wrap="square" lIns="0" tIns="0" rIns="0" bIns="0" rtlCol="0" anchor="t"/>
          <a:lstStyle/>
          <a:p>
            <a:pPr rtl="1" algn="r" indent="0" marL="0">
              <a:lnSpc>
                <a:spcPts val="2650"/>
              </a:lnSpc>
              <a:buNone/>
            </a:pPr>
            <a:r>
              <a:rPr lang="en-US" sz="1750" dirty="0">
                <a:solidFill>
                  <a:srgbClr val="384653"/>
                </a:solidFill>
                <a:latin typeface="Roboto" pitchFamily="34" charset="0"/>
                <a:ea typeface="Roboto" pitchFamily="34" charset="-122"/>
                <a:cs typeface="Roboto" pitchFamily="34" charset="-120"/>
              </a:rPr>
              <a:t>رساندن مستقیم دارو به بافت ریه و برونش‌ها برای درمان‌های تنفسی.</a:t>
            </a:r>
            <a:endParaRPr lang="en-US" sz="1750" dirty="0"/>
          </a:p>
        </p:txBody>
      </p:sp>
      <p:sp>
        <p:nvSpPr>
          <p:cNvPr id="10" name="Shape 5"/>
          <p:cNvSpPr/>
          <p:nvPr/>
        </p:nvSpPr>
        <p:spPr>
          <a:xfrm>
            <a:off x="5217081" y="3797618"/>
            <a:ext cx="4196358" cy="1995011"/>
          </a:xfrm>
          <a:prstGeom prst="roundRect">
            <a:avLst>
              <a:gd name="adj" fmla="val 7333"/>
            </a:avLst>
          </a:prstGeom>
          <a:solidFill>
            <a:srgbClr val="FFFFFF"/>
          </a:solidFill>
          <a:ln/>
        </p:spPr>
      </p:sp>
      <p:pic>
        <p:nvPicPr>
          <p:cNvPr id="11" name="Image 3" descr="preencoded.png">    </p:cNvPr>
          <p:cNvPicPr>
            <a:picLocks noChangeAspect="1"/>
          </p:cNvPicPr>
          <p:nvPr/>
        </p:nvPicPr>
        <p:blipFill>
          <a:blip r:embed="rId4"/>
          <a:stretch>
            <a:fillRect/>
          </a:stretch>
        </p:blipFill>
        <p:spPr>
          <a:xfrm>
            <a:off x="5217081" y="3767137"/>
            <a:ext cx="4196358" cy="121920"/>
          </a:xfrm>
          <a:prstGeom prst="rect">
            <a:avLst/>
          </a:prstGeom>
        </p:spPr>
      </p:pic>
      <p:pic>
        <p:nvPicPr>
          <p:cNvPr id="12" name="Image 4" descr="preencoded.png">    </p:cNvPr>
          <p:cNvPicPr>
            <a:picLocks noChangeAspect="1"/>
          </p:cNvPicPr>
          <p:nvPr/>
        </p:nvPicPr>
        <p:blipFill>
          <a:blip r:embed="rId5"/>
          <a:stretch>
            <a:fillRect/>
          </a:stretch>
        </p:blipFill>
        <p:spPr>
          <a:xfrm>
            <a:off x="6974979" y="3457456"/>
            <a:ext cx="680442" cy="680442"/>
          </a:xfrm>
          <a:prstGeom prst="rect">
            <a:avLst/>
          </a:prstGeom>
        </p:spPr>
      </p:pic>
      <p:pic>
        <p:nvPicPr>
          <p:cNvPr id="13" name="Image 5" descr="preencoded.png">    </p:cNvPr>
          <p:cNvPicPr>
            <a:picLocks noChangeAspect="1"/>
          </p:cNvPicPr>
          <p:nvPr/>
        </p:nvPicPr>
        <p:blipFill>
          <a:blip r:embed="rId6"/>
          <a:stretch>
            <a:fillRect/>
          </a:stretch>
        </p:blipFill>
        <p:spPr>
          <a:xfrm>
            <a:off x="7179171" y="3627596"/>
            <a:ext cx="272177" cy="340162"/>
          </a:xfrm>
          <a:prstGeom prst="rect">
            <a:avLst/>
          </a:prstGeom>
        </p:spPr>
      </p:pic>
      <p:sp>
        <p:nvSpPr>
          <p:cNvPr id="14" name="Text 6"/>
          <p:cNvSpPr/>
          <p:nvPr/>
        </p:nvSpPr>
        <p:spPr>
          <a:xfrm>
            <a:off x="6320909" y="4364593"/>
            <a:ext cx="2835235" cy="354330"/>
          </a:xfrm>
          <a:prstGeom prst="rect">
            <a:avLst/>
          </a:prstGeom>
          <a:noFill/>
          <a:ln/>
        </p:spPr>
        <p:txBody>
          <a:bodyPr wrap="none" lIns="0" tIns="0" rIns="0" bIns="0" rtlCol="0" anchor="t"/>
          <a:lstStyle/>
          <a:p>
            <a:pPr rtl="1" algn="r" indent="0" marL="0">
              <a:lnSpc>
                <a:spcPts val="2750"/>
              </a:lnSpc>
              <a:buNone/>
            </a:pPr>
            <a:r>
              <a:rPr lang="en-US" sz="2200" dirty="0">
                <a:solidFill>
                  <a:srgbClr val="384653"/>
                </a:solidFill>
                <a:latin typeface="Host Grotesk Medium" pitchFamily="34" charset="0"/>
                <a:ea typeface="Host Grotesk Medium" pitchFamily="34" charset="-122"/>
                <a:cs typeface="Host Grotesk Medium" pitchFamily="34" charset="-120"/>
              </a:rPr>
              <a:t>جذب سریع ریوی</a:t>
            </a:r>
            <a:endParaRPr lang="en-US" sz="2200" dirty="0"/>
          </a:p>
        </p:txBody>
      </p:sp>
      <p:sp>
        <p:nvSpPr>
          <p:cNvPr id="15" name="Text 7"/>
          <p:cNvSpPr/>
          <p:nvPr/>
        </p:nvSpPr>
        <p:spPr>
          <a:xfrm>
            <a:off x="5474375" y="4855012"/>
            <a:ext cx="3681770" cy="680323"/>
          </a:xfrm>
          <a:prstGeom prst="rect">
            <a:avLst/>
          </a:prstGeom>
          <a:noFill/>
          <a:ln/>
        </p:spPr>
        <p:txBody>
          <a:bodyPr wrap="square" lIns="0" tIns="0" rIns="0" bIns="0" rtlCol="0" anchor="t"/>
          <a:lstStyle/>
          <a:p>
            <a:pPr rtl="1" algn="r" indent="0" marL="0">
              <a:lnSpc>
                <a:spcPts val="2650"/>
              </a:lnSpc>
              <a:buNone/>
            </a:pPr>
            <a:r>
              <a:rPr lang="en-US" sz="1750" dirty="0">
                <a:solidFill>
                  <a:srgbClr val="384653"/>
                </a:solidFill>
                <a:latin typeface="Roboto" pitchFamily="34" charset="0"/>
                <a:ea typeface="Roboto" pitchFamily="34" charset="-122"/>
                <a:cs typeface="Roboto" pitchFamily="34" charset="-120"/>
              </a:rPr>
              <a:t>جذب سریع از طریق سطح وسیع و خون‌رسانی غنی آلوئول‌ها.</a:t>
            </a:r>
            <a:endParaRPr lang="en-US" sz="1750" dirty="0"/>
          </a:p>
        </p:txBody>
      </p:sp>
      <p:sp>
        <p:nvSpPr>
          <p:cNvPr id="16" name="Shape 8"/>
          <p:cNvSpPr/>
          <p:nvPr/>
        </p:nvSpPr>
        <p:spPr>
          <a:xfrm>
            <a:off x="793909" y="3797618"/>
            <a:ext cx="4196358" cy="1995011"/>
          </a:xfrm>
          <a:prstGeom prst="roundRect">
            <a:avLst>
              <a:gd name="adj" fmla="val 7333"/>
            </a:avLst>
          </a:prstGeom>
          <a:solidFill>
            <a:srgbClr val="FFFFFF"/>
          </a:solidFill>
          <a:ln/>
        </p:spPr>
      </p:sp>
      <p:pic>
        <p:nvPicPr>
          <p:cNvPr id="17" name="Image 6" descr="preencoded.png">    </p:cNvPr>
          <p:cNvPicPr>
            <a:picLocks noChangeAspect="1"/>
          </p:cNvPicPr>
          <p:nvPr/>
        </p:nvPicPr>
        <p:blipFill>
          <a:blip r:embed="rId7"/>
          <a:stretch>
            <a:fillRect/>
          </a:stretch>
        </p:blipFill>
        <p:spPr>
          <a:xfrm>
            <a:off x="793909" y="3767137"/>
            <a:ext cx="4196358" cy="121920"/>
          </a:xfrm>
          <a:prstGeom prst="rect">
            <a:avLst/>
          </a:prstGeom>
        </p:spPr>
      </p:pic>
      <p:pic>
        <p:nvPicPr>
          <p:cNvPr id="18" name="Image 7" descr="preencoded.png">    </p:cNvPr>
          <p:cNvPicPr>
            <a:picLocks noChangeAspect="1"/>
          </p:cNvPicPr>
          <p:nvPr/>
        </p:nvPicPr>
        <p:blipFill>
          <a:blip r:embed="rId8"/>
          <a:stretch>
            <a:fillRect/>
          </a:stretch>
        </p:blipFill>
        <p:spPr>
          <a:xfrm>
            <a:off x="2551807" y="3457456"/>
            <a:ext cx="680442" cy="680442"/>
          </a:xfrm>
          <a:prstGeom prst="rect">
            <a:avLst/>
          </a:prstGeom>
        </p:spPr>
      </p:pic>
      <p:pic>
        <p:nvPicPr>
          <p:cNvPr id="19" name="Image 8" descr="preencoded.png">    </p:cNvPr>
          <p:cNvPicPr>
            <a:picLocks noChangeAspect="1"/>
          </p:cNvPicPr>
          <p:nvPr/>
        </p:nvPicPr>
        <p:blipFill>
          <a:blip r:embed="rId9"/>
          <a:stretch>
            <a:fillRect/>
          </a:stretch>
        </p:blipFill>
        <p:spPr>
          <a:xfrm>
            <a:off x="2755999" y="3627596"/>
            <a:ext cx="272177" cy="340162"/>
          </a:xfrm>
          <a:prstGeom prst="rect">
            <a:avLst/>
          </a:prstGeom>
        </p:spPr>
      </p:pic>
      <p:sp>
        <p:nvSpPr>
          <p:cNvPr id="20" name="Text 9"/>
          <p:cNvSpPr/>
          <p:nvPr/>
        </p:nvSpPr>
        <p:spPr>
          <a:xfrm>
            <a:off x="1376720" y="4364593"/>
            <a:ext cx="3356253" cy="354330"/>
          </a:xfrm>
          <a:prstGeom prst="rect">
            <a:avLst/>
          </a:prstGeom>
          <a:noFill/>
          <a:ln/>
        </p:spPr>
        <p:txBody>
          <a:bodyPr wrap="none" lIns="0" tIns="0" rIns="0" bIns="0" rtlCol="0" anchor="t"/>
          <a:lstStyle/>
          <a:p>
            <a:pPr rtl="1" algn="r" indent="0" marL="0">
              <a:lnSpc>
                <a:spcPts val="2750"/>
              </a:lnSpc>
              <a:buNone/>
            </a:pPr>
            <a:r>
              <a:rPr lang="en-US" sz="2200" dirty="0">
                <a:solidFill>
                  <a:srgbClr val="384653"/>
                </a:solidFill>
                <a:latin typeface="Host Grotesk Medium" pitchFamily="34" charset="0"/>
                <a:ea typeface="Host Grotesk Medium" pitchFamily="34" charset="-122"/>
                <a:cs typeface="Host Grotesk Medium" pitchFamily="34" charset="-120"/>
              </a:rPr>
              <a:t>دور زدن متابولیسم اولیه کبدی</a:t>
            </a:r>
            <a:endParaRPr lang="en-US" sz="2200" dirty="0"/>
          </a:p>
        </p:txBody>
      </p:sp>
      <p:sp>
        <p:nvSpPr>
          <p:cNvPr id="21" name="Text 10"/>
          <p:cNvSpPr/>
          <p:nvPr/>
        </p:nvSpPr>
        <p:spPr>
          <a:xfrm>
            <a:off x="1051203" y="4855012"/>
            <a:ext cx="3681770" cy="680323"/>
          </a:xfrm>
          <a:prstGeom prst="rect">
            <a:avLst/>
          </a:prstGeom>
          <a:noFill/>
          <a:ln/>
        </p:spPr>
        <p:txBody>
          <a:bodyPr wrap="square" lIns="0" tIns="0" rIns="0" bIns="0" rtlCol="0" anchor="t"/>
          <a:lstStyle/>
          <a:p>
            <a:pPr rtl="1" algn="r" indent="0" marL="0">
              <a:lnSpc>
                <a:spcPts val="2650"/>
              </a:lnSpc>
              <a:buNone/>
            </a:pPr>
            <a:r>
              <a:rPr lang="en-US" sz="1750" dirty="0">
                <a:solidFill>
                  <a:srgbClr val="384653"/>
                </a:solidFill>
                <a:latin typeface="Roboto" pitchFamily="34" charset="0"/>
                <a:ea typeface="Roboto" pitchFamily="34" charset="-122"/>
                <a:cs typeface="Roboto" pitchFamily="34" charset="-120"/>
              </a:rPr>
              <a:t>جلوگیری از تجزیه دارو در کبد پیش از رسیدن به جریان سیستمیک.</a:t>
            </a:r>
            <a:endParaRPr lang="en-US" sz="1750" dirty="0"/>
          </a:p>
        </p:txBody>
      </p:sp>
      <p:sp>
        <p:nvSpPr>
          <p:cNvPr id="22" name="Text 11"/>
          <p:cNvSpPr/>
          <p:nvPr/>
        </p:nvSpPr>
        <p:spPr>
          <a:xfrm>
            <a:off x="793790" y="6047780"/>
            <a:ext cx="13042821" cy="680323"/>
          </a:xfrm>
          <a:prstGeom prst="rect">
            <a:avLst/>
          </a:prstGeom>
          <a:noFill/>
          <a:ln/>
        </p:spPr>
        <p:txBody>
          <a:bodyPr wrap="square" lIns="0" tIns="0" rIns="0" bIns="0" rtlCol="0" anchor="t"/>
          <a:lstStyle/>
          <a:p>
            <a:pPr rtl="1" algn="r" indent="0" marL="0">
              <a:lnSpc>
                <a:spcPts val="2650"/>
              </a:lnSpc>
              <a:buNone/>
            </a:pPr>
            <a:r>
              <a:rPr lang="en-US" sz="1750" dirty="0">
                <a:solidFill>
                  <a:srgbClr val="384653"/>
                </a:solidFill>
                <a:latin typeface="Roboto" pitchFamily="34" charset="0"/>
                <a:ea typeface="Roboto" pitchFamily="34" charset="-122"/>
                <a:cs typeface="Roboto" pitchFamily="34" charset="-120"/>
              </a:rPr>
              <a:t>چالش‌های اصلی شامل جذب سیستمیک نامنظم و متغیر دارو، احتمال آسیب به مجاری هوایی و نیاز به داروهای خاص با فرمولاسیون مناسب برای پایداری و اثربخشی در محیط ریه است.</a:t>
            </a:r>
            <a:endParaRPr lang="en-US" sz="1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1689973"/>
          </a:xfrm>
          <a:prstGeom prst="rect">
            <a:avLst/>
          </a:prstGeom>
        </p:spPr>
      </p:pic>
      <p:sp>
        <p:nvSpPr>
          <p:cNvPr id="3" name="Text 0"/>
          <p:cNvSpPr/>
          <p:nvPr/>
        </p:nvSpPr>
        <p:spPr>
          <a:xfrm>
            <a:off x="3959781" y="1963698"/>
            <a:ext cx="6710720" cy="321826"/>
          </a:xfrm>
          <a:prstGeom prst="rect">
            <a:avLst/>
          </a:prstGeom>
          <a:noFill/>
          <a:ln/>
        </p:spPr>
        <p:txBody>
          <a:bodyPr wrap="none" lIns="0" tIns="0" rIns="0" bIns="0" rtlCol="0" anchor="t"/>
          <a:lstStyle/>
          <a:p>
            <a:pPr rtl="1" algn="ctr" indent="0" marL="0">
              <a:lnSpc>
                <a:spcPts val="2500"/>
              </a:lnSpc>
              <a:buNone/>
            </a:pPr>
            <a:r>
              <a:rPr lang="en-US" sz="2000" dirty="0">
                <a:solidFill>
                  <a:srgbClr val="2E3C4E"/>
                </a:solidFill>
                <a:latin typeface="Host Grotesk Medium" pitchFamily="34" charset="0"/>
                <a:ea typeface="Host Grotesk Medium" pitchFamily="34" charset="-122"/>
                <a:cs typeface="Host Grotesk Medium" pitchFamily="34" charset="-120"/>
              </a:rPr>
              <a:t>فارماکوکینتیک مقایسه‌ای: جذب، توزیع، متابولیسم و دفع (ADME)</a:t>
            </a:r>
            <a:endParaRPr lang="en-US" sz="2000" dirty="0"/>
          </a:p>
        </p:txBody>
      </p:sp>
      <p:sp>
        <p:nvSpPr>
          <p:cNvPr id="4" name="Text 1"/>
          <p:cNvSpPr/>
          <p:nvPr/>
        </p:nvSpPr>
        <p:spPr>
          <a:xfrm>
            <a:off x="450652" y="2430304"/>
            <a:ext cx="13729097" cy="193238"/>
          </a:xfrm>
          <a:prstGeom prst="rect">
            <a:avLst/>
          </a:prstGeom>
          <a:noFill/>
          <a:ln/>
        </p:spPr>
        <p:txBody>
          <a:bodyPr wrap="none" lIns="0" tIns="0" rIns="0" bIns="0" rtlCol="0" anchor="t"/>
          <a:lstStyle/>
          <a:p>
            <a:pPr rtl="1" algn="r" indent="0" marL="0">
              <a:lnSpc>
                <a:spcPts val="1500"/>
              </a:lnSpc>
              <a:buNone/>
            </a:pPr>
            <a:r>
              <a:rPr lang="en-US" sz="1000" dirty="0">
                <a:solidFill>
                  <a:srgbClr val="384653"/>
                </a:solidFill>
                <a:latin typeface="Roboto" pitchFamily="34" charset="0"/>
                <a:ea typeface="Roboto" pitchFamily="34" charset="-122"/>
                <a:cs typeface="Roboto" pitchFamily="34" charset="-120"/>
              </a:rPr>
              <a:t>تفاوت‌های چشمگیری در مسیر فارماکوکینتیک دارو (ADME) بین روش‌های وریدی و درون نای وجود دارد که بر اثربخشی، نیمه عمر و میزان سمیت دارو تأثیر می‌گذارد. درک این تفاوت‌ها برای انتخاب بهینه مسیر تجویز ضروری است.</a:t>
            </a:r>
            <a:endParaRPr lang="en-US" sz="1000" dirty="0"/>
          </a:p>
        </p:txBody>
      </p:sp>
      <p:pic>
        <p:nvPicPr>
          <p:cNvPr id="5" name="Image 1" descr="preencoded.png">    </p:cNvPr>
          <p:cNvPicPr>
            <a:picLocks noChangeAspect="1"/>
          </p:cNvPicPr>
          <p:nvPr/>
        </p:nvPicPr>
        <p:blipFill>
          <a:blip r:embed="rId2"/>
          <a:stretch>
            <a:fillRect/>
          </a:stretch>
        </p:blipFill>
        <p:spPr>
          <a:xfrm>
            <a:off x="450652" y="2768322"/>
            <a:ext cx="13729097" cy="6010632"/>
          </a:xfrm>
          <a:prstGeom prst="rect">
            <a:avLst/>
          </a:prstGeom>
        </p:spPr>
      </p:pic>
      <p:sp>
        <p:nvSpPr>
          <p:cNvPr id="6" name="Text 2"/>
          <p:cNvSpPr/>
          <p:nvPr/>
        </p:nvSpPr>
        <p:spPr>
          <a:xfrm>
            <a:off x="7960811" y="5812521"/>
            <a:ext cx="1610181" cy="374267"/>
          </a:xfrm>
          <a:prstGeom prst="rect">
            <a:avLst/>
          </a:prstGeom>
          <a:noFill/>
          <a:ln/>
        </p:spPr>
        <p:txBody>
          <a:bodyPr wrap="none" lIns="0" tIns="0" rIns="0" bIns="0" rtlCol="0" anchor="t"/>
          <a:lstStyle/>
          <a:p>
            <a:pPr rtl="1" algn="ctr" indent="0" marL="0">
              <a:lnSpc>
                <a:spcPts val="1650"/>
              </a:lnSpc>
              <a:buNone/>
            </a:pPr>
            <a:r>
              <a:rPr lang="en-US" sz="1350" dirty="0">
                <a:solidFill>
                  <a:srgbClr val="000000"/>
                </a:solidFill>
                <a:latin typeface="Host Grotesk Medium" pitchFamily="34" charset="0"/>
                <a:ea typeface="Host Grotesk Medium" pitchFamily="34" charset="-122"/>
                <a:cs typeface="Host Grotesk Medium" pitchFamily="34" charset="-120"/>
              </a:rPr>
              <a:t>وریدی (IV)</a:t>
            </a:r>
            <a:endParaRPr lang="en-US" sz="1350" dirty="0"/>
          </a:p>
        </p:txBody>
      </p:sp>
      <p:sp>
        <p:nvSpPr>
          <p:cNvPr id="7" name="Text 3"/>
          <p:cNvSpPr/>
          <p:nvPr/>
        </p:nvSpPr>
        <p:spPr>
          <a:xfrm>
            <a:off x="4913444" y="5812521"/>
            <a:ext cx="1610181" cy="374267"/>
          </a:xfrm>
          <a:prstGeom prst="rect">
            <a:avLst/>
          </a:prstGeom>
          <a:noFill/>
          <a:ln/>
        </p:spPr>
        <p:txBody>
          <a:bodyPr wrap="none" lIns="0" tIns="0" rIns="0" bIns="0" rtlCol="0" anchor="t"/>
          <a:lstStyle/>
          <a:p>
            <a:pPr rtl="1" algn="ctr" indent="0" marL="0">
              <a:lnSpc>
                <a:spcPts val="1650"/>
              </a:lnSpc>
              <a:buNone/>
            </a:pPr>
            <a:r>
              <a:rPr lang="en-US" sz="1350" dirty="0">
                <a:solidFill>
                  <a:srgbClr val="000000"/>
                </a:solidFill>
                <a:latin typeface="Host Grotesk Medium" pitchFamily="34" charset="0"/>
                <a:ea typeface="Host Grotesk Medium" pitchFamily="34" charset="-122"/>
                <a:cs typeface="Host Grotesk Medium" pitchFamily="34" charset="-120"/>
              </a:rPr>
              <a:t>درون نای</a:t>
            </a:r>
            <a:endParaRPr lang="en-US" sz="1350" dirty="0"/>
          </a:p>
        </p:txBody>
      </p:sp>
      <p:sp>
        <p:nvSpPr>
          <p:cNvPr id="8" name="Text 4"/>
          <p:cNvSpPr/>
          <p:nvPr/>
        </p:nvSpPr>
        <p:spPr>
          <a:xfrm>
            <a:off x="787980" y="7470317"/>
            <a:ext cx="2927601" cy="598828"/>
          </a:xfrm>
          <a:prstGeom prst="rect">
            <a:avLst/>
          </a:prstGeom>
          <a:noFill/>
          <a:ln/>
        </p:spPr>
        <p:txBody>
          <a:bodyPr wrap="square" lIns="0" tIns="0" rIns="0" bIns="0" rtlCol="0" anchor="t"/>
          <a:lstStyle/>
          <a:p>
            <a:pPr rtl="1" algn="r" indent="0" marL="0">
              <a:lnSpc>
                <a:spcPts val="1350"/>
              </a:lnSpc>
              <a:buNone/>
            </a:pPr>
            <a:r>
              <a:rPr lang="en-US" sz="1050" dirty="0">
                <a:solidFill>
                  <a:srgbClr val="384653"/>
                </a:solidFill>
                <a:latin typeface="Roboto" pitchFamily="34" charset="0"/>
                <a:ea typeface="Roboto" pitchFamily="34" charset="-122"/>
                <a:cs typeface="Roboto" pitchFamily="34" charset="-120"/>
              </a:rPr>
              <a:t>اثر موضعی و کلی کمتر سیستمیک</a:t>
            </a:r>
            <a:endParaRPr lang="en-US" sz="1050" dirty="0"/>
          </a:p>
        </p:txBody>
      </p:sp>
      <p:pic>
        <p:nvPicPr>
          <p:cNvPr id="9" name="Image 2" descr="preencoded.png">    </p:cNvPr>
          <p:cNvPicPr>
            <a:picLocks noChangeAspect="1"/>
          </p:cNvPicPr>
          <p:nvPr/>
        </p:nvPicPr>
        <p:blipFill>
          <a:blip r:embed="rId3"/>
          <a:stretch>
            <a:fillRect/>
          </a:stretch>
        </p:blipFill>
        <p:spPr>
          <a:xfrm>
            <a:off x="4142246" y="7593825"/>
            <a:ext cx="368653" cy="352434"/>
          </a:xfrm>
          <a:prstGeom prst="rect">
            <a:avLst/>
          </a:prstGeom>
        </p:spPr>
      </p:pic>
      <p:sp>
        <p:nvSpPr>
          <p:cNvPr id="10" name="Text 5"/>
          <p:cNvSpPr/>
          <p:nvPr/>
        </p:nvSpPr>
        <p:spPr>
          <a:xfrm>
            <a:off x="774672" y="4047019"/>
            <a:ext cx="2994138" cy="299413"/>
          </a:xfrm>
          <a:prstGeom prst="rect">
            <a:avLst/>
          </a:prstGeom>
          <a:noFill/>
          <a:ln/>
        </p:spPr>
        <p:txBody>
          <a:bodyPr wrap="none" lIns="0" tIns="0" rIns="0" bIns="0" rtlCol="0" anchor="t"/>
          <a:lstStyle/>
          <a:p>
            <a:pPr rtl="1" algn="r" indent="0" marL="0">
              <a:lnSpc>
                <a:spcPts val="1350"/>
              </a:lnSpc>
              <a:buNone/>
            </a:pPr>
            <a:r>
              <a:rPr lang="en-US" sz="1050" dirty="0">
                <a:solidFill>
                  <a:srgbClr val="384653"/>
                </a:solidFill>
                <a:latin typeface="Roboto" pitchFamily="34" charset="0"/>
                <a:ea typeface="Roboto" pitchFamily="34" charset="-122"/>
                <a:cs typeface="Roboto" pitchFamily="34" charset="-120"/>
              </a:rPr>
              <a:t>متابولیسم اولیه کبدی</a:t>
            </a:r>
            <a:endParaRPr lang="en-US" sz="1050" dirty="0"/>
          </a:p>
        </p:txBody>
      </p:sp>
      <p:pic>
        <p:nvPicPr>
          <p:cNvPr id="11" name="Image 3" descr="preencoded.png">    </p:cNvPr>
          <p:cNvPicPr>
            <a:picLocks noChangeAspect="1"/>
          </p:cNvPicPr>
          <p:nvPr/>
        </p:nvPicPr>
        <p:blipFill>
          <a:blip r:embed="rId4"/>
          <a:stretch>
            <a:fillRect/>
          </a:stretch>
        </p:blipFill>
        <p:spPr>
          <a:xfrm>
            <a:off x="4129146" y="3993790"/>
            <a:ext cx="373228" cy="352435"/>
          </a:xfrm>
          <a:prstGeom prst="rect">
            <a:avLst/>
          </a:prstGeom>
        </p:spPr>
      </p:pic>
      <p:sp>
        <p:nvSpPr>
          <p:cNvPr id="12" name="Text 6"/>
          <p:cNvSpPr/>
          <p:nvPr/>
        </p:nvSpPr>
        <p:spPr>
          <a:xfrm>
            <a:off x="10755132" y="7593409"/>
            <a:ext cx="2914295" cy="299413"/>
          </a:xfrm>
          <a:prstGeom prst="rect">
            <a:avLst/>
          </a:prstGeom>
          <a:noFill/>
          <a:ln/>
        </p:spPr>
        <p:txBody>
          <a:bodyPr wrap="none" lIns="0" tIns="0" rIns="0" bIns="0" rtlCol="0" anchor="t"/>
          <a:lstStyle/>
          <a:p>
            <a:pPr rtl="1" algn="l" indent="0" marL="0">
              <a:lnSpc>
                <a:spcPts val="1350"/>
              </a:lnSpc>
              <a:buNone/>
            </a:pPr>
            <a:r>
              <a:rPr lang="en-US" sz="1050" dirty="0">
                <a:solidFill>
                  <a:srgbClr val="384653"/>
                </a:solidFill>
                <a:latin typeface="Roboto" pitchFamily="34" charset="0"/>
                <a:ea typeface="Roboto" pitchFamily="34" charset="-122"/>
                <a:cs typeface="Roboto" pitchFamily="34" charset="-120"/>
              </a:rPr>
              <a:t>توزیع سیستمیک فوری</a:t>
            </a:r>
            <a:endParaRPr lang="en-US" sz="1050" dirty="0"/>
          </a:p>
        </p:txBody>
      </p:sp>
      <p:pic>
        <p:nvPicPr>
          <p:cNvPr id="13" name="Image 4" descr="preencoded.png">    </p:cNvPr>
          <p:cNvPicPr>
            <a:picLocks noChangeAspect="1"/>
          </p:cNvPicPr>
          <p:nvPr/>
        </p:nvPicPr>
        <p:blipFill>
          <a:blip r:embed="rId5"/>
          <a:stretch>
            <a:fillRect/>
          </a:stretch>
        </p:blipFill>
        <p:spPr>
          <a:xfrm>
            <a:off x="9990795" y="7619815"/>
            <a:ext cx="368654" cy="352435"/>
          </a:xfrm>
          <a:prstGeom prst="rect">
            <a:avLst/>
          </a:prstGeom>
        </p:spPr>
      </p:pic>
      <p:sp>
        <p:nvSpPr>
          <p:cNvPr id="14" name="Text 7"/>
          <p:cNvSpPr/>
          <p:nvPr/>
        </p:nvSpPr>
        <p:spPr>
          <a:xfrm>
            <a:off x="10741825" y="4047019"/>
            <a:ext cx="2994138" cy="299413"/>
          </a:xfrm>
          <a:prstGeom prst="rect">
            <a:avLst/>
          </a:prstGeom>
          <a:noFill/>
          <a:ln/>
        </p:spPr>
        <p:txBody>
          <a:bodyPr wrap="none" lIns="0" tIns="0" rIns="0" bIns="0" rtlCol="0" anchor="t"/>
          <a:lstStyle/>
          <a:p>
            <a:pPr rtl="1" algn="l" indent="0" marL="0">
              <a:lnSpc>
                <a:spcPts val="1350"/>
              </a:lnSpc>
              <a:buNone/>
            </a:pPr>
            <a:r>
              <a:rPr lang="en-US" sz="1050" dirty="0">
                <a:solidFill>
                  <a:srgbClr val="384653"/>
                </a:solidFill>
                <a:latin typeface="Roboto" pitchFamily="34" charset="0"/>
                <a:ea typeface="Roboto" pitchFamily="34" charset="-122"/>
                <a:cs typeface="Roboto" pitchFamily="34" charset="-120"/>
              </a:rPr>
              <a:t>سرعت جذب بسیار سریع</a:t>
            </a:r>
            <a:endParaRPr lang="en-US" sz="1050" dirty="0"/>
          </a:p>
        </p:txBody>
      </p:sp>
      <p:pic>
        <p:nvPicPr>
          <p:cNvPr id="15" name="Image 5" descr="preencoded.png">    </p:cNvPr>
          <p:cNvPicPr>
            <a:picLocks noChangeAspect="1"/>
          </p:cNvPicPr>
          <p:nvPr/>
        </p:nvPicPr>
        <p:blipFill>
          <a:blip r:embed="rId6"/>
          <a:stretch>
            <a:fillRect/>
          </a:stretch>
        </p:blipFill>
        <p:spPr>
          <a:xfrm>
            <a:off x="10036331" y="3993790"/>
            <a:ext cx="368654" cy="352435"/>
          </a:xfrm>
          <a:prstGeom prst="rect">
            <a:avLst/>
          </a:prstGeom>
        </p:spPr>
      </p:pic>
      <p:sp>
        <p:nvSpPr>
          <p:cNvPr id="16" name="Text 8"/>
          <p:cNvSpPr/>
          <p:nvPr/>
        </p:nvSpPr>
        <p:spPr>
          <a:xfrm>
            <a:off x="450652" y="8923734"/>
            <a:ext cx="13729097" cy="386477"/>
          </a:xfrm>
          <a:prstGeom prst="rect">
            <a:avLst/>
          </a:prstGeom>
          <a:noFill/>
          <a:ln/>
        </p:spPr>
        <p:txBody>
          <a:bodyPr wrap="square" lIns="0" tIns="0" rIns="0" bIns="0" rtlCol="0" anchor="t"/>
          <a:lstStyle/>
          <a:p>
            <a:pPr rtl="1" algn="r" indent="0" marL="0">
              <a:lnSpc>
                <a:spcPts val="1500"/>
              </a:lnSpc>
              <a:buNone/>
            </a:pPr>
            <a:r>
              <a:rPr lang="en-US" sz="1000" dirty="0">
                <a:solidFill>
                  <a:srgbClr val="384653"/>
                </a:solidFill>
                <a:latin typeface="Roboto" pitchFamily="34" charset="0"/>
                <a:ea typeface="Roboto" pitchFamily="34" charset="-122"/>
                <a:cs typeface="Roboto" pitchFamily="34" charset="-120"/>
              </a:rPr>
              <a:t>مسیر وریدی جذب ۱۰۰٪ و سریع را تضمین می‌کند و مستقیماً دارو را وارد گردش خون سیستمیک می‌کند. در مقابل، مسیر درون نای جذب موضعی سریع در ریه را فراهم کرده و از متابولیسم اولیه کبدی جلوگیری می‌کند، اما ممکن است جذب سیستمیک نامنظم داشته باشد و به فاکتورهایی مانند فرمولاسیون و سلامت ریه بستگی دارد.</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904309" y="495181"/>
            <a:ext cx="8095774" cy="450175"/>
          </a:xfrm>
          <a:prstGeom prst="rect">
            <a:avLst/>
          </a:prstGeom>
          <a:noFill/>
          <a:ln/>
        </p:spPr>
        <p:txBody>
          <a:bodyPr wrap="none" lIns="0" tIns="0" rIns="0" bIns="0" rtlCol="0" anchor="t"/>
          <a:lstStyle/>
          <a:p>
            <a:pPr rtl="1" algn="r" indent="0" marL="0">
              <a:lnSpc>
                <a:spcPts val="3500"/>
              </a:lnSpc>
              <a:buNone/>
            </a:pPr>
            <a:r>
              <a:rPr lang="en-US" sz="2800" dirty="0">
                <a:solidFill>
                  <a:srgbClr val="2E3C4E"/>
                </a:solidFill>
                <a:latin typeface="Host Grotesk Medium" pitchFamily="34" charset="0"/>
                <a:ea typeface="Host Grotesk Medium" pitchFamily="34" charset="-122"/>
                <a:cs typeface="Host Grotesk Medium" pitchFamily="34" charset="-120"/>
              </a:rPr>
              <a:t>داروهای مورد استفاده در شرایط اضطراری: بررسی موردی</a:t>
            </a:r>
            <a:endParaRPr lang="en-US" sz="2800" dirty="0"/>
          </a:p>
        </p:txBody>
      </p:sp>
      <p:sp>
        <p:nvSpPr>
          <p:cNvPr id="3" name="Text 1"/>
          <p:cNvSpPr/>
          <p:nvPr/>
        </p:nvSpPr>
        <p:spPr>
          <a:xfrm>
            <a:off x="630317" y="1305520"/>
            <a:ext cx="13369766" cy="540306"/>
          </a:xfrm>
          <a:prstGeom prst="rect">
            <a:avLst/>
          </a:prstGeom>
          <a:noFill/>
          <a:ln/>
        </p:spPr>
        <p:txBody>
          <a:bodyPr wrap="square" lIns="0" tIns="0" rIns="0" bIns="0" rtlCol="0" anchor="t"/>
          <a:lstStyle/>
          <a:p>
            <a:pPr rtl="1" algn="r" indent="0" marL="0">
              <a:lnSpc>
                <a:spcPts val="2100"/>
              </a:lnSpc>
              <a:buNone/>
            </a:pPr>
            <a:r>
              <a:rPr lang="en-US" sz="1400" dirty="0">
                <a:solidFill>
                  <a:srgbClr val="384653"/>
                </a:solidFill>
                <a:latin typeface="Roboto" pitchFamily="34" charset="0"/>
                <a:ea typeface="Roboto" pitchFamily="34" charset="-122"/>
                <a:cs typeface="Roboto" pitchFamily="34" charset="-120"/>
              </a:rPr>
              <a:t>در شرایط اضطراری، زمان عامل حیاتی است و انتخاب مسیر تجویز سریع و مؤثر دارو می‌تواند جان بیمار را نجات دهد. در اینجا به بررسی چند مورد کلیدی از داروهای اورژانسی و چگونگی استفاده از هر دو مسیر IV و IT می‌پردازیم.</a:t>
            </a:r>
            <a:endParaRPr lang="en-US" sz="1400" dirty="0"/>
          </a:p>
        </p:txBody>
      </p:sp>
      <p:pic>
        <p:nvPicPr>
          <p:cNvPr id="4" name="Image 0" descr="preencoded.png">    </p:cNvPr>
          <p:cNvPicPr>
            <a:picLocks noChangeAspect="1"/>
          </p:cNvPicPr>
          <p:nvPr/>
        </p:nvPicPr>
        <p:blipFill>
          <a:blip r:embed="rId1"/>
          <a:stretch>
            <a:fillRect/>
          </a:stretch>
        </p:blipFill>
        <p:spPr>
          <a:xfrm>
            <a:off x="9693593" y="2048351"/>
            <a:ext cx="4306491" cy="4306491"/>
          </a:xfrm>
          <a:prstGeom prst="rect">
            <a:avLst/>
          </a:prstGeom>
        </p:spPr>
      </p:pic>
      <p:sp>
        <p:nvSpPr>
          <p:cNvPr id="5" name="Text 2"/>
          <p:cNvSpPr/>
          <p:nvPr/>
        </p:nvSpPr>
        <p:spPr>
          <a:xfrm>
            <a:off x="11748849" y="6534864"/>
            <a:ext cx="2251234" cy="281345"/>
          </a:xfrm>
          <a:prstGeom prst="rect">
            <a:avLst/>
          </a:prstGeom>
          <a:noFill/>
          <a:ln/>
        </p:spPr>
        <p:txBody>
          <a:bodyPr wrap="none" lIns="0" tIns="0" rIns="0" bIns="0" rtlCol="0" anchor="t"/>
          <a:lstStyle/>
          <a:p>
            <a:pPr rtl="1" algn="r" indent="0" marL="0">
              <a:lnSpc>
                <a:spcPts val="2200"/>
              </a:lnSpc>
              <a:buNone/>
            </a:pPr>
            <a:r>
              <a:rPr lang="en-US" sz="1750" dirty="0">
                <a:solidFill>
                  <a:srgbClr val="384653"/>
                </a:solidFill>
                <a:latin typeface="Host Grotesk Medium" pitchFamily="34" charset="0"/>
                <a:ea typeface="Host Grotesk Medium" pitchFamily="34" charset="-122"/>
                <a:cs typeface="Host Grotesk Medium" pitchFamily="34" charset="-120"/>
              </a:rPr>
              <a:t>اپی‌نفرین</a:t>
            </a:r>
            <a:endParaRPr lang="en-US" sz="1750" dirty="0"/>
          </a:p>
        </p:txBody>
      </p:sp>
      <p:sp>
        <p:nvSpPr>
          <p:cNvPr id="6" name="Text 3"/>
          <p:cNvSpPr/>
          <p:nvPr/>
        </p:nvSpPr>
        <p:spPr>
          <a:xfrm>
            <a:off x="9693593" y="6924199"/>
            <a:ext cx="4306491" cy="540306"/>
          </a:xfrm>
          <a:prstGeom prst="rect">
            <a:avLst/>
          </a:prstGeom>
          <a:noFill/>
          <a:ln/>
        </p:spPr>
        <p:txBody>
          <a:bodyPr wrap="square" lIns="0" tIns="0" rIns="0" bIns="0" rtlCol="0" anchor="t"/>
          <a:lstStyle/>
          <a:p>
            <a:pPr rtl="1" algn="r" indent="0" marL="0">
              <a:lnSpc>
                <a:spcPts val="2100"/>
              </a:lnSpc>
              <a:buNone/>
            </a:pPr>
            <a:r>
              <a:rPr lang="en-US" sz="1400" dirty="0">
                <a:solidFill>
                  <a:srgbClr val="384653"/>
                </a:solidFill>
                <a:latin typeface="Roboto" pitchFamily="34" charset="0"/>
                <a:ea typeface="Roboto" pitchFamily="34" charset="-122"/>
                <a:cs typeface="Roboto" pitchFamily="34" charset="-120"/>
              </a:rPr>
              <a:t>در ایست قلبی، هم IV و هم IT (در صورت عدم دسترسی وریدی) برای احیای بیمار استفاده می‌شود.</a:t>
            </a:r>
            <a:endParaRPr lang="en-US" sz="1400" dirty="0"/>
          </a:p>
        </p:txBody>
      </p:sp>
      <p:pic>
        <p:nvPicPr>
          <p:cNvPr id="7" name="Image 1" descr="preencoded.png">    </p:cNvPr>
          <p:cNvPicPr>
            <a:picLocks noChangeAspect="1"/>
          </p:cNvPicPr>
          <p:nvPr/>
        </p:nvPicPr>
        <p:blipFill>
          <a:blip r:embed="rId2"/>
          <a:stretch>
            <a:fillRect/>
          </a:stretch>
        </p:blipFill>
        <p:spPr>
          <a:xfrm>
            <a:off x="5161955" y="2048351"/>
            <a:ext cx="4306610" cy="4306610"/>
          </a:xfrm>
          <a:prstGeom prst="rect">
            <a:avLst/>
          </a:prstGeom>
        </p:spPr>
      </p:pic>
      <p:sp>
        <p:nvSpPr>
          <p:cNvPr id="8" name="Text 4"/>
          <p:cNvSpPr/>
          <p:nvPr/>
        </p:nvSpPr>
        <p:spPr>
          <a:xfrm>
            <a:off x="7217331" y="6534983"/>
            <a:ext cx="2251234" cy="281345"/>
          </a:xfrm>
          <a:prstGeom prst="rect">
            <a:avLst/>
          </a:prstGeom>
          <a:noFill/>
          <a:ln/>
        </p:spPr>
        <p:txBody>
          <a:bodyPr wrap="none" lIns="0" tIns="0" rIns="0" bIns="0" rtlCol="0" anchor="t"/>
          <a:lstStyle/>
          <a:p>
            <a:pPr rtl="1" algn="r" indent="0" marL="0">
              <a:lnSpc>
                <a:spcPts val="2200"/>
              </a:lnSpc>
              <a:buNone/>
            </a:pPr>
            <a:r>
              <a:rPr lang="en-US" sz="1750" dirty="0">
                <a:solidFill>
                  <a:srgbClr val="384653"/>
                </a:solidFill>
                <a:latin typeface="Host Grotesk Medium" pitchFamily="34" charset="0"/>
                <a:ea typeface="Host Grotesk Medium" pitchFamily="34" charset="-122"/>
                <a:cs typeface="Host Grotesk Medium" pitchFamily="34" charset="-120"/>
              </a:rPr>
              <a:t>آتروپین</a:t>
            </a:r>
            <a:endParaRPr lang="en-US" sz="1750" dirty="0"/>
          </a:p>
        </p:txBody>
      </p:sp>
      <p:sp>
        <p:nvSpPr>
          <p:cNvPr id="9" name="Text 5"/>
          <p:cNvSpPr/>
          <p:nvPr/>
        </p:nvSpPr>
        <p:spPr>
          <a:xfrm>
            <a:off x="5161955" y="6924318"/>
            <a:ext cx="4306610" cy="540306"/>
          </a:xfrm>
          <a:prstGeom prst="rect">
            <a:avLst/>
          </a:prstGeom>
          <a:noFill/>
          <a:ln/>
        </p:spPr>
        <p:txBody>
          <a:bodyPr wrap="square" lIns="0" tIns="0" rIns="0" bIns="0" rtlCol="0" anchor="t"/>
          <a:lstStyle/>
          <a:p>
            <a:pPr rtl="1" algn="r" indent="0" marL="0">
              <a:lnSpc>
                <a:spcPts val="2100"/>
              </a:lnSpc>
              <a:buNone/>
            </a:pPr>
            <a:r>
              <a:rPr lang="en-US" sz="1400" dirty="0">
                <a:solidFill>
                  <a:srgbClr val="384653"/>
                </a:solidFill>
                <a:latin typeface="Roboto" pitchFamily="34" charset="0"/>
                <a:ea typeface="Roboto" pitchFamily="34" charset="-122"/>
                <a:cs typeface="Roboto" pitchFamily="34" charset="-120"/>
              </a:rPr>
              <a:t>در برادی‌کاردی شدید، از طریق هر دو مسیر (IV ترجیحاً، IT جایگزین) قابل تجویز است.</a:t>
            </a:r>
            <a:endParaRPr lang="en-US" sz="1400" dirty="0"/>
          </a:p>
        </p:txBody>
      </p:sp>
      <p:pic>
        <p:nvPicPr>
          <p:cNvPr id="10" name="Image 2" descr="preencoded.png">    </p:cNvPr>
          <p:cNvPicPr>
            <a:picLocks noChangeAspect="1"/>
          </p:cNvPicPr>
          <p:nvPr/>
        </p:nvPicPr>
        <p:blipFill>
          <a:blip r:embed="rId3"/>
          <a:stretch>
            <a:fillRect/>
          </a:stretch>
        </p:blipFill>
        <p:spPr>
          <a:xfrm>
            <a:off x="630436" y="2048351"/>
            <a:ext cx="4306491" cy="4306491"/>
          </a:xfrm>
          <a:prstGeom prst="rect">
            <a:avLst/>
          </a:prstGeom>
        </p:spPr>
      </p:pic>
      <p:sp>
        <p:nvSpPr>
          <p:cNvPr id="11" name="Text 6"/>
          <p:cNvSpPr/>
          <p:nvPr/>
        </p:nvSpPr>
        <p:spPr>
          <a:xfrm>
            <a:off x="2685693" y="6534864"/>
            <a:ext cx="2251234" cy="281345"/>
          </a:xfrm>
          <a:prstGeom prst="rect">
            <a:avLst/>
          </a:prstGeom>
          <a:noFill/>
          <a:ln/>
        </p:spPr>
        <p:txBody>
          <a:bodyPr wrap="none" lIns="0" tIns="0" rIns="0" bIns="0" rtlCol="0" anchor="t"/>
          <a:lstStyle/>
          <a:p>
            <a:pPr rtl="1" algn="r" indent="0" marL="0">
              <a:lnSpc>
                <a:spcPts val="2200"/>
              </a:lnSpc>
              <a:buNone/>
            </a:pPr>
            <a:r>
              <a:rPr lang="en-US" sz="1750" dirty="0">
                <a:solidFill>
                  <a:srgbClr val="384653"/>
                </a:solidFill>
                <a:latin typeface="Host Grotesk Medium" pitchFamily="34" charset="0"/>
                <a:ea typeface="Host Grotesk Medium" pitchFamily="34" charset="-122"/>
                <a:cs typeface="Host Grotesk Medium" pitchFamily="34" charset="-120"/>
              </a:rPr>
              <a:t>لیدوکائین</a:t>
            </a:r>
            <a:endParaRPr lang="en-US" sz="1750" dirty="0"/>
          </a:p>
        </p:txBody>
      </p:sp>
      <p:sp>
        <p:nvSpPr>
          <p:cNvPr id="12" name="Text 7"/>
          <p:cNvSpPr/>
          <p:nvPr/>
        </p:nvSpPr>
        <p:spPr>
          <a:xfrm>
            <a:off x="630436" y="6924199"/>
            <a:ext cx="4306491" cy="540306"/>
          </a:xfrm>
          <a:prstGeom prst="rect">
            <a:avLst/>
          </a:prstGeom>
          <a:noFill/>
          <a:ln/>
        </p:spPr>
        <p:txBody>
          <a:bodyPr wrap="square" lIns="0" tIns="0" rIns="0" bIns="0" rtlCol="0" anchor="t"/>
          <a:lstStyle/>
          <a:p>
            <a:pPr rtl="1" algn="r" indent="0" marL="0">
              <a:lnSpc>
                <a:spcPts val="2100"/>
              </a:lnSpc>
              <a:buNone/>
            </a:pPr>
            <a:r>
              <a:rPr lang="en-US" sz="1400" dirty="0">
                <a:solidFill>
                  <a:srgbClr val="384653"/>
                </a:solidFill>
                <a:latin typeface="Roboto" pitchFamily="34" charset="0"/>
                <a:ea typeface="Roboto" pitchFamily="34" charset="-122"/>
                <a:cs typeface="Roboto" pitchFamily="34" charset="-120"/>
              </a:rPr>
              <a:t>در آریتمی‌های قلبی خاص، هر دو مسیر (IV و در موارد اضطراری IT) می‌توانند مؤثر باشند.</a:t>
            </a:r>
            <a:endParaRPr lang="en-US" sz="1400" dirty="0"/>
          </a:p>
        </p:txBody>
      </p:sp>
      <p:sp>
        <p:nvSpPr>
          <p:cNvPr id="13" name="Text 8"/>
          <p:cNvSpPr/>
          <p:nvPr/>
        </p:nvSpPr>
        <p:spPr>
          <a:xfrm>
            <a:off x="630317" y="7667149"/>
            <a:ext cx="13369766" cy="270153"/>
          </a:xfrm>
          <a:prstGeom prst="rect">
            <a:avLst/>
          </a:prstGeom>
          <a:noFill/>
          <a:ln/>
        </p:spPr>
        <p:txBody>
          <a:bodyPr wrap="none" lIns="0" tIns="0" rIns="0" bIns="0" rtlCol="0" anchor="t"/>
          <a:lstStyle/>
          <a:p>
            <a:pPr rtl="1" algn="r" indent="0" marL="0">
              <a:lnSpc>
                <a:spcPts val="2100"/>
              </a:lnSpc>
              <a:buNone/>
            </a:pPr>
            <a:r>
              <a:rPr lang="en-US" sz="1400" dirty="0">
                <a:solidFill>
                  <a:srgbClr val="384653"/>
                </a:solidFill>
                <a:latin typeface="Roboto" pitchFamily="34" charset="0"/>
                <a:ea typeface="Roboto" pitchFamily="34" charset="-122"/>
                <a:cs typeface="Roboto" pitchFamily="34" charset="-120"/>
              </a:rPr>
              <a:t>در حالی که مسیر IV معمولاً ارجح است، در صورت عدم دسترسی فوری به ورید (مثلاً در نوزادان یا بیماران شوکه)، مسیر درون نای می‌تواند یک جایگزین حیاتی برای تجویز سریع این داروها باشد.</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508177" y="854273"/>
            <a:ext cx="7614047" cy="566976"/>
          </a:xfrm>
          <a:prstGeom prst="rect">
            <a:avLst/>
          </a:prstGeom>
          <a:noFill/>
          <a:ln/>
        </p:spPr>
        <p:txBody>
          <a:bodyPr wrap="none" lIns="0" tIns="0" rIns="0" bIns="0" rtlCol="0" anchor="t"/>
          <a:lstStyle/>
          <a:p>
            <a:pPr rtl="1" algn="ctr" indent="0" marL="0">
              <a:lnSpc>
                <a:spcPts val="4450"/>
              </a:lnSpc>
              <a:buNone/>
            </a:pPr>
            <a:r>
              <a:rPr lang="en-US" sz="3550" dirty="0">
                <a:solidFill>
                  <a:srgbClr val="2E3C4E"/>
                </a:solidFill>
                <a:latin typeface="Host Grotesk Medium" pitchFamily="34" charset="0"/>
                <a:ea typeface="Host Grotesk Medium" pitchFamily="34" charset="-122"/>
                <a:cs typeface="Host Grotesk Medium" pitchFamily="34" charset="-120"/>
              </a:rPr>
              <a:t>عوامل مؤثر بر انتخاب مسیر تجویز در بالین</a:t>
            </a:r>
            <a:endParaRPr lang="en-US" sz="3550" dirty="0"/>
          </a:p>
        </p:txBody>
      </p:sp>
      <p:sp>
        <p:nvSpPr>
          <p:cNvPr id="3" name="Text 1"/>
          <p:cNvSpPr/>
          <p:nvPr/>
        </p:nvSpPr>
        <p:spPr>
          <a:xfrm>
            <a:off x="793790" y="1874877"/>
            <a:ext cx="13042821" cy="680323"/>
          </a:xfrm>
          <a:prstGeom prst="rect">
            <a:avLst/>
          </a:prstGeom>
          <a:noFill/>
          <a:ln/>
        </p:spPr>
        <p:txBody>
          <a:bodyPr wrap="square" lIns="0" tIns="0" rIns="0" bIns="0" rtlCol="0" anchor="t"/>
          <a:lstStyle/>
          <a:p>
            <a:pPr rtl="1" algn="ctr" indent="0" marL="0">
              <a:lnSpc>
                <a:spcPts val="2650"/>
              </a:lnSpc>
              <a:buNone/>
            </a:pPr>
            <a:r>
              <a:rPr lang="en-US" sz="1750" dirty="0">
                <a:solidFill>
                  <a:srgbClr val="384653"/>
                </a:solidFill>
                <a:latin typeface="Roboto" pitchFamily="34" charset="0"/>
                <a:ea typeface="Roboto" pitchFamily="34" charset="-122"/>
                <a:cs typeface="Roboto" pitchFamily="34" charset="-120"/>
              </a:rPr>
              <a:t>تصمیم‌گیری برای انتخاب مسیر تجویز دارو در محیط بالینی یک فرآیند پیچیده است که به عوامل متعددی بستگی دارد. این عوامل، توازن بین سرعت عمل، ایمنی و راحتی بیمار را تعیین می‌کنند.</a:t>
            </a:r>
            <a:endParaRPr lang="en-US" sz="1750" dirty="0"/>
          </a:p>
        </p:txBody>
      </p:sp>
      <p:sp>
        <p:nvSpPr>
          <p:cNvPr id="4" name="Text 2"/>
          <p:cNvSpPr/>
          <p:nvPr/>
        </p:nvSpPr>
        <p:spPr>
          <a:xfrm>
            <a:off x="9597628" y="3196114"/>
            <a:ext cx="2835235" cy="354330"/>
          </a:xfrm>
          <a:prstGeom prst="rect">
            <a:avLst/>
          </a:prstGeom>
          <a:noFill/>
          <a:ln/>
        </p:spPr>
        <p:txBody>
          <a:bodyPr wrap="none" lIns="0" tIns="0" rIns="0" bIns="0" rtlCol="0" anchor="t"/>
          <a:lstStyle/>
          <a:p>
            <a:pPr rtl="1" algn="l" indent="0" marL="0">
              <a:lnSpc>
                <a:spcPts val="2750"/>
              </a:lnSpc>
              <a:buNone/>
            </a:pPr>
            <a:r>
              <a:rPr lang="en-US" sz="2200" dirty="0">
                <a:solidFill>
                  <a:srgbClr val="384653"/>
                </a:solidFill>
                <a:latin typeface="Host Grotesk Medium" pitchFamily="34" charset="0"/>
                <a:ea typeface="Host Grotesk Medium" pitchFamily="34" charset="-122"/>
                <a:cs typeface="Host Grotesk Medium" pitchFamily="34" charset="-120"/>
              </a:rPr>
              <a:t>وضعیت بیمار</a:t>
            </a:r>
            <a:endParaRPr lang="en-US" sz="2200" dirty="0"/>
          </a:p>
        </p:txBody>
      </p:sp>
      <p:sp>
        <p:nvSpPr>
          <p:cNvPr id="5" name="Text 3"/>
          <p:cNvSpPr/>
          <p:nvPr/>
        </p:nvSpPr>
        <p:spPr>
          <a:xfrm>
            <a:off x="9597628" y="3686532"/>
            <a:ext cx="4238982" cy="680323"/>
          </a:xfrm>
          <a:prstGeom prst="rect">
            <a:avLst/>
          </a:prstGeom>
          <a:noFill/>
          <a:ln/>
        </p:spPr>
        <p:txBody>
          <a:bodyPr wrap="square" lIns="0" tIns="0" rIns="0" bIns="0" rtlCol="0" anchor="t"/>
          <a:lstStyle/>
          <a:p>
            <a:pPr rtl="1" algn="l" indent="0" marL="0">
              <a:lnSpc>
                <a:spcPts val="2650"/>
              </a:lnSpc>
              <a:buNone/>
            </a:pPr>
            <a:r>
              <a:rPr lang="en-US" sz="1750" dirty="0">
                <a:solidFill>
                  <a:srgbClr val="384653"/>
                </a:solidFill>
                <a:latin typeface="Roboto" pitchFamily="34" charset="0"/>
                <a:ea typeface="Roboto" pitchFamily="34" charset="-122"/>
                <a:cs typeface="Roboto" pitchFamily="34" charset="-120"/>
              </a:rPr>
              <a:t>سطح هوشیاری، ثبات همودینامیک، سن و دسترسی وریدی.</a:t>
            </a:r>
            <a:endParaRPr lang="en-US" sz="1750" dirty="0"/>
          </a:p>
        </p:txBody>
      </p:sp>
      <p:pic>
        <p:nvPicPr>
          <p:cNvPr id="6" name="Image 0" descr="preencoded.png">    </p:cNvPr>
          <p:cNvPicPr>
            <a:picLocks noChangeAspect="1"/>
          </p:cNvPicPr>
          <p:nvPr/>
        </p:nvPicPr>
        <p:blipFill>
          <a:blip r:embed="rId1"/>
          <a:stretch>
            <a:fillRect/>
          </a:stretch>
        </p:blipFill>
        <p:spPr>
          <a:xfrm>
            <a:off x="5032653" y="2810351"/>
            <a:ext cx="4564975" cy="4564975"/>
          </a:xfrm>
          <a:prstGeom prst="rect">
            <a:avLst/>
          </a:prstGeom>
        </p:spPr>
      </p:pic>
      <p:pic>
        <p:nvPicPr>
          <p:cNvPr id="7" name="Image 1" descr="preencoded.png">    </p:cNvPr>
          <p:cNvPicPr>
            <a:picLocks noChangeAspect="1"/>
          </p:cNvPicPr>
          <p:nvPr/>
        </p:nvPicPr>
        <p:blipFill>
          <a:blip r:embed="rId2"/>
          <a:stretch>
            <a:fillRect/>
          </a:stretch>
        </p:blipFill>
        <p:spPr>
          <a:xfrm>
            <a:off x="8106489" y="4202549"/>
            <a:ext cx="318968" cy="398621"/>
          </a:xfrm>
          <a:prstGeom prst="rect">
            <a:avLst/>
          </a:prstGeom>
        </p:spPr>
      </p:pic>
      <p:sp>
        <p:nvSpPr>
          <p:cNvPr id="8" name="Text 4"/>
          <p:cNvSpPr/>
          <p:nvPr/>
        </p:nvSpPr>
        <p:spPr>
          <a:xfrm>
            <a:off x="2007037" y="2929057"/>
            <a:ext cx="3025616" cy="354330"/>
          </a:xfrm>
          <a:prstGeom prst="rect">
            <a:avLst/>
          </a:prstGeom>
          <a:noFill/>
          <a:ln/>
        </p:spPr>
        <p:txBody>
          <a:bodyPr wrap="none" lIns="0" tIns="0" rIns="0" bIns="0" rtlCol="0" anchor="t"/>
          <a:lstStyle/>
          <a:p>
            <a:pPr rtl="1" algn="r" indent="0" marL="0">
              <a:lnSpc>
                <a:spcPts val="2750"/>
              </a:lnSpc>
              <a:buNone/>
            </a:pPr>
            <a:r>
              <a:rPr lang="en-US" sz="2200" dirty="0">
                <a:solidFill>
                  <a:srgbClr val="384653"/>
                </a:solidFill>
                <a:latin typeface="Host Grotesk Medium" pitchFamily="34" charset="0"/>
                <a:ea typeface="Host Grotesk Medium" pitchFamily="34" charset="-122"/>
                <a:cs typeface="Host Grotesk Medium" pitchFamily="34" charset="-120"/>
              </a:rPr>
              <a:t>خواص فیزیکوشیمیایی دارو</a:t>
            </a:r>
            <a:endParaRPr lang="en-US" sz="2200" dirty="0"/>
          </a:p>
        </p:txBody>
      </p:sp>
      <p:sp>
        <p:nvSpPr>
          <p:cNvPr id="9" name="Text 5"/>
          <p:cNvSpPr/>
          <p:nvPr/>
        </p:nvSpPr>
        <p:spPr>
          <a:xfrm>
            <a:off x="793790" y="3419475"/>
            <a:ext cx="4238863" cy="340162"/>
          </a:xfrm>
          <a:prstGeom prst="rect">
            <a:avLst/>
          </a:prstGeom>
          <a:noFill/>
          <a:ln/>
        </p:spPr>
        <p:txBody>
          <a:bodyPr wrap="none" lIns="0" tIns="0" rIns="0" bIns="0" rtlCol="0" anchor="t"/>
          <a:lstStyle/>
          <a:p>
            <a:pPr rtl="1" algn="r" indent="0" marL="0">
              <a:lnSpc>
                <a:spcPts val="2650"/>
              </a:lnSpc>
              <a:buNone/>
            </a:pPr>
            <a:r>
              <a:rPr lang="en-US" sz="1750" dirty="0">
                <a:solidFill>
                  <a:srgbClr val="384653"/>
                </a:solidFill>
                <a:latin typeface="Roboto" pitchFamily="34" charset="0"/>
                <a:ea typeface="Roboto" pitchFamily="34" charset="-122"/>
                <a:cs typeface="Roboto" pitchFamily="34" charset="-120"/>
              </a:rPr>
              <a:t>حلالیت، pH، حجم توزیع و پتانسیل تخریب دارو.</a:t>
            </a:r>
            <a:endParaRPr lang="en-US" sz="1750" dirty="0"/>
          </a:p>
        </p:txBody>
      </p:sp>
      <p:pic>
        <p:nvPicPr>
          <p:cNvPr id="10" name="Image 2" descr="preencoded.png">    </p:cNvPr>
          <p:cNvPicPr>
            <a:picLocks noChangeAspect="1"/>
          </p:cNvPicPr>
          <p:nvPr/>
        </p:nvPicPr>
        <p:blipFill>
          <a:blip r:embed="rId3"/>
          <a:stretch>
            <a:fillRect/>
          </a:stretch>
        </p:blipFill>
        <p:spPr>
          <a:xfrm>
            <a:off x="5032653" y="2810351"/>
            <a:ext cx="4564975" cy="4564975"/>
          </a:xfrm>
          <a:prstGeom prst="rect">
            <a:avLst/>
          </a:prstGeom>
        </p:spPr>
      </p:pic>
      <p:pic>
        <p:nvPicPr>
          <p:cNvPr id="11" name="Image 3" descr="preencoded.png">    </p:cNvPr>
          <p:cNvPicPr>
            <a:picLocks noChangeAspect="1"/>
          </p:cNvPicPr>
          <p:nvPr/>
        </p:nvPicPr>
        <p:blipFill>
          <a:blip r:embed="rId4"/>
          <a:stretch>
            <a:fillRect/>
          </a:stretch>
        </p:blipFill>
        <p:spPr>
          <a:xfrm>
            <a:off x="6792278" y="3775472"/>
            <a:ext cx="318968" cy="398621"/>
          </a:xfrm>
          <a:prstGeom prst="rect">
            <a:avLst/>
          </a:prstGeom>
        </p:spPr>
      </p:pic>
      <p:sp>
        <p:nvSpPr>
          <p:cNvPr id="12" name="Text 6"/>
          <p:cNvSpPr/>
          <p:nvPr/>
        </p:nvSpPr>
        <p:spPr>
          <a:xfrm>
            <a:off x="1743789" y="4337328"/>
            <a:ext cx="2835235" cy="354330"/>
          </a:xfrm>
          <a:prstGeom prst="rect">
            <a:avLst/>
          </a:prstGeom>
          <a:noFill/>
          <a:ln/>
        </p:spPr>
        <p:txBody>
          <a:bodyPr wrap="none" lIns="0" tIns="0" rIns="0" bIns="0" rtlCol="0" anchor="t"/>
          <a:lstStyle/>
          <a:p>
            <a:pPr rtl="1" algn="r" indent="0" marL="0">
              <a:lnSpc>
                <a:spcPts val="2750"/>
              </a:lnSpc>
              <a:buNone/>
            </a:pPr>
            <a:r>
              <a:rPr lang="en-US" sz="2200" dirty="0">
                <a:solidFill>
                  <a:srgbClr val="384653"/>
                </a:solidFill>
                <a:latin typeface="Host Grotesk Medium" pitchFamily="34" charset="0"/>
                <a:ea typeface="Host Grotesk Medium" pitchFamily="34" charset="-122"/>
                <a:cs typeface="Host Grotesk Medium" pitchFamily="34" charset="-120"/>
              </a:rPr>
              <a:t>فوریت درمانی</a:t>
            </a:r>
            <a:endParaRPr lang="en-US" sz="2200" dirty="0"/>
          </a:p>
        </p:txBody>
      </p:sp>
      <p:sp>
        <p:nvSpPr>
          <p:cNvPr id="13" name="Text 7"/>
          <p:cNvSpPr/>
          <p:nvPr/>
        </p:nvSpPr>
        <p:spPr>
          <a:xfrm>
            <a:off x="793790" y="4827746"/>
            <a:ext cx="3785235" cy="680323"/>
          </a:xfrm>
          <a:prstGeom prst="rect">
            <a:avLst/>
          </a:prstGeom>
          <a:noFill/>
          <a:ln/>
        </p:spPr>
        <p:txBody>
          <a:bodyPr wrap="square" lIns="0" tIns="0" rIns="0" bIns="0" rtlCol="0" anchor="t"/>
          <a:lstStyle/>
          <a:p>
            <a:pPr rtl="1" algn="r" indent="0" marL="0">
              <a:lnSpc>
                <a:spcPts val="2650"/>
              </a:lnSpc>
              <a:buNone/>
            </a:pPr>
            <a:r>
              <a:rPr lang="en-US" sz="1750" dirty="0">
                <a:solidFill>
                  <a:srgbClr val="384653"/>
                </a:solidFill>
                <a:latin typeface="Roboto" pitchFamily="34" charset="0"/>
                <a:ea typeface="Roboto" pitchFamily="34" charset="-122"/>
                <a:cs typeface="Roboto" pitchFamily="34" charset="-120"/>
              </a:rPr>
              <a:t>نیاز به اثر سریع، اثربخشی طولانی‌مدت یا دوزهای مکرر.</a:t>
            </a:r>
            <a:endParaRPr lang="en-US" sz="1750" dirty="0"/>
          </a:p>
        </p:txBody>
      </p:sp>
      <p:pic>
        <p:nvPicPr>
          <p:cNvPr id="14" name="Image 4" descr="preencoded.png">    </p:cNvPr>
          <p:cNvPicPr>
            <a:picLocks noChangeAspect="1"/>
          </p:cNvPicPr>
          <p:nvPr/>
        </p:nvPicPr>
        <p:blipFill>
          <a:blip r:embed="rId5"/>
          <a:stretch>
            <a:fillRect/>
          </a:stretch>
        </p:blipFill>
        <p:spPr>
          <a:xfrm>
            <a:off x="5032653" y="2810351"/>
            <a:ext cx="4564975" cy="4564975"/>
          </a:xfrm>
          <a:prstGeom prst="rect">
            <a:avLst/>
          </a:prstGeom>
        </p:spPr>
      </p:pic>
      <p:pic>
        <p:nvPicPr>
          <p:cNvPr id="15" name="Image 5" descr="preencoded.png">    </p:cNvPr>
          <p:cNvPicPr>
            <a:picLocks noChangeAspect="1"/>
          </p:cNvPicPr>
          <p:nvPr/>
        </p:nvPicPr>
        <p:blipFill>
          <a:blip r:embed="rId6"/>
          <a:stretch>
            <a:fillRect/>
          </a:stretch>
        </p:blipFill>
        <p:spPr>
          <a:xfrm>
            <a:off x="5980033" y="4893469"/>
            <a:ext cx="318968" cy="398621"/>
          </a:xfrm>
          <a:prstGeom prst="rect">
            <a:avLst/>
          </a:prstGeom>
        </p:spPr>
      </p:pic>
      <p:sp>
        <p:nvSpPr>
          <p:cNvPr id="16" name="Text 8"/>
          <p:cNvSpPr/>
          <p:nvPr/>
        </p:nvSpPr>
        <p:spPr>
          <a:xfrm>
            <a:off x="2197418" y="6085761"/>
            <a:ext cx="2835235" cy="354330"/>
          </a:xfrm>
          <a:prstGeom prst="rect">
            <a:avLst/>
          </a:prstGeom>
          <a:noFill/>
          <a:ln/>
        </p:spPr>
        <p:txBody>
          <a:bodyPr wrap="none" lIns="0" tIns="0" rIns="0" bIns="0" rtlCol="0" anchor="t"/>
          <a:lstStyle/>
          <a:p>
            <a:pPr rtl="1" algn="r" indent="0" marL="0">
              <a:lnSpc>
                <a:spcPts val="2750"/>
              </a:lnSpc>
              <a:buNone/>
            </a:pPr>
            <a:r>
              <a:rPr lang="en-US" sz="2200" dirty="0">
                <a:solidFill>
                  <a:srgbClr val="384653"/>
                </a:solidFill>
                <a:latin typeface="Host Grotesk Medium" pitchFamily="34" charset="0"/>
                <a:ea typeface="Host Grotesk Medium" pitchFamily="34" charset="-122"/>
                <a:cs typeface="Host Grotesk Medium" pitchFamily="34" charset="-120"/>
              </a:rPr>
              <a:t>منابع و تجهیزات</a:t>
            </a:r>
            <a:endParaRPr lang="en-US" sz="2200" dirty="0"/>
          </a:p>
        </p:txBody>
      </p:sp>
      <p:sp>
        <p:nvSpPr>
          <p:cNvPr id="17" name="Text 9"/>
          <p:cNvSpPr/>
          <p:nvPr/>
        </p:nvSpPr>
        <p:spPr>
          <a:xfrm>
            <a:off x="793790" y="6576179"/>
            <a:ext cx="4238863" cy="680323"/>
          </a:xfrm>
          <a:prstGeom prst="rect">
            <a:avLst/>
          </a:prstGeom>
          <a:noFill/>
          <a:ln/>
        </p:spPr>
        <p:txBody>
          <a:bodyPr wrap="square" lIns="0" tIns="0" rIns="0" bIns="0" rtlCol="0" anchor="t"/>
          <a:lstStyle/>
          <a:p>
            <a:pPr rtl="1" algn="r" indent="0" marL="0">
              <a:lnSpc>
                <a:spcPts val="2650"/>
              </a:lnSpc>
              <a:buNone/>
            </a:pPr>
            <a:r>
              <a:rPr lang="en-US" sz="1750" dirty="0">
                <a:solidFill>
                  <a:srgbClr val="384653"/>
                </a:solidFill>
                <a:latin typeface="Roboto" pitchFamily="34" charset="0"/>
                <a:ea typeface="Roboto" pitchFamily="34" charset="-122"/>
                <a:cs typeface="Roboto" pitchFamily="34" charset="-120"/>
              </a:rPr>
              <a:t>در دسترس بودن ابزارها، تجهیزات و پرسنل آموزش‌دیده.</a:t>
            </a:r>
            <a:endParaRPr lang="en-US" sz="1750" dirty="0"/>
          </a:p>
        </p:txBody>
      </p:sp>
      <p:pic>
        <p:nvPicPr>
          <p:cNvPr id="18" name="Image 6" descr="preencoded.png">    </p:cNvPr>
          <p:cNvPicPr>
            <a:picLocks noChangeAspect="1"/>
          </p:cNvPicPr>
          <p:nvPr/>
        </p:nvPicPr>
        <p:blipFill>
          <a:blip r:embed="rId7"/>
          <a:stretch>
            <a:fillRect/>
          </a:stretch>
        </p:blipFill>
        <p:spPr>
          <a:xfrm>
            <a:off x="5032653" y="2810351"/>
            <a:ext cx="4564975" cy="4564975"/>
          </a:xfrm>
          <a:prstGeom prst="rect">
            <a:avLst/>
          </a:prstGeom>
        </p:spPr>
      </p:pic>
      <p:pic>
        <p:nvPicPr>
          <p:cNvPr id="19" name="Image 7" descr="preencoded.png">    </p:cNvPr>
          <p:cNvPicPr>
            <a:picLocks noChangeAspect="1"/>
          </p:cNvPicPr>
          <p:nvPr/>
        </p:nvPicPr>
        <p:blipFill>
          <a:blip r:embed="rId8"/>
          <a:stretch>
            <a:fillRect/>
          </a:stretch>
        </p:blipFill>
        <p:spPr>
          <a:xfrm>
            <a:off x="6792278" y="6011466"/>
            <a:ext cx="318968" cy="398621"/>
          </a:xfrm>
          <a:prstGeom prst="rect">
            <a:avLst/>
          </a:prstGeom>
        </p:spPr>
      </p:pic>
      <p:sp>
        <p:nvSpPr>
          <p:cNvPr id="20" name="Text 10"/>
          <p:cNvSpPr/>
          <p:nvPr/>
        </p:nvSpPr>
        <p:spPr>
          <a:xfrm>
            <a:off x="9597628" y="5648682"/>
            <a:ext cx="2835235" cy="354330"/>
          </a:xfrm>
          <a:prstGeom prst="rect">
            <a:avLst/>
          </a:prstGeom>
          <a:noFill/>
          <a:ln/>
        </p:spPr>
        <p:txBody>
          <a:bodyPr wrap="none" lIns="0" tIns="0" rIns="0" bIns="0" rtlCol="0" anchor="t"/>
          <a:lstStyle/>
          <a:p>
            <a:pPr rtl="1" algn="l" indent="0" marL="0">
              <a:lnSpc>
                <a:spcPts val="2750"/>
              </a:lnSpc>
              <a:buNone/>
            </a:pPr>
            <a:r>
              <a:rPr lang="en-US" sz="2200" dirty="0">
                <a:solidFill>
                  <a:srgbClr val="384653"/>
                </a:solidFill>
                <a:latin typeface="Host Grotesk Medium" pitchFamily="34" charset="0"/>
                <a:ea typeface="Host Grotesk Medium" pitchFamily="34" charset="-122"/>
                <a:cs typeface="Host Grotesk Medium" pitchFamily="34" charset="-120"/>
              </a:rPr>
              <a:t>تجربه و مهارت بالینی</a:t>
            </a:r>
            <a:endParaRPr lang="en-US" sz="2200" dirty="0"/>
          </a:p>
        </p:txBody>
      </p:sp>
      <p:sp>
        <p:nvSpPr>
          <p:cNvPr id="21" name="Text 11"/>
          <p:cNvSpPr/>
          <p:nvPr/>
        </p:nvSpPr>
        <p:spPr>
          <a:xfrm>
            <a:off x="9597628" y="6139101"/>
            <a:ext cx="4238982" cy="680323"/>
          </a:xfrm>
          <a:prstGeom prst="rect">
            <a:avLst/>
          </a:prstGeom>
          <a:noFill/>
          <a:ln/>
        </p:spPr>
        <p:txBody>
          <a:bodyPr wrap="square" lIns="0" tIns="0" rIns="0" bIns="0" rtlCol="0" anchor="t"/>
          <a:lstStyle/>
          <a:p>
            <a:pPr rtl="1" algn="l" indent="0" marL="0">
              <a:lnSpc>
                <a:spcPts val="2650"/>
              </a:lnSpc>
              <a:buNone/>
            </a:pPr>
            <a:r>
              <a:rPr lang="en-US" sz="1750" dirty="0">
                <a:solidFill>
                  <a:srgbClr val="384653"/>
                </a:solidFill>
                <a:latin typeface="Roboto" pitchFamily="34" charset="0"/>
                <a:ea typeface="Roboto" pitchFamily="34" charset="-122"/>
                <a:cs typeface="Roboto" pitchFamily="34" charset="-120"/>
              </a:rPr>
              <a:t>توانایی و دانش کادر درمانی در انجام روش‌های مختلف.</a:t>
            </a:r>
            <a:endParaRPr lang="en-US" sz="1750" dirty="0"/>
          </a:p>
        </p:txBody>
      </p:sp>
      <p:pic>
        <p:nvPicPr>
          <p:cNvPr id="22" name="Image 8" descr="preencoded.png">    </p:cNvPr>
          <p:cNvPicPr>
            <a:picLocks noChangeAspect="1"/>
          </p:cNvPicPr>
          <p:nvPr/>
        </p:nvPicPr>
        <p:blipFill>
          <a:blip r:embed="rId9"/>
          <a:stretch>
            <a:fillRect/>
          </a:stretch>
        </p:blipFill>
        <p:spPr>
          <a:xfrm>
            <a:off x="5032653" y="2810351"/>
            <a:ext cx="4564975" cy="4564975"/>
          </a:xfrm>
          <a:prstGeom prst="rect">
            <a:avLst/>
          </a:prstGeom>
        </p:spPr>
      </p:pic>
      <p:pic>
        <p:nvPicPr>
          <p:cNvPr id="23" name="Image 9" descr="preencoded.png">    </p:cNvPr>
          <p:cNvPicPr>
            <a:picLocks noChangeAspect="1"/>
          </p:cNvPicPr>
          <p:nvPr/>
        </p:nvPicPr>
        <p:blipFill>
          <a:blip r:embed="rId10"/>
          <a:stretch>
            <a:fillRect/>
          </a:stretch>
        </p:blipFill>
        <p:spPr>
          <a:xfrm>
            <a:off x="8106489" y="5584388"/>
            <a:ext cx="318968" cy="39862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869680" y="0"/>
            <a:ext cx="5760720" cy="8229600"/>
          </a:xfrm>
          <a:prstGeom prst="rect">
            <a:avLst/>
          </a:prstGeom>
        </p:spPr>
      </p:pic>
      <p:sp>
        <p:nvSpPr>
          <p:cNvPr id="3" name="Text 0"/>
          <p:cNvSpPr/>
          <p:nvPr/>
        </p:nvSpPr>
        <p:spPr>
          <a:xfrm>
            <a:off x="1381363" y="659368"/>
            <a:ext cx="7129939" cy="451961"/>
          </a:xfrm>
          <a:prstGeom prst="rect">
            <a:avLst/>
          </a:prstGeom>
          <a:noFill/>
          <a:ln/>
        </p:spPr>
        <p:txBody>
          <a:bodyPr wrap="none" lIns="0" tIns="0" rIns="0" bIns="0" rtlCol="0" anchor="t"/>
          <a:lstStyle/>
          <a:p>
            <a:pPr rtl="1" algn="r" indent="0" marL="0">
              <a:lnSpc>
                <a:spcPts val="3550"/>
              </a:lnSpc>
              <a:buNone/>
            </a:pPr>
            <a:r>
              <a:rPr lang="en-US" sz="2800" dirty="0">
                <a:solidFill>
                  <a:srgbClr val="2E3C4E"/>
                </a:solidFill>
                <a:latin typeface="Host Grotesk Medium" pitchFamily="34" charset="0"/>
                <a:ea typeface="Host Grotesk Medium" pitchFamily="34" charset="-122"/>
                <a:cs typeface="Host Grotesk Medium" pitchFamily="34" charset="-120"/>
              </a:rPr>
              <a:t>روش‌های تحقیق و مطالعات مقایسه‌ای انجام شده</a:t>
            </a:r>
            <a:endParaRPr lang="en-US" sz="2800" dirty="0"/>
          </a:p>
        </p:txBody>
      </p:sp>
      <p:sp>
        <p:nvSpPr>
          <p:cNvPr id="4" name="Text 1"/>
          <p:cNvSpPr/>
          <p:nvPr/>
        </p:nvSpPr>
        <p:spPr>
          <a:xfrm>
            <a:off x="632698" y="1314688"/>
            <a:ext cx="7878604" cy="813316"/>
          </a:xfrm>
          <a:prstGeom prst="rect">
            <a:avLst/>
          </a:prstGeom>
          <a:noFill/>
          <a:ln/>
        </p:spPr>
        <p:txBody>
          <a:bodyPr wrap="square" lIns="0" tIns="0" rIns="0" bIns="0" rtlCol="0" anchor="t"/>
          <a:lstStyle/>
          <a:p>
            <a:pPr rtl="1" algn="r" indent="0" marL="0">
              <a:lnSpc>
                <a:spcPts val="2100"/>
              </a:lnSpc>
              <a:buNone/>
            </a:pPr>
            <a:r>
              <a:rPr lang="en-US" sz="1400" dirty="0">
                <a:solidFill>
                  <a:srgbClr val="384653"/>
                </a:solidFill>
                <a:latin typeface="Roboto" pitchFamily="34" charset="0"/>
                <a:ea typeface="Roboto" pitchFamily="34" charset="-122"/>
                <a:cs typeface="Roboto" pitchFamily="34" charset="-120"/>
              </a:rPr>
              <a:t>برای درک عمیق‌تر تفاوت‌های فارماکوکینتیک و فارماکودینامیک بین روش‌های IV و درون نای، مطالعات گسترده‌ای با استفاده از روش‌های تحقیق متنوع انجام شده است. این پژوهش‌ها شامل مراحل مختلفی برای ارزیابی جامع هستند.</a:t>
            </a:r>
            <a:endParaRPr lang="en-US" sz="1400" dirty="0"/>
          </a:p>
        </p:txBody>
      </p:sp>
      <p:sp>
        <p:nvSpPr>
          <p:cNvPr id="5" name="Shape 2"/>
          <p:cNvSpPr/>
          <p:nvPr/>
        </p:nvSpPr>
        <p:spPr>
          <a:xfrm>
            <a:off x="8352949" y="2331363"/>
            <a:ext cx="22860" cy="5238750"/>
          </a:xfrm>
          <a:prstGeom prst="roundRect">
            <a:avLst>
              <a:gd name="adj" fmla="val 332125"/>
            </a:avLst>
          </a:prstGeom>
          <a:solidFill>
            <a:srgbClr val="BFD3D8"/>
          </a:solidFill>
          <a:ln/>
        </p:spPr>
      </p:sp>
      <p:sp>
        <p:nvSpPr>
          <p:cNvPr id="6" name="Shape 3"/>
          <p:cNvSpPr/>
          <p:nvPr/>
        </p:nvSpPr>
        <p:spPr>
          <a:xfrm>
            <a:off x="7856458" y="2839164"/>
            <a:ext cx="542211" cy="22860"/>
          </a:xfrm>
          <a:prstGeom prst="roundRect">
            <a:avLst>
              <a:gd name="adj" fmla="val 332125"/>
            </a:avLst>
          </a:prstGeom>
          <a:solidFill>
            <a:srgbClr val="BFD3D8"/>
          </a:solidFill>
          <a:ln/>
        </p:spPr>
      </p:sp>
      <p:pic>
        <p:nvPicPr>
          <p:cNvPr id="7" name="Image 1" descr="preencoded.png">    </p:cNvPr>
          <p:cNvPicPr>
            <a:picLocks noChangeAspect="1"/>
          </p:cNvPicPr>
          <p:nvPr/>
        </p:nvPicPr>
        <p:blipFill>
          <a:blip r:embed="rId2"/>
          <a:stretch>
            <a:fillRect/>
          </a:stretch>
        </p:blipFill>
        <p:spPr>
          <a:xfrm>
            <a:off x="8308062" y="2782848"/>
            <a:ext cx="135493" cy="135493"/>
          </a:xfrm>
          <a:prstGeom prst="rect">
            <a:avLst/>
          </a:prstGeom>
        </p:spPr>
      </p:pic>
      <p:sp>
        <p:nvSpPr>
          <p:cNvPr id="8" name="Shape 4"/>
          <p:cNvSpPr/>
          <p:nvPr/>
        </p:nvSpPr>
        <p:spPr>
          <a:xfrm>
            <a:off x="632698" y="2331363"/>
            <a:ext cx="7200781" cy="1038582"/>
          </a:xfrm>
          <a:prstGeom prst="roundRect">
            <a:avLst>
              <a:gd name="adj" fmla="val 7310"/>
            </a:avLst>
          </a:prstGeom>
          <a:solidFill>
            <a:srgbClr val="D9EDF2"/>
          </a:solidFill>
          <a:ln w="7620">
            <a:solidFill>
              <a:srgbClr val="BFD3D8"/>
            </a:solidFill>
            <a:prstDash val="solid"/>
          </a:ln>
        </p:spPr>
      </p:sp>
      <p:sp>
        <p:nvSpPr>
          <p:cNvPr id="9" name="Text 5"/>
          <p:cNvSpPr/>
          <p:nvPr/>
        </p:nvSpPr>
        <p:spPr>
          <a:xfrm>
            <a:off x="4737497" y="2519720"/>
            <a:ext cx="2907625" cy="282416"/>
          </a:xfrm>
          <a:prstGeom prst="rect">
            <a:avLst/>
          </a:prstGeom>
          <a:noFill/>
          <a:ln/>
        </p:spPr>
        <p:txBody>
          <a:bodyPr wrap="none" lIns="0" tIns="0" rIns="0" bIns="0" rtlCol="0" anchor="t"/>
          <a:lstStyle/>
          <a:p>
            <a:pPr rtl="1" algn="r" indent="0" marL="0">
              <a:lnSpc>
                <a:spcPts val="2200"/>
              </a:lnSpc>
              <a:buNone/>
            </a:pPr>
            <a:r>
              <a:rPr lang="en-US" sz="1750" dirty="0">
                <a:solidFill>
                  <a:srgbClr val="384653"/>
                </a:solidFill>
                <a:latin typeface="Host Grotesk Medium" pitchFamily="34" charset="0"/>
                <a:ea typeface="Host Grotesk Medium" pitchFamily="34" charset="-122"/>
                <a:cs typeface="Host Grotesk Medium" pitchFamily="34" charset="-120"/>
              </a:rPr>
              <a:t>مطالعات آزمایشگاهی (In Vitro)</a:t>
            </a:r>
            <a:endParaRPr lang="en-US" sz="1750" dirty="0"/>
          </a:p>
        </p:txBody>
      </p:sp>
      <p:sp>
        <p:nvSpPr>
          <p:cNvPr id="10" name="Text 6"/>
          <p:cNvSpPr/>
          <p:nvPr/>
        </p:nvSpPr>
        <p:spPr>
          <a:xfrm>
            <a:off x="821055" y="2910483"/>
            <a:ext cx="6824067" cy="271105"/>
          </a:xfrm>
          <a:prstGeom prst="rect">
            <a:avLst/>
          </a:prstGeom>
          <a:noFill/>
          <a:ln/>
        </p:spPr>
        <p:txBody>
          <a:bodyPr wrap="none" lIns="0" tIns="0" rIns="0" bIns="0" rtlCol="0" anchor="t"/>
          <a:lstStyle/>
          <a:p>
            <a:pPr rtl="1" algn="r" indent="0" marL="0">
              <a:lnSpc>
                <a:spcPts val="2100"/>
              </a:lnSpc>
              <a:buNone/>
            </a:pPr>
            <a:r>
              <a:rPr lang="en-US" sz="1400" dirty="0">
                <a:solidFill>
                  <a:srgbClr val="384653"/>
                </a:solidFill>
                <a:latin typeface="Roboto" pitchFamily="34" charset="0"/>
                <a:ea typeface="Roboto" pitchFamily="34" charset="-122"/>
                <a:cs typeface="Roboto" pitchFamily="34" charset="-120"/>
              </a:rPr>
              <a:t>بررسی اولیه حلالیت، پایداری و جذب دارو در مدل‌های سلولی و آزمایشگاهی.</a:t>
            </a:r>
            <a:endParaRPr lang="en-US" sz="1400" dirty="0"/>
          </a:p>
        </p:txBody>
      </p:sp>
      <p:sp>
        <p:nvSpPr>
          <p:cNvPr id="11" name="Shape 7"/>
          <p:cNvSpPr/>
          <p:nvPr/>
        </p:nvSpPr>
        <p:spPr>
          <a:xfrm>
            <a:off x="7856458" y="4239220"/>
            <a:ext cx="542211" cy="22860"/>
          </a:xfrm>
          <a:prstGeom prst="roundRect">
            <a:avLst>
              <a:gd name="adj" fmla="val 332125"/>
            </a:avLst>
          </a:prstGeom>
          <a:solidFill>
            <a:srgbClr val="BFD3D8"/>
          </a:solidFill>
          <a:ln/>
        </p:spPr>
      </p:sp>
      <p:pic>
        <p:nvPicPr>
          <p:cNvPr id="12" name="Image 2" descr="preencoded.png">    </p:cNvPr>
          <p:cNvPicPr>
            <a:picLocks noChangeAspect="1"/>
          </p:cNvPicPr>
          <p:nvPr/>
        </p:nvPicPr>
        <p:blipFill>
          <a:blip r:embed="rId3"/>
          <a:stretch>
            <a:fillRect/>
          </a:stretch>
        </p:blipFill>
        <p:spPr>
          <a:xfrm>
            <a:off x="8308062" y="4182904"/>
            <a:ext cx="135493" cy="135493"/>
          </a:xfrm>
          <a:prstGeom prst="rect">
            <a:avLst/>
          </a:prstGeom>
        </p:spPr>
      </p:pic>
      <p:sp>
        <p:nvSpPr>
          <p:cNvPr id="13" name="Shape 8"/>
          <p:cNvSpPr/>
          <p:nvPr/>
        </p:nvSpPr>
        <p:spPr>
          <a:xfrm>
            <a:off x="632698" y="3731419"/>
            <a:ext cx="7200781" cy="1038582"/>
          </a:xfrm>
          <a:prstGeom prst="roundRect">
            <a:avLst>
              <a:gd name="adj" fmla="val 7310"/>
            </a:avLst>
          </a:prstGeom>
          <a:solidFill>
            <a:srgbClr val="D9EDF2"/>
          </a:solidFill>
          <a:ln w="7620">
            <a:solidFill>
              <a:srgbClr val="BFD3D8"/>
            </a:solidFill>
            <a:prstDash val="solid"/>
          </a:ln>
        </p:spPr>
      </p:sp>
      <p:sp>
        <p:nvSpPr>
          <p:cNvPr id="14" name="Text 9"/>
          <p:cNvSpPr/>
          <p:nvPr/>
        </p:nvSpPr>
        <p:spPr>
          <a:xfrm>
            <a:off x="5218509" y="3919776"/>
            <a:ext cx="2426613" cy="282416"/>
          </a:xfrm>
          <a:prstGeom prst="rect">
            <a:avLst/>
          </a:prstGeom>
          <a:noFill/>
          <a:ln/>
        </p:spPr>
        <p:txBody>
          <a:bodyPr wrap="none" lIns="0" tIns="0" rIns="0" bIns="0" rtlCol="0" anchor="t"/>
          <a:lstStyle/>
          <a:p>
            <a:pPr rtl="1" algn="r" indent="0" marL="0">
              <a:lnSpc>
                <a:spcPts val="2200"/>
              </a:lnSpc>
              <a:buNone/>
            </a:pPr>
            <a:r>
              <a:rPr lang="en-US" sz="1750" dirty="0">
                <a:solidFill>
                  <a:srgbClr val="384653"/>
                </a:solidFill>
                <a:latin typeface="Host Grotesk Medium" pitchFamily="34" charset="0"/>
                <a:ea typeface="Host Grotesk Medium" pitchFamily="34" charset="-122"/>
                <a:cs typeface="Host Grotesk Medium" pitchFamily="34" charset="-120"/>
              </a:rPr>
              <a:t>مطالعات حیوانی (In Vivo)</a:t>
            </a:r>
            <a:endParaRPr lang="en-US" sz="1750" dirty="0"/>
          </a:p>
        </p:txBody>
      </p:sp>
      <p:sp>
        <p:nvSpPr>
          <p:cNvPr id="15" name="Text 10"/>
          <p:cNvSpPr/>
          <p:nvPr/>
        </p:nvSpPr>
        <p:spPr>
          <a:xfrm>
            <a:off x="821055" y="4310539"/>
            <a:ext cx="6824067" cy="271105"/>
          </a:xfrm>
          <a:prstGeom prst="rect">
            <a:avLst/>
          </a:prstGeom>
          <a:noFill/>
          <a:ln/>
        </p:spPr>
        <p:txBody>
          <a:bodyPr wrap="none" lIns="0" tIns="0" rIns="0" bIns="0" rtlCol="0" anchor="t"/>
          <a:lstStyle/>
          <a:p>
            <a:pPr rtl="1" algn="r" indent="0" marL="0">
              <a:lnSpc>
                <a:spcPts val="2100"/>
              </a:lnSpc>
              <a:buNone/>
            </a:pPr>
            <a:r>
              <a:rPr lang="en-US" sz="1400" dirty="0">
                <a:solidFill>
                  <a:srgbClr val="384653"/>
                </a:solidFill>
                <a:latin typeface="Roboto" pitchFamily="34" charset="0"/>
                <a:ea typeface="Roboto" pitchFamily="34" charset="-122"/>
                <a:cs typeface="Roboto" pitchFamily="34" charset="-120"/>
              </a:rPr>
              <a:t>سنجش فارماکوکینتیک و فارماکودینامیک، ایمنی و اثربخشی در گونه‌های حیوانی.</a:t>
            </a:r>
            <a:endParaRPr lang="en-US" sz="1400" dirty="0"/>
          </a:p>
        </p:txBody>
      </p:sp>
      <p:sp>
        <p:nvSpPr>
          <p:cNvPr id="16" name="Shape 11"/>
          <p:cNvSpPr/>
          <p:nvPr/>
        </p:nvSpPr>
        <p:spPr>
          <a:xfrm>
            <a:off x="7856458" y="5639276"/>
            <a:ext cx="542211" cy="22860"/>
          </a:xfrm>
          <a:prstGeom prst="roundRect">
            <a:avLst>
              <a:gd name="adj" fmla="val 332125"/>
            </a:avLst>
          </a:prstGeom>
          <a:solidFill>
            <a:srgbClr val="BFD3D8"/>
          </a:solidFill>
          <a:ln/>
        </p:spPr>
      </p:sp>
      <p:pic>
        <p:nvPicPr>
          <p:cNvPr id="17" name="Image 3" descr="preencoded.png">    </p:cNvPr>
          <p:cNvPicPr>
            <a:picLocks noChangeAspect="1"/>
          </p:cNvPicPr>
          <p:nvPr/>
        </p:nvPicPr>
        <p:blipFill>
          <a:blip r:embed="rId4"/>
          <a:stretch>
            <a:fillRect/>
          </a:stretch>
        </p:blipFill>
        <p:spPr>
          <a:xfrm>
            <a:off x="8308062" y="5582960"/>
            <a:ext cx="135493" cy="135493"/>
          </a:xfrm>
          <a:prstGeom prst="rect">
            <a:avLst/>
          </a:prstGeom>
        </p:spPr>
      </p:pic>
      <p:sp>
        <p:nvSpPr>
          <p:cNvPr id="18" name="Shape 12"/>
          <p:cNvSpPr/>
          <p:nvPr/>
        </p:nvSpPr>
        <p:spPr>
          <a:xfrm>
            <a:off x="632698" y="5131475"/>
            <a:ext cx="7200781" cy="1038582"/>
          </a:xfrm>
          <a:prstGeom prst="roundRect">
            <a:avLst>
              <a:gd name="adj" fmla="val 7310"/>
            </a:avLst>
          </a:prstGeom>
          <a:solidFill>
            <a:srgbClr val="D9EDF2"/>
          </a:solidFill>
          <a:ln w="7620">
            <a:solidFill>
              <a:srgbClr val="BFD3D8"/>
            </a:solidFill>
            <a:prstDash val="solid"/>
          </a:ln>
        </p:spPr>
      </p:sp>
      <p:sp>
        <p:nvSpPr>
          <p:cNvPr id="19" name="Text 13"/>
          <p:cNvSpPr/>
          <p:nvPr/>
        </p:nvSpPr>
        <p:spPr>
          <a:xfrm>
            <a:off x="5385554" y="5319832"/>
            <a:ext cx="2259568" cy="282416"/>
          </a:xfrm>
          <a:prstGeom prst="rect">
            <a:avLst/>
          </a:prstGeom>
          <a:noFill/>
          <a:ln/>
        </p:spPr>
        <p:txBody>
          <a:bodyPr wrap="none" lIns="0" tIns="0" rIns="0" bIns="0" rtlCol="0" anchor="t"/>
          <a:lstStyle/>
          <a:p>
            <a:pPr rtl="1" algn="r" indent="0" marL="0">
              <a:lnSpc>
                <a:spcPts val="2200"/>
              </a:lnSpc>
              <a:buNone/>
            </a:pPr>
            <a:r>
              <a:rPr lang="en-US" sz="1750" dirty="0">
                <a:solidFill>
                  <a:srgbClr val="384653"/>
                </a:solidFill>
                <a:latin typeface="Host Grotesk Medium" pitchFamily="34" charset="0"/>
                <a:ea typeface="Host Grotesk Medium" pitchFamily="34" charset="-122"/>
                <a:cs typeface="Host Grotesk Medium" pitchFamily="34" charset="-120"/>
              </a:rPr>
              <a:t>کارآزمایی‌های بالینی</a:t>
            </a:r>
            <a:endParaRPr lang="en-US" sz="1750" dirty="0"/>
          </a:p>
        </p:txBody>
      </p:sp>
      <p:sp>
        <p:nvSpPr>
          <p:cNvPr id="20" name="Text 14"/>
          <p:cNvSpPr/>
          <p:nvPr/>
        </p:nvSpPr>
        <p:spPr>
          <a:xfrm>
            <a:off x="821055" y="5710595"/>
            <a:ext cx="6824067" cy="271105"/>
          </a:xfrm>
          <a:prstGeom prst="rect">
            <a:avLst/>
          </a:prstGeom>
          <a:noFill/>
          <a:ln/>
        </p:spPr>
        <p:txBody>
          <a:bodyPr wrap="none" lIns="0" tIns="0" rIns="0" bIns="0" rtlCol="0" anchor="t"/>
          <a:lstStyle/>
          <a:p>
            <a:pPr rtl="1" algn="r" indent="0" marL="0">
              <a:lnSpc>
                <a:spcPts val="2100"/>
              </a:lnSpc>
              <a:buNone/>
            </a:pPr>
            <a:r>
              <a:rPr lang="en-US" sz="1400" dirty="0">
                <a:solidFill>
                  <a:srgbClr val="384653"/>
                </a:solidFill>
                <a:latin typeface="Roboto" pitchFamily="34" charset="0"/>
                <a:ea typeface="Roboto" pitchFamily="34" charset="-122"/>
                <a:cs typeface="Roboto" pitchFamily="34" charset="-120"/>
              </a:rPr>
              <a:t>ارزیابی اثربخشی و ایمنی نهایی در بیماران انسانی با رعایت اخلاق پزشکی.</a:t>
            </a:r>
            <a:endParaRPr lang="en-US" sz="1400" dirty="0"/>
          </a:p>
        </p:txBody>
      </p:sp>
      <p:sp>
        <p:nvSpPr>
          <p:cNvPr id="21" name="Shape 15"/>
          <p:cNvSpPr/>
          <p:nvPr/>
        </p:nvSpPr>
        <p:spPr>
          <a:xfrm>
            <a:off x="7856458" y="7039332"/>
            <a:ext cx="542211" cy="22860"/>
          </a:xfrm>
          <a:prstGeom prst="roundRect">
            <a:avLst>
              <a:gd name="adj" fmla="val 332125"/>
            </a:avLst>
          </a:prstGeom>
          <a:solidFill>
            <a:srgbClr val="BFD3D8"/>
          </a:solidFill>
          <a:ln/>
        </p:spPr>
      </p:sp>
      <p:pic>
        <p:nvPicPr>
          <p:cNvPr id="22" name="Image 4" descr="preencoded.png">    </p:cNvPr>
          <p:cNvPicPr>
            <a:picLocks noChangeAspect="1"/>
          </p:cNvPicPr>
          <p:nvPr/>
        </p:nvPicPr>
        <p:blipFill>
          <a:blip r:embed="rId5"/>
          <a:stretch>
            <a:fillRect/>
          </a:stretch>
        </p:blipFill>
        <p:spPr>
          <a:xfrm>
            <a:off x="8308062" y="6983016"/>
            <a:ext cx="135493" cy="135493"/>
          </a:xfrm>
          <a:prstGeom prst="rect">
            <a:avLst/>
          </a:prstGeom>
        </p:spPr>
      </p:pic>
      <p:sp>
        <p:nvSpPr>
          <p:cNvPr id="23" name="Shape 16"/>
          <p:cNvSpPr/>
          <p:nvPr/>
        </p:nvSpPr>
        <p:spPr>
          <a:xfrm>
            <a:off x="632698" y="6531531"/>
            <a:ext cx="7200781" cy="1038582"/>
          </a:xfrm>
          <a:prstGeom prst="roundRect">
            <a:avLst>
              <a:gd name="adj" fmla="val 7310"/>
            </a:avLst>
          </a:prstGeom>
          <a:solidFill>
            <a:srgbClr val="D9EDF2"/>
          </a:solidFill>
          <a:ln w="7620">
            <a:solidFill>
              <a:srgbClr val="BFD3D8"/>
            </a:solidFill>
            <a:prstDash val="solid"/>
          </a:ln>
        </p:spPr>
      </p:sp>
      <p:sp>
        <p:nvSpPr>
          <p:cNvPr id="24" name="Text 17"/>
          <p:cNvSpPr/>
          <p:nvPr/>
        </p:nvSpPr>
        <p:spPr>
          <a:xfrm>
            <a:off x="4654272" y="6719888"/>
            <a:ext cx="2990850" cy="282416"/>
          </a:xfrm>
          <a:prstGeom prst="rect">
            <a:avLst/>
          </a:prstGeom>
          <a:noFill/>
          <a:ln/>
        </p:spPr>
        <p:txBody>
          <a:bodyPr wrap="none" lIns="0" tIns="0" rIns="0" bIns="0" rtlCol="0" anchor="t"/>
          <a:lstStyle/>
          <a:p>
            <a:pPr rtl="1" algn="r" indent="0" marL="0">
              <a:lnSpc>
                <a:spcPts val="2200"/>
              </a:lnSpc>
              <a:buNone/>
            </a:pPr>
            <a:r>
              <a:rPr lang="en-US" sz="1750" dirty="0">
                <a:solidFill>
                  <a:srgbClr val="384653"/>
                </a:solidFill>
                <a:latin typeface="Host Grotesk Medium" pitchFamily="34" charset="0"/>
                <a:ea typeface="Host Grotesk Medium" pitchFamily="34" charset="-122"/>
                <a:cs typeface="Host Grotesk Medium" pitchFamily="34" charset="-120"/>
              </a:rPr>
              <a:t>تحلیل‌های سیستماتیک و متاآنالیز</a:t>
            </a:r>
            <a:endParaRPr lang="en-US" sz="1750" dirty="0"/>
          </a:p>
        </p:txBody>
      </p:sp>
      <p:sp>
        <p:nvSpPr>
          <p:cNvPr id="25" name="Text 18"/>
          <p:cNvSpPr/>
          <p:nvPr/>
        </p:nvSpPr>
        <p:spPr>
          <a:xfrm>
            <a:off x="821055" y="7110651"/>
            <a:ext cx="6824067" cy="271105"/>
          </a:xfrm>
          <a:prstGeom prst="rect">
            <a:avLst/>
          </a:prstGeom>
          <a:noFill/>
          <a:ln/>
        </p:spPr>
        <p:txBody>
          <a:bodyPr wrap="none" lIns="0" tIns="0" rIns="0" bIns="0" rtlCol="0" anchor="t"/>
          <a:lstStyle/>
          <a:p>
            <a:pPr rtl="1" algn="r" indent="0" marL="0">
              <a:lnSpc>
                <a:spcPts val="2100"/>
              </a:lnSpc>
              <a:buNone/>
            </a:pPr>
            <a:r>
              <a:rPr lang="en-US" sz="1400" dirty="0">
                <a:solidFill>
                  <a:srgbClr val="384653"/>
                </a:solidFill>
                <a:latin typeface="Roboto" pitchFamily="34" charset="0"/>
                <a:ea typeface="Roboto" pitchFamily="34" charset="-122"/>
                <a:cs typeface="Roboto" pitchFamily="34" charset="-120"/>
              </a:rPr>
              <a:t>جمع‌بندی و مقایسه نتایج مطالعات متعدد برای دستیابی به شواهد قوی‌تر.</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755838" y="1679138"/>
            <a:ext cx="8080772" cy="566976"/>
          </a:xfrm>
          <a:prstGeom prst="rect">
            <a:avLst/>
          </a:prstGeom>
          <a:noFill/>
          <a:ln/>
        </p:spPr>
        <p:txBody>
          <a:bodyPr wrap="none" lIns="0" tIns="0" rIns="0" bIns="0" rtlCol="0" anchor="t"/>
          <a:lstStyle/>
          <a:p>
            <a:pPr rtl="1" algn="r" indent="0" marL="0">
              <a:lnSpc>
                <a:spcPts val="4450"/>
              </a:lnSpc>
              <a:buNone/>
            </a:pPr>
            <a:r>
              <a:rPr lang="en-US" sz="3550" dirty="0">
                <a:solidFill>
                  <a:srgbClr val="2E3C4E"/>
                </a:solidFill>
                <a:latin typeface="Host Grotesk Medium" pitchFamily="34" charset="0"/>
                <a:ea typeface="Host Grotesk Medium" pitchFamily="34" charset="-122"/>
                <a:cs typeface="Host Grotesk Medium" pitchFamily="34" charset="-120"/>
              </a:rPr>
              <a:t>نتایج و یافته‌های کلیدی از پژوهش‌های موجود</a:t>
            </a:r>
            <a:endParaRPr lang="en-US" sz="3550" dirty="0"/>
          </a:p>
        </p:txBody>
      </p:sp>
      <p:sp>
        <p:nvSpPr>
          <p:cNvPr id="3" name="Text 1"/>
          <p:cNvSpPr/>
          <p:nvPr/>
        </p:nvSpPr>
        <p:spPr>
          <a:xfrm>
            <a:off x="793790" y="2699742"/>
            <a:ext cx="13042821" cy="680323"/>
          </a:xfrm>
          <a:prstGeom prst="rect">
            <a:avLst/>
          </a:prstGeom>
          <a:noFill/>
          <a:ln/>
        </p:spPr>
        <p:txBody>
          <a:bodyPr wrap="square" lIns="0" tIns="0" rIns="0" bIns="0" rtlCol="0" anchor="t"/>
          <a:lstStyle/>
          <a:p>
            <a:pPr rtl="1" algn="r" indent="0" marL="0">
              <a:lnSpc>
                <a:spcPts val="2650"/>
              </a:lnSpc>
              <a:buNone/>
            </a:pPr>
            <a:r>
              <a:rPr lang="en-US" sz="1750" dirty="0">
                <a:solidFill>
                  <a:srgbClr val="384653"/>
                </a:solidFill>
                <a:latin typeface="Roboto" pitchFamily="34" charset="0"/>
                <a:ea typeface="Roboto" pitchFamily="34" charset="-122"/>
                <a:cs typeface="Roboto" pitchFamily="34" charset="-120"/>
              </a:rPr>
              <a:t>پژوهش‌های انجام شده، بینش‌های مهمی در مورد مزایا و معایب هر دو روش تجویز دارو، اثربخشی نسبی و شرایط بهینه برای استفاده از هر یک ارائه داده‌اند. این یافته‌ها راهنمای تصمیم‌گیری‌های بالینی هستند.</a:t>
            </a:r>
            <a:endParaRPr lang="en-US" sz="1750" dirty="0"/>
          </a:p>
        </p:txBody>
      </p:sp>
      <p:sp>
        <p:nvSpPr>
          <p:cNvPr id="4" name="Shape 2"/>
          <p:cNvSpPr/>
          <p:nvPr/>
        </p:nvSpPr>
        <p:spPr>
          <a:xfrm>
            <a:off x="793790" y="3635216"/>
            <a:ext cx="13042821" cy="1979771"/>
          </a:xfrm>
          <a:prstGeom prst="roundRect">
            <a:avLst>
              <a:gd name="adj" fmla="val 4812"/>
            </a:avLst>
          </a:prstGeom>
          <a:solidFill>
            <a:srgbClr val="D9EDF2"/>
          </a:solidFill>
          <a:ln w="7620">
            <a:solidFill>
              <a:srgbClr val="BFD3D8"/>
            </a:solidFill>
            <a:prstDash val="solid"/>
          </a:ln>
        </p:spPr>
      </p:sp>
      <p:sp>
        <p:nvSpPr>
          <p:cNvPr id="5" name="Shape 3"/>
          <p:cNvSpPr/>
          <p:nvPr/>
        </p:nvSpPr>
        <p:spPr>
          <a:xfrm>
            <a:off x="801410" y="3642836"/>
            <a:ext cx="4342448" cy="1964531"/>
          </a:xfrm>
          <a:prstGeom prst="roundRect">
            <a:avLst>
              <a:gd name="adj" fmla="val 4849"/>
            </a:avLst>
          </a:prstGeom>
          <a:solidFill>
            <a:srgbClr val="95CCDA"/>
          </a:solidFill>
          <a:ln/>
        </p:spPr>
      </p:sp>
      <p:sp>
        <p:nvSpPr>
          <p:cNvPr id="6" name="Text 4"/>
          <p:cNvSpPr/>
          <p:nvPr/>
        </p:nvSpPr>
        <p:spPr>
          <a:xfrm>
            <a:off x="1028224" y="3869650"/>
            <a:ext cx="2985254" cy="354330"/>
          </a:xfrm>
          <a:prstGeom prst="rect">
            <a:avLst/>
          </a:prstGeom>
          <a:noFill/>
          <a:ln/>
        </p:spPr>
        <p:txBody>
          <a:bodyPr wrap="none" lIns="0" tIns="0" rIns="0" bIns="0" rtlCol="0" anchor="t"/>
          <a:lstStyle/>
          <a:p>
            <a:pPr algn="l" indent="0" marL="0">
              <a:lnSpc>
                <a:spcPts val="2750"/>
              </a:lnSpc>
              <a:buNone/>
            </a:pPr>
            <a:r>
              <a:rPr lang="en-US" sz="2200" dirty="0">
                <a:solidFill>
                  <a:srgbClr val="000000"/>
                </a:solidFill>
                <a:latin typeface="Host Grotesk Medium" pitchFamily="34" charset="0"/>
                <a:ea typeface="Host Grotesk Medium" pitchFamily="34" charset="-122"/>
                <a:cs typeface="Host Grotesk Medium" pitchFamily="34" charset="-120"/>
              </a:rPr>
              <a:t>IV: سرعت و کنترل بی‌نظیر</a:t>
            </a:r>
            <a:endParaRPr lang="en-US" sz="2200" dirty="0"/>
          </a:p>
        </p:txBody>
      </p:sp>
      <p:sp>
        <p:nvSpPr>
          <p:cNvPr id="7" name="Text 5"/>
          <p:cNvSpPr/>
          <p:nvPr/>
        </p:nvSpPr>
        <p:spPr>
          <a:xfrm>
            <a:off x="1028224" y="4360069"/>
            <a:ext cx="3548658" cy="1020485"/>
          </a:xfrm>
          <a:prstGeom prst="rect">
            <a:avLst/>
          </a:prstGeom>
          <a:noFill/>
          <a:ln/>
        </p:spPr>
        <p:txBody>
          <a:bodyPr wrap="square" lIns="0" tIns="0" rIns="0" bIns="0" rtlCol="0" anchor="t"/>
          <a:lstStyle/>
          <a:p>
            <a:pPr rtl="1" algn="r" indent="0" marL="0">
              <a:lnSpc>
                <a:spcPts val="2650"/>
              </a:lnSpc>
              <a:buNone/>
            </a:pPr>
            <a:r>
              <a:rPr lang="en-US" sz="1750" dirty="0">
                <a:solidFill>
                  <a:srgbClr val="000000"/>
                </a:solidFill>
                <a:latin typeface="Roboto" pitchFamily="34" charset="0"/>
                <a:ea typeface="Roboto" pitchFamily="34" charset="-122"/>
                <a:cs typeface="Roboto" pitchFamily="34" charset="-120"/>
              </a:rPr>
              <a:t>جذب کامل و قابل پیش‌بینی، مناسب برای داروهای با پنجره درمانی باریک و نیاز به غلظت ثابت.</a:t>
            </a:r>
            <a:endParaRPr lang="en-US" sz="1750" dirty="0"/>
          </a:p>
        </p:txBody>
      </p:sp>
      <p:sp>
        <p:nvSpPr>
          <p:cNvPr id="8" name="Shape 6"/>
          <p:cNvSpPr/>
          <p:nvPr/>
        </p:nvSpPr>
        <p:spPr>
          <a:xfrm>
            <a:off x="5143857" y="3642836"/>
            <a:ext cx="4342567" cy="1964531"/>
          </a:xfrm>
          <a:prstGeom prst="rect">
            <a:avLst/>
          </a:prstGeom>
          <a:solidFill>
            <a:srgbClr val="C3643D"/>
          </a:solidFill>
          <a:ln/>
        </p:spPr>
      </p:sp>
      <p:sp>
        <p:nvSpPr>
          <p:cNvPr id="9" name="Shape 7"/>
          <p:cNvSpPr/>
          <p:nvPr/>
        </p:nvSpPr>
        <p:spPr>
          <a:xfrm>
            <a:off x="5143857" y="3642836"/>
            <a:ext cx="30480" cy="1964531"/>
          </a:xfrm>
          <a:prstGeom prst="roundRect">
            <a:avLst>
              <a:gd name="adj" fmla="val 312558"/>
            </a:avLst>
          </a:prstGeom>
          <a:solidFill>
            <a:srgbClr val="DC7D56"/>
          </a:solidFill>
          <a:ln/>
        </p:spPr>
      </p:sp>
      <p:sp>
        <p:nvSpPr>
          <p:cNvPr id="10" name="Text 8"/>
          <p:cNvSpPr/>
          <p:nvPr/>
        </p:nvSpPr>
        <p:spPr>
          <a:xfrm>
            <a:off x="5710833" y="3869650"/>
            <a:ext cx="2934414" cy="354330"/>
          </a:xfrm>
          <a:prstGeom prst="rect">
            <a:avLst/>
          </a:prstGeom>
          <a:noFill/>
          <a:ln/>
        </p:spPr>
        <p:txBody>
          <a:bodyPr wrap="none" lIns="0" tIns="0" rIns="0" bIns="0" rtlCol="0" anchor="t"/>
          <a:lstStyle/>
          <a:p>
            <a:pPr algn="l" indent="0" marL="0">
              <a:lnSpc>
                <a:spcPts val="2750"/>
              </a:lnSpc>
              <a:buNone/>
            </a:pPr>
            <a:r>
              <a:rPr lang="en-US" sz="2200" dirty="0">
                <a:solidFill>
                  <a:srgbClr val="FFFFFF"/>
                </a:solidFill>
                <a:latin typeface="Host Grotesk Medium" pitchFamily="34" charset="0"/>
                <a:ea typeface="Host Grotesk Medium" pitchFamily="34" charset="-122"/>
                <a:cs typeface="Host Grotesk Medium" pitchFamily="34" charset="-120"/>
              </a:rPr>
              <a:t>IT: اثر موضعی در اورژانس</a:t>
            </a:r>
            <a:endParaRPr lang="en-US" sz="2200" dirty="0"/>
          </a:p>
        </p:txBody>
      </p:sp>
      <p:sp>
        <p:nvSpPr>
          <p:cNvPr id="11" name="Text 9"/>
          <p:cNvSpPr/>
          <p:nvPr/>
        </p:nvSpPr>
        <p:spPr>
          <a:xfrm>
            <a:off x="5710833" y="4360069"/>
            <a:ext cx="3208615" cy="1020485"/>
          </a:xfrm>
          <a:prstGeom prst="rect">
            <a:avLst/>
          </a:prstGeom>
          <a:noFill/>
          <a:ln/>
        </p:spPr>
        <p:txBody>
          <a:bodyPr wrap="square" lIns="0" tIns="0" rIns="0" bIns="0" rtlCol="0" anchor="t"/>
          <a:lstStyle/>
          <a:p>
            <a:pPr rtl="1" algn="r" indent="0" marL="0">
              <a:lnSpc>
                <a:spcPts val="2650"/>
              </a:lnSpc>
              <a:buNone/>
            </a:pPr>
            <a:r>
              <a:rPr lang="en-US" sz="1750" dirty="0">
                <a:solidFill>
                  <a:srgbClr val="FFFFFF"/>
                </a:solidFill>
                <a:latin typeface="Roboto" pitchFamily="34" charset="0"/>
                <a:ea typeface="Roboto" pitchFamily="34" charset="-122"/>
                <a:cs typeface="Roboto" pitchFamily="34" charset="-120"/>
              </a:rPr>
              <a:t>جذب سریع ریوی و دور زدن کبد، ارزشمند در شرایطی که دسترسی وریدی ممکن نیست.</a:t>
            </a:r>
            <a:endParaRPr lang="en-US" sz="1750" dirty="0"/>
          </a:p>
        </p:txBody>
      </p:sp>
      <p:sp>
        <p:nvSpPr>
          <p:cNvPr id="12" name="Shape 10"/>
          <p:cNvSpPr/>
          <p:nvPr/>
        </p:nvSpPr>
        <p:spPr>
          <a:xfrm>
            <a:off x="4860369" y="4341614"/>
            <a:ext cx="566976" cy="566976"/>
          </a:xfrm>
          <a:prstGeom prst="roundRect">
            <a:avLst>
              <a:gd name="adj" fmla="val 16803"/>
            </a:avLst>
          </a:prstGeom>
          <a:solidFill>
            <a:srgbClr val="FFFFFF"/>
          </a:solidFill>
          <a:ln w="30480">
            <a:solidFill>
              <a:srgbClr val="DC7D56"/>
            </a:solidFill>
            <a:prstDash val="solid"/>
          </a:ln>
        </p:spPr>
      </p:sp>
      <p:pic>
        <p:nvPicPr>
          <p:cNvPr id="13" name="Image 0" descr="preencoded.png">    </p:cNvPr>
          <p:cNvPicPr>
            <a:picLocks noChangeAspect="1"/>
          </p:cNvPicPr>
          <p:nvPr/>
        </p:nvPicPr>
        <p:blipFill>
          <a:blip r:embed="rId1"/>
          <a:stretch>
            <a:fillRect/>
          </a:stretch>
        </p:blipFill>
        <p:spPr>
          <a:xfrm>
            <a:off x="5002054" y="4447937"/>
            <a:ext cx="283488" cy="354330"/>
          </a:xfrm>
          <a:prstGeom prst="rect">
            <a:avLst/>
          </a:prstGeom>
        </p:spPr>
      </p:pic>
      <p:sp>
        <p:nvSpPr>
          <p:cNvPr id="14" name="Shape 11"/>
          <p:cNvSpPr/>
          <p:nvPr/>
        </p:nvSpPr>
        <p:spPr>
          <a:xfrm>
            <a:off x="9486424" y="3642836"/>
            <a:ext cx="4342567" cy="1964531"/>
          </a:xfrm>
          <a:prstGeom prst="rect">
            <a:avLst/>
          </a:prstGeom>
          <a:solidFill>
            <a:srgbClr val="E9CFC9"/>
          </a:solidFill>
          <a:ln/>
        </p:spPr>
      </p:sp>
      <p:sp>
        <p:nvSpPr>
          <p:cNvPr id="15" name="Shape 12"/>
          <p:cNvSpPr/>
          <p:nvPr/>
        </p:nvSpPr>
        <p:spPr>
          <a:xfrm>
            <a:off x="9486424" y="3642836"/>
            <a:ext cx="30480" cy="1964531"/>
          </a:xfrm>
          <a:prstGeom prst="roundRect">
            <a:avLst>
              <a:gd name="adj" fmla="val 312558"/>
            </a:avLst>
          </a:prstGeom>
          <a:solidFill>
            <a:srgbClr val="CFB5AF"/>
          </a:solidFill>
          <a:ln/>
        </p:spPr>
      </p:sp>
      <p:sp>
        <p:nvSpPr>
          <p:cNvPr id="16" name="Text 13"/>
          <p:cNvSpPr/>
          <p:nvPr/>
        </p:nvSpPr>
        <p:spPr>
          <a:xfrm>
            <a:off x="10766941" y="3869650"/>
            <a:ext cx="2835235" cy="354330"/>
          </a:xfrm>
          <a:prstGeom prst="rect">
            <a:avLst/>
          </a:prstGeom>
          <a:noFill/>
          <a:ln/>
        </p:spPr>
        <p:txBody>
          <a:bodyPr wrap="none" lIns="0" tIns="0" rIns="0" bIns="0" rtlCol="0" anchor="t"/>
          <a:lstStyle/>
          <a:p>
            <a:pPr rtl="1" algn="r" indent="0" marL="0">
              <a:lnSpc>
                <a:spcPts val="2750"/>
              </a:lnSpc>
              <a:buNone/>
            </a:pPr>
            <a:r>
              <a:rPr lang="en-US" sz="2200" dirty="0">
                <a:solidFill>
                  <a:srgbClr val="000000"/>
                </a:solidFill>
                <a:latin typeface="Host Grotesk Medium" pitchFamily="34" charset="0"/>
                <a:ea typeface="Host Grotesk Medium" pitchFamily="34" charset="-122"/>
                <a:cs typeface="Host Grotesk Medium" pitchFamily="34" charset="-120"/>
              </a:rPr>
              <a:t>ایمنی و عوارض</a:t>
            </a:r>
            <a:endParaRPr lang="en-US" sz="2200" dirty="0"/>
          </a:p>
        </p:txBody>
      </p:sp>
      <p:sp>
        <p:nvSpPr>
          <p:cNvPr id="17" name="Text 14"/>
          <p:cNvSpPr/>
          <p:nvPr/>
        </p:nvSpPr>
        <p:spPr>
          <a:xfrm>
            <a:off x="10053399" y="4360069"/>
            <a:ext cx="3548777" cy="1020485"/>
          </a:xfrm>
          <a:prstGeom prst="rect">
            <a:avLst/>
          </a:prstGeom>
          <a:noFill/>
          <a:ln/>
        </p:spPr>
        <p:txBody>
          <a:bodyPr wrap="square" lIns="0" tIns="0" rIns="0" bIns="0" rtlCol="0" anchor="t"/>
          <a:lstStyle/>
          <a:p>
            <a:pPr rtl="1" algn="r" indent="0" marL="0">
              <a:lnSpc>
                <a:spcPts val="2650"/>
              </a:lnSpc>
              <a:buNone/>
            </a:pPr>
            <a:r>
              <a:rPr lang="en-US" sz="1750" dirty="0">
                <a:solidFill>
                  <a:srgbClr val="000000"/>
                </a:solidFill>
                <a:latin typeface="Roboto" pitchFamily="34" charset="0"/>
                <a:ea typeface="Roboto" pitchFamily="34" charset="-122"/>
                <a:cs typeface="Roboto" pitchFamily="34" charset="-120"/>
              </a:rPr>
              <a:t>هر دو مسیر دارای خطرات خاص خود (عفونت IV، آسیب IT) هستند که مدیریت دقیق می‌طلبد.</a:t>
            </a:r>
            <a:endParaRPr lang="en-US" sz="1750" dirty="0"/>
          </a:p>
        </p:txBody>
      </p:sp>
      <p:sp>
        <p:nvSpPr>
          <p:cNvPr id="18" name="Shape 15"/>
          <p:cNvSpPr/>
          <p:nvPr/>
        </p:nvSpPr>
        <p:spPr>
          <a:xfrm>
            <a:off x="9202936" y="4341614"/>
            <a:ext cx="566976" cy="566976"/>
          </a:xfrm>
          <a:prstGeom prst="roundRect">
            <a:avLst>
              <a:gd name="adj" fmla="val 16803"/>
            </a:avLst>
          </a:prstGeom>
          <a:solidFill>
            <a:srgbClr val="FFFFFF"/>
          </a:solidFill>
          <a:ln w="30480">
            <a:solidFill>
              <a:srgbClr val="CFB5AF"/>
            </a:solidFill>
            <a:prstDash val="solid"/>
          </a:ln>
        </p:spPr>
      </p:sp>
      <p:pic>
        <p:nvPicPr>
          <p:cNvPr id="19" name="Image 1" descr="preencoded.png">    </p:cNvPr>
          <p:cNvPicPr>
            <a:picLocks noChangeAspect="1"/>
          </p:cNvPicPr>
          <p:nvPr/>
        </p:nvPicPr>
        <p:blipFill>
          <a:blip r:embed="rId2"/>
          <a:stretch>
            <a:fillRect/>
          </a:stretch>
        </p:blipFill>
        <p:spPr>
          <a:xfrm>
            <a:off x="9344620" y="4447937"/>
            <a:ext cx="283488" cy="354330"/>
          </a:xfrm>
          <a:prstGeom prst="rect">
            <a:avLst/>
          </a:prstGeom>
        </p:spPr>
      </p:pic>
      <p:sp>
        <p:nvSpPr>
          <p:cNvPr id="20" name="Text 16"/>
          <p:cNvSpPr/>
          <p:nvPr/>
        </p:nvSpPr>
        <p:spPr>
          <a:xfrm>
            <a:off x="793790" y="5870138"/>
            <a:ext cx="13042821" cy="680323"/>
          </a:xfrm>
          <a:prstGeom prst="rect">
            <a:avLst/>
          </a:prstGeom>
          <a:noFill/>
          <a:ln/>
        </p:spPr>
        <p:txBody>
          <a:bodyPr wrap="square" lIns="0" tIns="0" rIns="0" bIns="0" rtlCol="0" anchor="t"/>
          <a:lstStyle/>
          <a:p>
            <a:pPr rtl="1" algn="r" indent="0" marL="0">
              <a:lnSpc>
                <a:spcPts val="2650"/>
              </a:lnSpc>
              <a:buNone/>
            </a:pPr>
            <a:r>
              <a:rPr lang="en-US" sz="1750" dirty="0">
                <a:solidFill>
                  <a:srgbClr val="384653"/>
                </a:solidFill>
                <a:latin typeface="Roboto" pitchFamily="34" charset="0"/>
                <a:ea typeface="Roboto" pitchFamily="34" charset="-122"/>
                <a:cs typeface="Roboto" pitchFamily="34" charset="-120"/>
              </a:rPr>
              <a:t>در نهایت، انتخاب روش به شرایط بالینی، نوع دارو، فوریت موقعیت و وضعیت فیزیولوژیکی بیمار بستگی دارد. هیچ روشی برتری مطلق ندارد و انتخاب باید هوشمندانه باشد.</a:t>
            </a:r>
            <a:endParaRPr lang="en-US" sz="1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730347" y="657582"/>
            <a:ext cx="7169587" cy="566976"/>
          </a:xfrm>
          <a:prstGeom prst="rect">
            <a:avLst/>
          </a:prstGeom>
          <a:noFill/>
          <a:ln/>
        </p:spPr>
        <p:txBody>
          <a:bodyPr wrap="none" lIns="0" tIns="0" rIns="0" bIns="0" rtlCol="0" anchor="t"/>
          <a:lstStyle/>
          <a:p>
            <a:pPr rtl="1" algn="ctr" indent="0" marL="0">
              <a:lnSpc>
                <a:spcPts val="4450"/>
              </a:lnSpc>
              <a:buNone/>
            </a:pPr>
            <a:r>
              <a:rPr lang="en-US" sz="3550" dirty="0">
                <a:solidFill>
                  <a:srgbClr val="2E3C4E"/>
                </a:solidFill>
                <a:latin typeface="Host Grotesk Medium" pitchFamily="34" charset="0"/>
                <a:ea typeface="Host Grotesk Medium" pitchFamily="34" charset="-122"/>
                <a:cs typeface="Host Grotesk Medium" pitchFamily="34" charset="-120"/>
              </a:rPr>
              <a:t>جمع‌بندی، نکات کلیدی و چشم‌انداز آینده</a:t>
            </a:r>
            <a:endParaRPr lang="en-US" sz="3550" dirty="0"/>
          </a:p>
        </p:txBody>
      </p:sp>
      <p:sp>
        <p:nvSpPr>
          <p:cNvPr id="3" name="Text 1"/>
          <p:cNvSpPr/>
          <p:nvPr/>
        </p:nvSpPr>
        <p:spPr>
          <a:xfrm>
            <a:off x="793790" y="1678186"/>
            <a:ext cx="13042821" cy="680323"/>
          </a:xfrm>
          <a:prstGeom prst="rect">
            <a:avLst/>
          </a:prstGeom>
          <a:noFill/>
          <a:ln/>
        </p:spPr>
        <p:txBody>
          <a:bodyPr wrap="square" lIns="0" tIns="0" rIns="0" bIns="0" rtlCol="0" anchor="t"/>
          <a:lstStyle/>
          <a:p>
            <a:pPr rtl="1" algn="ctr" indent="0" marL="0">
              <a:lnSpc>
                <a:spcPts val="2650"/>
              </a:lnSpc>
              <a:buNone/>
            </a:pPr>
            <a:r>
              <a:rPr lang="en-US" sz="1750" dirty="0">
                <a:solidFill>
                  <a:srgbClr val="384653"/>
                </a:solidFill>
                <a:latin typeface="Roboto" pitchFamily="34" charset="0"/>
                <a:ea typeface="Roboto" pitchFamily="34" charset="-122"/>
                <a:cs typeface="Roboto" pitchFamily="34" charset="-120"/>
              </a:rPr>
              <a:t>این بررسی مقایسه‌ای اهمیت انتخاب مسیر صحیح تجویز دارو را برجسته می‌کند و تأکید می‌کند که دانش عمیق از فارماکوکینتیک هر مسیر برای درمان مؤثر حیاتی است. آینده در این زمینه نویدبخش پیشرفت‌های چشمگیر است.</a:t>
            </a:r>
            <a:endParaRPr lang="en-US" sz="1750" dirty="0"/>
          </a:p>
        </p:txBody>
      </p:sp>
      <p:sp>
        <p:nvSpPr>
          <p:cNvPr id="4" name="Shape 2"/>
          <p:cNvSpPr/>
          <p:nvPr/>
        </p:nvSpPr>
        <p:spPr>
          <a:xfrm>
            <a:off x="7428667" y="2613660"/>
            <a:ext cx="6407944" cy="2365772"/>
          </a:xfrm>
          <a:prstGeom prst="roundRect">
            <a:avLst>
              <a:gd name="adj" fmla="val 4027"/>
            </a:avLst>
          </a:prstGeom>
          <a:solidFill>
            <a:srgbClr val="C7E0E7"/>
          </a:solidFill>
          <a:ln w="30480">
            <a:solidFill>
              <a:srgbClr val="95CCDA"/>
            </a:solidFill>
            <a:prstDash val="solid"/>
          </a:ln>
        </p:spPr>
      </p:sp>
      <p:sp>
        <p:nvSpPr>
          <p:cNvPr id="5" name="Shape 3"/>
          <p:cNvSpPr/>
          <p:nvPr/>
        </p:nvSpPr>
        <p:spPr>
          <a:xfrm>
            <a:off x="7459147" y="2644140"/>
            <a:ext cx="6346984" cy="680442"/>
          </a:xfrm>
          <a:prstGeom prst="roundRect">
            <a:avLst>
              <a:gd name="adj" fmla="val 8626"/>
            </a:avLst>
          </a:prstGeom>
          <a:solidFill>
            <a:srgbClr val="95CCDA"/>
          </a:solidFill>
          <a:ln/>
        </p:spPr>
      </p:sp>
      <p:sp>
        <p:nvSpPr>
          <p:cNvPr id="6" name="Text 4"/>
          <p:cNvSpPr/>
          <p:nvPr/>
        </p:nvSpPr>
        <p:spPr>
          <a:xfrm>
            <a:off x="10462617" y="2767846"/>
            <a:ext cx="340162" cy="425291"/>
          </a:xfrm>
          <a:prstGeom prst="rect">
            <a:avLst/>
          </a:prstGeom>
          <a:noFill/>
          <a:ln/>
        </p:spPr>
        <p:txBody>
          <a:bodyPr wrap="none" lIns="0" tIns="0" rIns="0" bIns="0" rtlCol="0" anchor="t"/>
          <a:lstStyle/>
          <a:p>
            <a:pPr rtl="1" algn="r" indent="0" marL="0">
              <a:lnSpc>
                <a:spcPts val="2650"/>
              </a:lnSpc>
              <a:buNone/>
            </a:pPr>
            <a:r>
              <a:rPr lang="en-US" sz="2650" dirty="0">
                <a:solidFill>
                  <a:srgbClr val="000000"/>
                </a:solidFill>
                <a:latin typeface="Host Grotesk Medium" pitchFamily="34" charset="0"/>
                <a:ea typeface="Host Grotesk Medium" pitchFamily="34" charset="-122"/>
                <a:cs typeface="Host Grotesk Medium" pitchFamily="34" charset="-120"/>
              </a:rPr>
              <a:t>1</a:t>
            </a:r>
            <a:endParaRPr lang="en-US" sz="2650" dirty="0"/>
          </a:p>
        </p:txBody>
      </p:sp>
      <p:sp>
        <p:nvSpPr>
          <p:cNvPr id="7" name="Text 5"/>
          <p:cNvSpPr/>
          <p:nvPr/>
        </p:nvSpPr>
        <p:spPr>
          <a:xfrm>
            <a:off x="10498693" y="3551396"/>
            <a:ext cx="3080623" cy="354330"/>
          </a:xfrm>
          <a:prstGeom prst="rect">
            <a:avLst/>
          </a:prstGeom>
          <a:noFill/>
          <a:ln/>
        </p:spPr>
        <p:txBody>
          <a:bodyPr wrap="none" lIns="0" tIns="0" rIns="0" bIns="0" rtlCol="0" anchor="t"/>
          <a:lstStyle/>
          <a:p>
            <a:pPr rtl="1" algn="r" indent="0" marL="0">
              <a:lnSpc>
                <a:spcPts val="2750"/>
              </a:lnSpc>
              <a:buNone/>
            </a:pPr>
            <a:r>
              <a:rPr lang="en-US" sz="2200" dirty="0">
                <a:solidFill>
                  <a:srgbClr val="384653"/>
                </a:solidFill>
                <a:latin typeface="Host Grotesk Medium" pitchFamily="34" charset="0"/>
                <a:ea typeface="Host Grotesk Medium" pitchFamily="34" charset="-122"/>
                <a:cs typeface="Host Grotesk Medium" pitchFamily="34" charset="-120"/>
              </a:rPr>
              <a:t>تصمیم‌گیری بالینی هوشمند</a:t>
            </a:r>
            <a:endParaRPr lang="en-US" sz="2200" dirty="0"/>
          </a:p>
        </p:txBody>
      </p:sp>
      <p:sp>
        <p:nvSpPr>
          <p:cNvPr id="8" name="Text 6"/>
          <p:cNvSpPr/>
          <p:nvPr/>
        </p:nvSpPr>
        <p:spPr>
          <a:xfrm>
            <a:off x="7685961" y="4041815"/>
            <a:ext cx="5893356" cy="680323"/>
          </a:xfrm>
          <a:prstGeom prst="rect">
            <a:avLst/>
          </a:prstGeom>
          <a:noFill/>
          <a:ln/>
        </p:spPr>
        <p:txBody>
          <a:bodyPr wrap="square" lIns="0" tIns="0" rIns="0" bIns="0" rtlCol="0" anchor="t"/>
          <a:lstStyle/>
          <a:p>
            <a:pPr rtl="1" algn="r" indent="0" marL="0">
              <a:lnSpc>
                <a:spcPts val="2650"/>
              </a:lnSpc>
              <a:buNone/>
            </a:pPr>
            <a:r>
              <a:rPr lang="en-US" sz="1750" dirty="0">
                <a:solidFill>
                  <a:srgbClr val="384653"/>
                </a:solidFill>
                <a:latin typeface="Roboto" pitchFamily="34" charset="0"/>
                <a:ea typeface="Roboto" pitchFamily="34" charset="-122"/>
                <a:cs typeface="Roboto" pitchFamily="34" charset="-120"/>
              </a:rPr>
              <a:t>هر دو روش IV و درون نای نقش‌های حیاتی در پزشکی دارند؛ انتخاب آنها باید بر اساس ارزیابی دقیق بیمار و دارو صورت گیرد.</a:t>
            </a:r>
            <a:endParaRPr lang="en-US" sz="1750" dirty="0"/>
          </a:p>
        </p:txBody>
      </p:sp>
      <p:sp>
        <p:nvSpPr>
          <p:cNvPr id="9" name="Shape 7"/>
          <p:cNvSpPr/>
          <p:nvPr/>
        </p:nvSpPr>
        <p:spPr>
          <a:xfrm>
            <a:off x="793790" y="2613660"/>
            <a:ext cx="6408063" cy="2365772"/>
          </a:xfrm>
          <a:prstGeom prst="roundRect">
            <a:avLst>
              <a:gd name="adj" fmla="val 4027"/>
            </a:avLst>
          </a:prstGeom>
          <a:solidFill>
            <a:srgbClr val="C7E0E7"/>
          </a:solidFill>
          <a:ln w="30480">
            <a:solidFill>
              <a:srgbClr val="C3643D"/>
            </a:solidFill>
            <a:prstDash val="solid"/>
          </a:ln>
        </p:spPr>
      </p:sp>
      <p:sp>
        <p:nvSpPr>
          <p:cNvPr id="10" name="Shape 8"/>
          <p:cNvSpPr/>
          <p:nvPr/>
        </p:nvSpPr>
        <p:spPr>
          <a:xfrm>
            <a:off x="824270" y="2644140"/>
            <a:ext cx="6347103" cy="680442"/>
          </a:xfrm>
          <a:prstGeom prst="roundRect">
            <a:avLst>
              <a:gd name="adj" fmla="val 8626"/>
            </a:avLst>
          </a:prstGeom>
          <a:solidFill>
            <a:srgbClr val="C3643D"/>
          </a:solidFill>
          <a:ln/>
        </p:spPr>
      </p:sp>
      <p:sp>
        <p:nvSpPr>
          <p:cNvPr id="11" name="Text 9"/>
          <p:cNvSpPr/>
          <p:nvPr/>
        </p:nvSpPr>
        <p:spPr>
          <a:xfrm>
            <a:off x="3827740" y="2767846"/>
            <a:ext cx="340162" cy="425291"/>
          </a:xfrm>
          <a:prstGeom prst="rect">
            <a:avLst/>
          </a:prstGeom>
          <a:noFill/>
          <a:ln/>
        </p:spPr>
        <p:txBody>
          <a:bodyPr wrap="none" lIns="0" tIns="0" rIns="0" bIns="0" rtlCol="0" anchor="t"/>
          <a:lstStyle/>
          <a:p>
            <a:pPr rtl="1" algn="r" indent="0" marL="0">
              <a:lnSpc>
                <a:spcPts val="2650"/>
              </a:lnSpc>
              <a:buNone/>
            </a:pPr>
            <a:r>
              <a:rPr lang="en-US" sz="2650" dirty="0">
                <a:solidFill>
                  <a:srgbClr val="FFFFFF"/>
                </a:solidFill>
                <a:latin typeface="Host Grotesk Medium" pitchFamily="34" charset="0"/>
                <a:ea typeface="Host Grotesk Medium" pitchFamily="34" charset="-122"/>
                <a:cs typeface="Host Grotesk Medium" pitchFamily="34" charset="-120"/>
              </a:rPr>
              <a:t>2</a:t>
            </a:r>
            <a:endParaRPr lang="en-US" sz="2650" dirty="0"/>
          </a:p>
        </p:txBody>
      </p:sp>
      <p:sp>
        <p:nvSpPr>
          <p:cNvPr id="12" name="Text 10"/>
          <p:cNvSpPr/>
          <p:nvPr/>
        </p:nvSpPr>
        <p:spPr>
          <a:xfrm>
            <a:off x="4094917" y="3551396"/>
            <a:ext cx="2849642" cy="354330"/>
          </a:xfrm>
          <a:prstGeom prst="rect">
            <a:avLst/>
          </a:prstGeom>
          <a:noFill/>
          <a:ln/>
        </p:spPr>
        <p:txBody>
          <a:bodyPr wrap="none" lIns="0" tIns="0" rIns="0" bIns="0" rtlCol="0" anchor="t"/>
          <a:lstStyle/>
          <a:p>
            <a:pPr rtl="1" algn="r" indent="0" marL="0">
              <a:lnSpc>
                <a:spcPts val="2750"/>
              </a:lnSpc>
              <a:buNone/>
            </a:pPr>
            <a:r>
              <a:rPr lang="en-US" sz="2200" dirty="0">
                <a:solidFill>
                  <a:srgbClr val="384653"/>
                </a:solidFill>
                <a:latin typeface="Host Grotesk Medium" pitchFamily="34" charset="0"/>
                <a:ea typeface="Host Grotesk Medium" pitchFamily="34" charset="-122"/>
                <a:cs typeface="Host Grotesk Medium" pitchFamily="34" charset="-120"/>
              </a:rPr>
              <a:t>پیشرفت‌های فرمولاسیون</a:t>
            </a:r>
            <a:endParaRPr lang="en-US" sz="2200" dirty="0"/>
          </a:p>
        </p:txBody>
      </p:sp>
      <p:sp>
        <p:nvSpPr>
          <p:cNvPr id="13" name="Text 11"/>
          <p:cNvSpPr/>
          <p:nvPr/>
        </p:nvSpPr>
        <p:spPr>
          <a:xfrm>
            <a:off x="1051084" y="4041815"/>
            <a:ext cx="5893475" cy="680323"/>
          </a:xfrm>
          <a:prstGeom prst="rect">
            <a:avLst/>
          </a:prstGeom>
          <a:noFill/>
          <a:ln/>
        </p:spPr>
        <p:txBody>
          <a:bodyPr wrap="square" lIns="0" tIns="0" rIns="0" bIns="0" rtlCol="0" anchor="t"/>
          <a:lstStyle/>
          <a:p>
            <a:pPr rtl="1" algn="r" indent="0" marL="0">
              <a:lnSpc>
                <a:spcPts val="2650"/>
              </a:lnSpc>
              <a:buNone/>
            </a:pPr>
            <a:r>
              <a:rPr lang="en-US" sz="1750" dirty="0">
                <a:solidFill>
                  <a:srgbClr val="384653"/>
                </a:solidFill>
                <a:latin typeface="Roboto" pitchFamily="34" charset="0"/>
                <a:ea typeface="Roboto" pitchFamily="34" charset="-122"/>
                <a:cs typeface="Roboto" pitchFamily="34" charset="-120"/>
              </a:rPr>
              <a:t>توسعه فرمولاسیون‌های جدید دارویی برای بهبود جذب، پایداری و کاهش عوارض در مسیر درون نای.</a:t>
            </a:r>
            <a:endParaRPr lang="en-US" sz="1750" dirty="0"/>
          </a:p>
        </p:txBody>
      </p:sp>
      <p:sp>
        <p:nvSpPr>
          <p:cNvPr id="14" name="Shape 12"/>
          <p:cNvSpPr/>
          <p:nvPr/>
        </p:nvSpPr>
        <p:spPr>
          <a:xfrm>
            <a:off x="7428667" y="5206246"/>
            <a:ext cx="6407944" cy="2365772"/>
          </a:xfrm>
          <a:prstGeom prst="roundRect">
            <a:avLst>
              <a:gd name="adj" fmla="val 4027"/>
            </a:avLst>
          </a:prstGeom>
          <a:solidFill>
            <a:srgbClr val="C7E0E7"/>
          </a:solidFill>
          <a:ln w="30480">
            <a:solidFill>
              <a:srgbClr val="E9CFC9"/>
            </a:solidFill>
            <a:prstDash val="solid"/>
          </a:ln>
        </p:spPr>
      </p:sp>
      <p:sp>
        <p:nvSpPr>
          <p:cNvPr id="15" name="Shape 13"/>
          <p:cNvSpPr/>
          <p:nvPr/>
        </p:nvSpPr>
        <p:spPr>
          <a:xfrm>
            <a:off x="7459147" y="5236726"/>
            <a:ext cx="6346984" cy="680442"/>
          </a:xfrm>
          <a:prstGeom prst="roundRect">
            <a:avLst>
              <a:gd name="adj" fmla="val 8626"/>
            </a:avLst>
          </a:prstGeom>
          <a:solidFill>
            <a:srgbClr val="E9CFC9"/>
          </a:solidFill>
          <a:ln/>
        </p:spPr>
      </p:sp>
      <p:sp>
        <p:nvSpPr>
          <p:cNvPr id="16" name="Text 14"/>
          <p:cNvSpPr/>
          <p:nvPr/>
        </p:nvSpPr>
        <p:spPr>
          <a:xfrm>
            <a:off x="10462617" y="5360432"/>
            <a:ext cx="340162" cy="425291"/>
          </a:xfrm>
          <a:prstGeom prst="rect">
            <a:avLst/>
          </a:prstGeom>
          <a:noFill/>
          <a:ln/>
        </p:spPr>
        <p:txBody>
          <a:bodyPr wrap="none" lIns="0" tIns="0" rIns="0" bIns="0" rtlCol="0" anchor="t"/>
          <a:lstStyle/>
          <a:p>
            <a:pPr rtl="1" algn="r" indent="0" marL="0">
              <a:lnSpc>
                <a:spcPts val="2650"/>
              </a:lnSpc>
              <a:buNone/>
            </a:pPr>
            <a:r>
              <a:rPr lang="en-US" sz="2650" dirty="0">
                <a:solidFill>
                  <a:srgbClr val="000000"/>
                </a:solidFill>
                <a:latin typeface="Host Grotesk Medium" pitchFamily="34" charset="0"/>
                <a:ea typeface="Host Grotesk Medium" pitchFamily="34" charset="-122"/>
                <a:cs typeface="Host Grotesk Medium" pitchFamily="34" charset="-120"/>
              </a:rPr>
              <a:t>3</a:t>
            </a:r>
            <a:endParaRPr lang="en-US" sz="2650" dirty="0"/>
          </a:p>
        </p:txBody>
      </p:sp>
      <p:sp>
        <p:nvSpPr>
          <p:cNvPr id="17" name="Text 15"/>
          <p:cNvSpPr/>
          <p:nvPr/>
        </p:nvSpPr>
        <p:spPr>
          <a:xfrm>
            <a:off x="10596801" y="6143982"/>
            <a:ext cx="2982516" cy="354330"/>
          </a:xfrm>
          <a:prstGeom prst="rect">
            <a:avLst/>
          </a:prstGeom>
          <a:noFill/>
          <a:ln/>
        </p:spPr>
        <p:txBody>
          <a:bodyPr wrap="none" lIns="0" tIns="0" rIns="0" bIns="0" rtlCol="0" anchor="t"/>
          <a:lstStyle/>
          <a:p>
            <a:pPr rtl="1" algn="r" indent="0" marL="0">
              <a:lnSpc>
                <a:spcPts val="2750"/>
              </a:lnSpc>
              <a:buNone/>
            </a:pPr>
            <a:r>
              <a:rPr lang="en-US" sz="2200" dirty="0">
                <a:solidFill>
                  <a:srgbClr val="384653"/>
                </a:solidFill>
                <a:latin typeface="Host Grotesk Medium" pitchFamily="34" charset="0"/>
                <a:ea typeface="Host Grotesk Medium" pitchFamily="34" charset="-122"/>
                <a:cs typeface="Host Grotesk Medium" pitchFamily="34" charset="-120"/>
              </a:rPr>
              <a:t>فناوری‌های تحویل پیشرفته</a:t>
            </a:r>
            <a:endParaRPr lang="en-US" sz="2200" dirty="0"/>
          </a:p>
        </p:txBody>
      </p:sp>
      <p:sp>
        <p:nvSpPr>
          <p:cNvPr id="18" name="Text 16"/>
          <p:cNvSpPr/>
          <p:nvPr/>
        </p:nvSpPr>
        <p:spPr>
          <a:xfrm>
            <a:off x="7685961" y="6634401"/>
            <a:ext cx="5893356" cy="680323"/>
          </a:xfrm>
          <a:prstGeom prst="rect">
            <a:avLst/>
          </a:prstGeom>
          <a:noFill/>
          <a:ln/>
        </p:spPr>
        <p:txBody>
          <a:bodyPr wrap="square" lIns="0" tIns="0" rIns="0" bIns="0" rtlCol="0" anchor="t"/>
          <a:lstStyle/>
          <a:p>
            <a:pPr rtl="1" algn="r" indent="0" marL="0">
              <a:lnSpc>
                <a:spcPts val="2650"/>
              </a:lnSpc>
              <a:buNone/>
            </a:pPr>
            <a:r>
              <a:rPr lang="en-US" sz="1750" dirty="0">
                <a:solidFill>
                  <a:srgbClr val="384653"/>
                </a:solidFill>
                <a:latin typeface="Roboto" pitchFamily="34" charset="0"/>
                <a:ea typeface="Roboto" pitchFamily="34" charset="-122"/>
                <a:cs typeface="Roboto" pitchFamily="34" charset="-120"/>
              </a:rPr>
              <a:t>ابداع دستگاه‌های تحویل هوشمند دارو برای افزایش دقت و کارایی در هر دو مسیر تجویز.</a:t>
            </a:r>
            <a:endParaRPr lang="en-US" sz="1750" dirty="0"/>
          </a:p>
        </p:txBody>
      </p:sp>
      <p:sp>
        <p:nvSpPr>
          <p:cNvPr id="19" name="Shape 17"/>
          <p:cNvSpPr/>
          <p:nvPr/>
        </p:nvSpPr>
        <p:spPr>
          <a:xfrm>
            <a:off x="793790" y="5206246"/>
            <a:ext cx="6408063" cy="2365772"/>
          </a:xfrm>
          <a:prstGeom prst="roundRect">
            <a:avLst>
              <a:gd name="adj" fmla="val 4027"/>
            </a:avLst>
          </a:prstGeom>
          <a:solidFill>
            <a:srgbClr val="C7E0E7"/>
          </a:solidFill>
          <a:ln w="30480">
            <a:solidFill>
              <a:srgbClr val="64B8CE"/>
            </a:solidFill>
            <a:prstDash val="solid"/>
          </a:ln>
        </p:spPr>
      </p:sp>
      <p:sp>
        <p:nvSpPr>
          <p:cNvPr id="20" name="Shape 18"/>
          <p:cNvSpPr/>
          <p:nvPr/>
        </p:nvSpPr>
        <p:spPr>
          <a:xfrm>
            <a:off x="824270" y="5236726"/>
            <a:ext cx="6347103" cy="680442"/>
          </a:xfrm>
          <a:prstGeom prst="roundRect">
            <a:avLst>
              <a:gd name="adj" fmla="val 8626"/>
            </a:avLst>
          </a:prstGeom>
          <a:solidFill>
            <a:srgbClr val="64B8CE"/>
          </a:solidFill>
          <a:ln/>
        </p:spPr>
      </p:sp>
      <p:sp>
        <p:nvSpPr>
          <p:cNvPr id="21" name="Text 19"/>
          <p:cNvSpPr/>
          <p:nvPr/>
        </p:nvSpPr>
        <p:spPr>
          <a:xfrm>
            <a:off x="3827740" y="5360432"/>
            <a:ext cx="340162" cy="425291"/>
          </a:xfrm>
          <a:prstGeom prst="rect">
            <a:avLst/>
          </a:prstGeom>
          <a:noFill/>
          <a:ln/>
        </p:spPr>
        <p:txBody>
          <a:bodyPr wrap="none" lIns="0" tIns="0" rIns="0" bIns="0" rtlCol="0" anchor="t"/>
          <a:lstStyle/>
          <a:p>
            <a:pPr rtl="1" algn="r" indent="0" marL="0">
              <a:lnSpc>
                <a:spcPts val="2650"/>
              </a:lnSpc>
              <a:buNone/>
            </a:pPr>
            <a:r>
              <a:rPr lang="en-US" sz="2650" dirty="0">
                <a:solidFill>
                  <a:srgbClr val="000000"/>
                </a:solidFill>
                <a:latin typeface="Host Grotesk Medium" pitchFamily="34" charset="0"/>
                <a:ea typeface="Host Grotesk Medium" pitchFamily="34" charset="-122"/>
                <a:cs typeface="Host Grotesk Medium" pitchFamily="34" charset="-120"/>
              </a:rPr>
              <a:t>4</a:t>
            </a:r>
            <a:endParaRPr lang="en-US" sz="2650" dirty="0"/>
          </a:p>
        </p:txBody>
      </p:sp>
      <p:sp>
        <p:nvSpPr>
          <p:cNvPr id="22" name="Text 20"/>
          <p:cNvSpPr/>
          <p:nvPr/>
        </p:nvSpPr>
        <p:spPr>
          <a:xfrm>
            <a:off x="4109323" y="6143982"/>
            <a:ext cx="2835235" cy="354330"/>
          </a:xfrm>
          <a:prstGeom prst="rect">
            <a:avLst/>
          </a:prstGeom>
          <a:noFill/>
          <a:ln/>
        </p:spPr>
        <p:txBody>
          <a:bodyPr wrap="none" lIns="0" tIns="0" rIns="0" bIns="0" rtlCol="0" anchor="t"/>
          <a:lstStyle/>
          <a:p>
            <a:pPr rtl="1" algn="r" indent="0" marL="0">
              <a:lnSpc>
                <a:spcPts val="2750"/>
              </a:lnSpc>
              <a:buNone/>
            </a:pPr>
            <a:r>
              <a:rPr lang="en-US" sz="2200" dirty="0">
                <a:solidFill>
                  <a:srgbClr val="384653"/>
                </a:solidFill>
                <a:latin typeface="Host Grotesk Medium" pitchFamily="34" charset="0"/>
                <a:ea typeface="Host Grotesk Medium" pitchFamily="34" charset="-122"/>
                <a:cs typeface="Host Grotesk Medium" pitchFamily="34" charset="-120"/>
              </a:rPr>
              <a:t>پژوهش‌های همه‌جانبه</a:t>
            </a:r>
            <a:endParaRPr lang="en-US" sz="2200" dirty="0"/>
          </a:p>
        </p:txBody>
      </p:sp>
      <p:sp>
        <p:nvSpPr>
          <p:cNvPr id="23" name="Text 21"/>
          <p:cNvSpPr/>
          <p:nvPr/>
        </p:nvSpPr>
        <p:spPr>
          <a:xfrm>
            <a:off x="1051084" y="6634401"/>
            <a:ext cx="5893475" cy="680323"/>
          </a:xfrm>
          <a:prstGeom prst="rect">
            <a:avLst/>
          </a:prstGeom>
          <a:noFill/>
          <a:ln/>
        </p:spPr>
        <p:txBody>
          <a:bodyPr wrap="square" lIns="0" tIns="0" rIns="0" bIns="0" rtlCol="0" anchor="t"/>
          <a:lstStyle/>
          <a:p>
            <a:pPr rtl="1" algn="r" indent="0" marL="0">
              <a:lnSpc>
                <a:spcPts val="2650"/>
              </a:lnSpc>
              <a:buNone/>
            </a:pPr>
            <a:r>
              <a:rPr lang="en-US" sz="1750" dirty="0">
                <a:solidFill>
                  <a:srgbClr val="384653"/>
                </a:solidFill>
                <a:latin typeface="Roboto" pitchFamily="34" charset="0"/>
                <a:ea typeface="Roboto" pitchFamily="34" charset="-122"/>
                <a:cs typeface="Roboto" pitchFamily="34" charset="-120"/>
              </a:rPr>
              <a:t>نیاز به مطالعات جامع‌تر برای درک کامل تعاملات دارویی و پاسخ‌های فیزیولوژیکی در هر دو مسیر.</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2025-09-05T17:35:25Z</dcterms:created>
  <dcterms:modified xsi:type="dcterms:W3CDTF">2025-09-05T17:35:25Z</dcterms:modified>
</cp:coreProperties>
</file>