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2"/>
  </p:notesMasterIdLst>
  <p:sldIdLst>
    <p:sldId id="256" r:id="rId2"/>
    <p:sldId id="265" r:id="rId3"/>
    <p:sldId id="264" r:id="rId4"/>
    <p:sldId id="4172" r:id="rId5"/>
    <p:sldId id="4173" r:id="rId6"/>
    <p:sldId id="267" r:id="rId7"/>
    <p:sldId id="4174" r:id="rId8"/>
    <p:sldId id="4175" r:id="rId9"/>
    <p:sldId id="4176" r:id="rId10"/>
    <p:sldId id="4177" r:id="rId11"/>
  </p:sldIdLst>
  <p:sldSz cx="9144000" cy="5143500" type="screen16x9"/>
  <p:notesSz cx="6858000" cy="9144000"/>
  <p:embeddedFontLst>
    <p:embeddedFont>
      <p:font typeface="B Titr" panose="020B0604020202020204" charset="-78"/>
      <p:bold r:id="rId13"/>
    </p:embeddedFont>
    <p:embeddedFont>
      <p:font typeface="B Nazanin" panose="020B0604020202020204" charset="-78"/>
      <p:regular r:id="rId14"/>
      <p:bold r:id="rId15"/>
    </p:embeddedFont>
    <p:embeddedFont>
      <p:font typeface="IRANSans" panose="020B0604020202020204" charset="-78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796BF"/>
    <a:srgbClr val="1C4C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B7E0C1-5D2A-436E-930F-314C86DCEEC2}">
  <a:tblStyle styleId="{CFB7E0C1-5D2A-436E-930F-314C86DCEEC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869437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122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userDrawn="1">
  <p:cSld name="TITLE">
    <p:bg>
      <p:bgPr>
        <a:solidFill>
          <a:srgbClr val="4BB5D9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ctrTitle" hasCustomPrompt="1"/>
          </p:nvPr>
        </p:nvSpPr>
        <p:spPr>
          <a:xfrm>
            <a:off x="3861304" y="2046706"/>
            <a:ext cx="4428445" cy="945623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rtl="1">
              <a:defRPr sz="5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defRPr>
            </a:lvl1pPr>
          </a:lstStyle>
          <a:p>
            <a:r>
              <a:rPr lang="fa-IR" dirty="0"/>
              <a:t>عنوان را بنویسید</a:t>
            </a:r>
          </a:p>
        </p:txBody>
      </p:sp>
      <p:sp>
        <p:nvSpPr>
          <p:cNvPr id="2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61304" y="3233640"/>
            <a:ext cx="4428445" cy="835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1">
              <a:buNone/>
              <a:defRPr sz="2000" b="1" baseline="0">
                <a:solidFill>
                  <a:schemeClr val="bg1"/>
                </a:solidFill>
                <a:latin typeface="IRANSans" panose="020B0506030804020204" pitchFamily="34" charset="-78"/>
                <a:cs typeface="B Nazanin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a-IR" dirty="0"/>
              <a:t>توضیح کوتاه بنویسید</a:t>
            </a:r>
          </a:p>
        </p:txBody>
      </p:sp>
      <p:grpSp>
        <p:nvGrpSpPr>
          <p:cNvPr id="26" name="Google Shape;41;p4"/>
          <p:cNvGrpSpPr/>
          <p:nvPr/>
        </p:nvGrpSpPr>
        <p:grpSpPr>
          <a:xfrm flipH="1">
            <a:off x="-9728" y="1770434"/>
            <a:ext cx="4032333" cy="3916305"/>
            <a:chOff x="6172200" y="2656118"/>
            <a:chExt cx="2971754" cy="2886151"/>
          </a:xfrm>
        </p:grpSpPr>
        <p:sp>
          <p:nvSpPr>
            <p:cNvPr id="33" name="Google Shape;42;p4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3;p4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4;p4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5;p4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6;p4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7" name="Google Shape;47;p4"/>
          <p:cNvGrpSpPr/>
          <p:nvPr/>
        </p:nvGrpSpPr>
        <p:grpSpPr>
          <a:xfrm flipH="1">
            <a:off x="6075519" y="-324543"/>
            <a:ext cx="3068481" cy="1910876"/>
            <a:chOff x="-32" y="-215963"/>
            <a:chExt cx="2163561" cy="1347300"/>
          </a:xfrm>
        </p:grpSpPr>
        <p:sp>
          <p:nvSpPr>
            <p:cNvPr id="28" name="Google Shape;48;p4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9;p4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0;p4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51;p4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2;p4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81D1EC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userDrawn="1">
  <p:cSld name="TITLE_AND_BOD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5"/>
          <p:cNvGrpSpPr/>
          <p:nvPr/>
        </p:nvGrpSpPr>
        <p:grpSpPr>
          <a:xfrm flipH="1">
            <a:off x="-1" y="2656118"/>
            <a:ext cx="2971758" cy="2886151"/>
            <a:chOff x="6172200" y="2656118"/>
            <a:chExt cx="2971754" cy="2886151"/>
          </a:xfrm>
        </p:grpSpPr>
        <p:sp>
          <p:nvSpPr>
            <p:cNvPr id="56" name="Google Shape;56;p5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5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61" name="Google Shape;61;p5"/>
          <p:cNvGrpSpPr/>
          <p:nvPr/>
        </p:nvGrpSpPr>
        <p:grpSpPr>
          <a:xfrm flipH="1">
            <a:off x="6980434" y="-228027"/>
            <a:ext cx="2163564" cy="1347300"/>
            <a:chOff x="-32" y="-215963"/>
            <a:chExt cx="2163561" cy="1347300"/>
          </a:xfrm>
        </p:grpSpPr>
        <p:sp>
          <p:nvSpPr>
            <p:cNvPr id="62" name="Google Shape;62;p5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18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861101" y="1328036"/>
            <a:ext cx="7421799" cy="3200868"/>
          </a:xfrm>
          <a:prstGeom prst="rect">
            <a:avLst/>
          </a:prstGeom>
        </p:spPr>
        <p:txBody>
          <a:bodyPr>
            <a:normAutofit/>
          </a:bodyPr>
          <a:lstStyle>
            <a:lvl1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1pPr>
            <a:lvl2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30000"/>
              </a:lnSpc>
              <a:spcAft>
                <a:spcPts val="600"/>
              </a:spcAft>
              <a:defRPr>
                <a:solidFill>
                  <a:srgbClr val="002060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متن را بنویسید....</a:t>
            </a:r>
          </a:p>
          <a:p>
            <a:pPr lvl="1"/>
            <a:r>
              <a:rPr lang="fa-IR" dirty="0"/>
              <a:t>متن</a:t>
            </a:r>
          </a:p>
          <a:p>
            <a:pPr lvl="2"/>
            <a:r>
              <a:rPr lang="fa-IR" dirty="0"/>
              <a:t>متن</a:t>
            </a:r>
          </a:p>
          <a:p>
            <a:pPr lvl="3"/>
            <a:r>
              <a:rPr lang="fa-IR" dirty="0"/>
              <a:t>متن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1101" y="456118"/>
            <a:ext cx="6072231" cy="721217"/>
          </a:xfrm>
          <a:prstGeom prst="rect">
            <a:avLst/>
          </a:prstGeom>
        </p:spPr>
        <p:txBody>
          <a:bodyPr>
            <a:noAutofit/>
          </a:bodyPr>
          <a:lstStyle>
            <a:lvl1pPr algn="r" rtl="1">
              <a:defRPr sz="3000" baseline="0">
                <a:solidFill>
                  <a:srgbClr val="3796BF"/>
                </a:solidFill>
                <a:effectLst/>
                <a:cs typeface="B Titr" panose="00000700000000000000" pitchFamily="2" charset="-78"/>
              </a:defRPr>
            </a:lvl1pPr>
          </a:lstStyle>
          <a:p>
            <a:r>
              <a:rPr lang="fa-IR" dirty="0"/>
              <a:t>عنوان اسلاید</a:t>
            </a:r>
          </a:p>
        </p:txBody>
      </p:sp>
      <p:sp>
        <p:nvSpPr>
          <p:cNvPr id="21" name="Google Shape;104;p7"/>
          <p:cNvSpPr txBox="1">
            <a:spLocks noGrp="1"/>
          </p:cNvSpPr>
          <p:nvPr userDrawn="1">
            <p:ph type="sldNum" idx="12"/>
          </p:nvPr>
        </p:nvSpPr>
        <p:spPr>
          <a:xfrm>
            <a:off x="269008" y="4632499"/>
            <a:ext cx="548700" cy="3787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200">
                <a:solidFill>
                  <a:srgbClr val="1C4C6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preserve="1" userDrawn="1">
  <p:cSld name="1_Title + 1 colum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195888" y="0"/>
            <a:ext cx="3948112" cy="5143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fa-IR" dirty="0"/>
          </a:p>
        </p:txBody>
      </p:sp>
      <p:grpSp>
        <p:nvGrpSpPr>
          <p:cNvPr id="55" name="Google Shape;55;p5"/>
          <p:cNvGrpSpPr/>
          <p:nvPr/>
        </p:nvGrpSpPr>
        <p:grpSpPr>
          <a:xfrm flipH="1">
            <a:off x="0" y="3196780"/>
            <a:ext cx="2324912" cy="2257939"/>
            <a:chOff x="6172200" y="2656118"/>
            <a:chExt cx="2971754" cy="2886151"/>
          </a:xfrm>
        </p:grpSpPr>
        <p:sp>
          <p:nvSpPr>
            <p:cNvPr id="56" name="Google Shape;56;p5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5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sp>
        <p:nvSpPr>
          <p:cNvPr id="18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861102" y="1328036"/>
            <a:ext cx="3798448" cy="2886017"/>
          </a:xfrm>
          <a:prstGeom prst="rect">
            <a:avLst/>
          </a:prstGeom>
        </p:spPr>
        <p:txBody>
          <a:bodyPr>
            <a:normAutofit/>
          </a:bodyPr>
          <a:lstStyle>
            <a:lvl1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1pPr>
            <a:lvl2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30000"/>
              </a:lnSpc>
              <a:spcAft>
                <a:spcPts val="600"/>
              </a:spcAft>
              <a:defRPr>
                <a:solidFill>
                  <a:srgbClr val="002060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متن را بنویسید....</a:t>
            </a:r>
          </a:p>
          <a:p>
            <a:pPr lvl="1"/>
            <a:r>
              <a:rPr lang="fa-IR" dirty="0"/>
              <a:t>متن</a:t>
            </a:r>
          </a:p>
          <a:p>
            <a:pPr lvl="2"/>
            <a:r>
              <a:rPr lang="fa-IR" dirty="0"/>
              <a:t>متن</a:t>
            </a:r>
          </a:p>
          <a:p>
            <a:pPr lvl="3"/>
            <a:r>
              <a:rPr lang="fa-IR" dirty="0"/>
              <a:t>متن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1101" y="671208"/>
            <a:ext cx="3798449" cy="634881"/>
          </a:xfrm>
          <a:prstGeom prst="rect">
            <a:avLst/>
          </a:prstGeom>
        </p:spPr>
        <p:txBody>
          <a:bodyPr>
            <a:noAutofit/>
          </a:bodyPr>
          <a:lstStyle>
            <a:lvl1pPr algn="ctr" rtl="1">
              <a:defRPr sz="3200" baseline="0">
                <a:solidFill>
                  <a:srgbClr val="3796BF"/>
                </a:solidFill>
                <a:effectLst/>
                <a:cs typeface="B Titr" panose="00000700000000000000" pitchFamily="2" charset="-78"/>
              </a:defRPr>
            </a:lvl1pPr>
          </a:lstStyle>
          <a:p>
            <a:r>
              <a:rPr lang="fa-IR" dirty="0"/>
              <a:t>عنوان اسلاید</a:t>
            </a:r>
          </a:p>
        </p:txBody>
      </p:sp>
      <p:sp>
        <p:nvSpPr>
          <p:cNvPr id="20" name="Google Shape;104;p7"/>
          <p:cNvSpPr txBox="1">
            <a:spLocks noGrp="1"/>
          </p:cNvSpPr>
          <p:nvPr>
            <p:ph type="sldNum" idx="12"/>
          </p:nvPr>
        </p:nvSpPr>
        <p:spPr>
          <a:xfrm>
            <a:off x="269008" y="4632499"/>
            <a:ext cx="548700" cy="3787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200">
                <a:solidFill>
                  <a:srgbClr val="1C4C6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403361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 preserve="1" userDrawn="1">
  <p:cSld name="1_Title + 3 column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7"/>
          <p:cNvGrpSpPr/>
          <p:nvPr/>
        </p:nvGrpSpPr>
        <p:grpSpPr>
          <a:xfrm flipH="1">
            <a:off x="-1" y="3181575"/>
            <a:ext cx="2352192" cy="2284388"/>
            <a:chOff x="6172200" y="2656118"/>
            <a:chExt cx="2971754" cy="2886151"/>
          </a:xfrm>
        </p:grpSpPr>
        <p:sp>
          <p:nvSpPr>
            <p:cNvPr id="89" name="Google Shape;89;p7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7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7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7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3796BF"/>
            </a:solidFill>
            <a:ln>
              <a:noFill/>
            </a:ln>
          </p:spPr>
        </p:sp>
      </p:grpSp>
      <p:grpSp>
        <p:nvGrpSpPr>
          <p:cNvPr id="94" name="Google Shape;94;p7"/>
          <p:cNvGrpSpPr/>
          <p:nvPr/>
        </p:nvGrpSpPr>
        <p:grpSpPr>
          <a:xfrm flipH="1">
            <a:off x="6980392" y="-228027"/>
            <a:ext cx="2163606" cy="1347300"/>
            <a:chOff x="-32" y="-215963"/>
            <a:chExt cx="2163561" cy="1347300"/>
          </a:xfrm>
        </p:grpSpPr>
        <p:sp>
          <p:nvSpPr>
            <p:cNvPr id="95" name="Google Shape;95;p7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7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7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7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4BB5D9"/>
            </a:solidFill>
            <a:ln>
              <a:noFill/>
            </a:ln>
          </p:spPr>
        </p:sp>
      </p:grpSp>
      <p:sp>
        <p:nvSpPr>
          <p:cNvPr id="104" name="Google Shape;104;p7"/>
          <p:cNvSpPr txBox="1">
            <a:spLocks noGrp="1"/>
          </p:cNvSpPr>
          <p:nvPr userDrawn="1">
            <p:ph type="sldNum" idx="12"/>
          </p:nvPr>
        </p:nvSpPr>
        <p:spPr>
          <a:xfrm>
            <a:off x="269008" y="4632499"/>
            <a:ext cx="548700" cy="3787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200">
                <a:solidFill>
                  <a:srgbClr val="1C4C62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20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861101" y="1328036"/>
            <a:ext cx="7421799" cy="3200868"/>
          </a:xfrm>
          <a:prstGeom prst="rect">
            <a:avLst/>
          </a:prstGeom>
        </p:spPr>
        <p:txBody>
          <a:bodyPr>
            <a:normAutofit/>
          </a:bodyPr>
          <a:lstStyle>
            <a:lvl1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1pPr>
            <a:lvl2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30000"/>
              </a:lnSpc>
              <a:spcAft>
                <a:spcPts val="600"/>
              </a:spcAft>
              <a:defRPr>
                <a:solidFill>
                  <a:srgbClr val="002060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متن را بنویسید....</a:t>
            </a:r>
          </a:p>
          <a:p>
            <a:pPr lvl="1"/>
            <a:r>
              <a:rPr lang="fa-IR" dirty="0"/>
              <a:t>متن</a:t>
            </a:r>
          </a:p>
          <a:p>
            <a:pPr lvl="2"/>
            <a:r>
              <a:rPr lang="fa-IR" dirty="0"/>
              <a:t>متن</a:t>
            </a:r>
          </a:p>
          <a:p>
            <a:pPr lvl="3"/>
            <a:r>
              <a:rPr lang="fa-IR" dirty="0"/>
              <a:t>متن</a:t>
            </a:r>
            <a:endParaRPr lang="en-US" dirty="0"/>
          </a:p>
        </p:txBody>
      </p:sp>
      <p:sp>
        <p:nvSpPr>
          <p:cNvPr id="21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1101" y="456118"/>
            <a:ext cx="6072231" cy="721217"/>
          </a:xfrm>
          <a:prstGeom prst="rect">
            <a:avLst/>
          </a:prstGeom>
        </p:spPr>
        <p:txBody>
          <a:bodyPr>
            <a:noAutofit/>
          </a:bodyPr>
          <a:lstStyle>
            <a:lvl1pPr algn="r" rtl="1">
              <a:defRPr sz="3000" baseline="0">
                <a:solidFill>
                  <a:srgbClr val="3796BF"/>
                </a:solidFill>
                <a:effectLst/>
                <a:cs typeface="B Titr" panose="00000700000000000000" pitchFamily="2" charset="-78"/>
              </a:defRPr>
            </a:lvl1pPr>
          </a:lstStyle>
          <a:p>
            <a:r>
              <a:rPr lang="fa-IR" dirty="0"/>
              <a:t>عنوان اسلاید</a:t>
            </a:r>
          </a:p>
        </p:txBody>
      </p:sp>
    </p:spTree>
    <p:extLst>
      <p:ext uri="{BB962C8B-B14F-4D97-AF65-F5344CB8AC3E}">
        <p14:creationId xmlns:p14="http://schemas.microsoft.com/office/powerpoint/2010/main" val="244875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48" r:id="rId2"/>
    <p:sldLayoutId id="2147483651" r:id="rId3"/>
    <p:sldLayoutId id="2147483660" r:id="rId4"/>
    <p:sldLayoutId id="2147483659" r:id="rId5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618596" y="1962023"/>
            <a:ext cx="6061556" cy="945623"/>
          </a:xfrm>
        </p:spPr>
        <p:txBody>
          <a:bodyPr/>
          <a:lstStyle/>
          <a:p>
            <a:r>
              <a:rPr lang="en-US" sz="3200" dirty="0" smtClean="0">
                <a:solidFill>
                  <a:schemeClr val="accent1"/>
                </a:solidFill>
              </a:rPr>
              <a:t>In the name </a:t>
            </a:r>
            <a:r>
              <a:rPr lang="en-US" sz="3200" dirty="0">
                <a:solidFill>
                  <a:schemeClr val="accent1"/>
                </a:solidFill>
              </a:rPr>
              <a:t>of god</a:t>
            </a:r>
            <a:br>
              <a:rPr lang="en-US" sz="3200" dirty="0">
                <a:solidFill>
                  <a:schemeClr val="accent1"/>
                </a:solidFill>
              </a:rPr>
            </a:br>
            <a:r>
              <a:rPr lang="en-US" sz="3200" dirty="0" err="1" smtClean="0">
                <a:solidFill>
                  <a:schemeClr val="accent1"/>
                </a:solidFill>
              </a:rPr>
              <a:t>Pheochromocytoma</a:t>
            </a:r>
            <a:r>
              <a:rPr lang="en-US" sz="3200" dirty="0">
                <a:solidFill>
                  <a:schemeClr val="accent1"/>
                </a:solidFill>
              </a:rPr>
              <a:t/>
            </a:r>
            <a:br>
              <a:rPr lang="en-US" sz="3200" dirty="0">
                <a:solidFill>
                  <a:schemeClr val="accent1"/>
                </a:solidFill>
              </a:rPr>
            </a:br>
            <a:r>
              <a:rPr lang="en-US" sz="3200" dirty="0">
                <a:solidFill>
                  <a:schemeClr val="accent1"/>
                </a:solidFill>
              </a:rPr>
              <a:t>Presented by: </a:t>
            </a:r>
            <a:r>
              <a:rPr lang="en-US" sz="3200" dirty="0" err="1" smtClean="0">
                <a:solidFill>
                  <a:schemeClr val="accent1"/>
                </a:solidFill>
              </a:rPr>
              <a:t>Erfan</a:t>
            </a:r>
            <a:r>
              <a:rPr lang="en-US" sz="3200" dirty="0" smtClean="0">
                <a:solidFill>
                  <a:schemeClr val="accent1"/>
                </a:solidFill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</a:rPr>
              <a:t>Poorhang</a:t>
            </a:r>
            <a:r>
              <a:rPr lang="fa-IR" sz="3200" dirty="0" smtClean="0">
                <a:solidFill>
                  <a:schemeClr val="accent1"/>
                </a:solidFill>
              </a:rPr>
              <a:t/>
            </a:r>
            <a:br>
              <a:rPr lang="fa-IR" sz="3200" dirty="0" smtClean="0">
                <a:solidFill>
                  <a:schemeClr val="accent1"/>
                </a:solidFill>
              </a:rPr>
            </a:br>
            <a:r>
              <a:rPr lang="en-US" sz="3200" dirty="0">
                <a:solidFill>
                  <a:schemeClr val="accent1"/>
                </a:solidFill>
              </a:rPr>
              <a:t>Advisor: Dr. </a:t>
            </a:r>
            <a:r>
              <a:rPr lang="en-US" sz="3200" dirty="0" err="1">
                <a:solidFill>
                  <a:schemeClr val="accent1"/>
                </a:solidFill>
              </a:rPr>
              <a:t>Raisi</a:t>
            </a:r>
            <a:endParaRPr lang="fa-IR" sz="32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7709" y="1234017"/>
            <a:ext cx="3798448" cy="2886017"/>
          </a:xfrm>
        </p:spPr>
        <p:txBody>
          <a:bodyPr>
            <a:normAutofit/>
          </a:bodyPr>
          <a:lstStyle/>
          <a:p>
            <a:pPr marL="673100" indent="-571500" algn="l" rtl="0">
              <a:buFont typeface="Arial" panose="020B0604020202020204" pitchFamily="34" charset="0"/>
              <a:buChar char="•"/>
            </a:pPr>
            <a:r>
              <a:rPr lang="en-US" sz="3600" dirty="0" smtClean="0"/>
              <a:t> </a:t>
            </a:r>
            <a:r>
              <a:rPr lang="en-US" sz="3600" dirty="0"/>
              <a:t>Epinephrine </a:t>
            </a:r>
          </a:p>
          <a:p>
            <a:pPr marL="387350" indent="-285750" algn="l" rtl="0">
              <a:buFont typeface="Arial" panose="020B0604020202020204" pitchFamily="34" charset="0"/>
              <a:buChar char="•"/>
            </a:pPr>
            <a:r>
              <a:rPr lang="en-US" sz="3600" dirty="0"/>
              <a:t>Norepinephrine</a:t>
            </a:r>
            <a:endParaRPr lang="fa-IR" sz="36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7708" y="329564"/>
            <a:ext cx="3798449" cy="634881"/>
          </a:xfrm>
        </p:spPr>
        <p:txBody>
          <a:bodyPr/>
          <a:lstStyle/>
          <a:p>
            <a:pPr algn="l"/>
            <a:r>
              <a:rPr lang="en-US" sz="5400" dirty="0">
                <a:solidFill>
                  <a:schemeClr val="accent1"/>
                </a:solidFill>
              </a:rPr>
              <a:t>Introduction</a:t>
            </a:r>
            <a:endParaRPr lang="fa-IR" sz="5400" dirty="0">
              <a:solidFill>
                <a:schemeClr val="accent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725" y="1397192"/>
            <a:ext cx="3883228" cy="2043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1633" y="1243523"/>
            <a:ext cx="7421799" cy="3200868"/>
          </a:xfrm>
        </p:spPr>
        <p:txBody>
          <a:bodyPr>
            <a:norm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l-GR" sz="3600" dirty="0"/>
              <a:t>α </a:t>
            </a:r>
            <a:r>
              <a:rPr lang="en-US" sz="3600" dirty="0" smtClean="0"/>
              <a:t>receptors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l-GR" sz="3600" dirty="0"/>
              <a:t>β </a:t>
            </a:r>
            <a:r>
              <a:rPr lang="en-US" sz="3600" dirty="0" smtClean="0"/>
              <a:t>receptors</a:t>
            </a:r>
            <a:endParaRPr lang="fa-IR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30473" y="334198"/>
            <a:ext cx="6072231" cy="721217"/>
          </a:xfrm>
        </p:spPr>
        <p:txBody>
          <a:bodyPr/>
          <a:lstStyle/>
          <a:p>
            <a:pPr algn="ctr"/>
            <a:r>
              <a:rPr lang="en-US" sz="4400" dirty="0"/>
              <a:t>Adrenergic</a:t>
            </a:r>
            <a:r>
              <a:rPr lang="en-US" dirty="0"/>
              <a:t> </a:t>
            </a:r>
            <a:r>
              <a:rPr lang="en-US" sz="4400" dirty="0" smtClean="0"/>
              <a:t>receptors</a:t>
            </a: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9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2841" y="1012690"/>
            <a:ext cx="2931395" cy="1650267"/>
          </a:xfrm>
          <a:prstGeom prst="rect">
            <a:avLst/>
          </a:prstGeom>
          <a:blipFill>
            <a:blip r:embed="rId5">
              <a:biLevel thresh="25000"/>
            </a:blip>
            <a:tile tx="0" ty="0" sx="100000" sy="100000" flip="none" algn="tl"/>
          </a:blipFill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biLevel thresh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11642" y="3084758"/>
            <a:ext cx="2175412" cy="13596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biLevel thresh="75000"/>
          </a:blip>
          <a:stretch>
            <a:fillRect/>
          </a:stretch>
        </p:blipFill>
        <p:spPr>
          <a:xfrm>
            <a:off x="3687744" y="1055415"/>
            <a:ext cx="2411604" cy="135652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770933" y="4480592"/>
            <a:ext cx="6568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 smtClean="0"/>
              <a:t>α</a:t>
            </a:r>
            <a:r>
              <a:rPr lang="en-US" sz="2800" dirty="0" smtClean="0"/>
              <a:t>1</a:t>
            </a:r>
            <a:endParaRPr lang="fa-IR" sz="2800" dirty="0"/>
          </a:p>
        </p:txBody>
      </p:sp>
      <p:sp>
        <p:nvSpPr>
          <p:cNvPr id="10" name="Rectangle 9"/>
          <p:cNvSpPr/>
          <p:nvPr/>
        </p:nvSpPr>
        <p:spPr>
          <a:xfrm>
            <a:off x="4682532" y="2361974"/>
            <a:ext cx="5325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 smtClean="0"/>
              <a:t>β</a:t>
            </a:r>
            <a:r>
              <a:rPr lang="en-US" sz="2400" dirty="0" smtClean="0"/>
              <a:t>2</a:t>
            </a:r>
            <a:endParaRPr lang="fa-IR" sz="2400" dirty="0"/>
          </a:p>
        </p:txBody>
      </p:sp>
      <p:sp>
        <p:nvSpPr>
          <p:cNvPr id="11" name="Rectangle 10"/>
          <p:cNvSpPr/>
          <p:nvPr/>
        </p:nvSpPr>
        <p:spPr>
          <a:xfrm>
            <a:off x="7599530" y="2572765"/>
            <a:ext cx="9173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/>
              <a:t>β</a:t>
            </a:r>
            <a:r>
              <a:rPr lang="en-US" sz="2400" dirty="0" smtClean="0"/>
              <a:t>1</a:t>
            </a:r>
            <a:endParaRPr lang="fa-IR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Uses of epinephrine</a:t>
            </a: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 dirty="0"/>
          </a:p>
        </p:txBody>
      </p:sp>
      <p:sp>
        <p:nvSpPr>
          <p:cNvPr id="5" name="Rectangle 4"/>
          <p:cNvSpPr/>
          <p:nvPr/>
        </p:nvSpPr>
        <p:spPr>
          <a:xfrm>
            <a:off x="648118" y="1059717"/>
            <a:ext cx="70790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Cardiac 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arrest: VT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VF, Asystole, PEA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Anaphylaxis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Hemorrhage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Croup syndrome</a:t>
            </a:r>
            <a:endParaRPr lang="fa-IR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167" y="1870102"/>
            <a:ext cx="4113833" cy="25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7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101" y="1026586"/>
            <a:ext cx="7421799" cy="3200868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Ampoule:</a:t>
            </a:r>
          </a:p>
          <a:p>
            <a:pPr algn="l"/>
            <a:r>
              <a:rPr lang="en-US" sz="2400" dirty="0"/>
              <a:t>1:1000 </a:t>
            </a:r>
            <a:r>
              <a:rPr lang="en-US" sz="2400" dirty="0" smtClean="0"/>
              <a:t>   </a:t>
            </a:r>
            <a:r>
              <a:rPr lang="en-US" sz="2400" dirty="0"/>
              <a:t>1mg/1cc </a:t>
            </a:r>
            <a:r>
              <a:rPr lang="en-US" sz="2400" dirty="0" smtClean="0"/>
              <a:t>        anaphylaxis</a:t>
            </a:r>
          </a:p>
          <a:p>
            <a:pPr algn="l"/>
            <a:r>
              <a:rPr lang="en-US" sz="2400" dirty="0"/>
              <a:t>1:10000   </a:t>
            </a:r>
            <a:r>
              <a:rPr lang="en-US" sz="2400" dirty="0" smtClean="0"/>
              <a:t>0.1mg/1cc     cardiac </a:t>
            </a:r>
            <a:r>
              <a:rPr lang="en-US" sz="2400" dirty="0"/>
              <a:t>arrest</a:t>
            </a:r>
            <a:endParaRPr lang="en-US" sz="24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Epinephrine dosage forms</a:t>
            </a:r>
            <a:endParaRPr lang="fa-IR" dirty="0"/>
          </a:p>
        </p:txBody>
      </p:sp>
      <p:sp>
        <p:nvSpPr>
          <p:cNvPr id="8" name="Rectangle 7"/>
          <p:cNvSpPr/>
          <p:nvPr/>
        </p:nvSpPr>
        <p:spPr>
          <a:xfrm>
            <a:off x="4275456" y="2823471"/>
            <a:ext cx="40937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2">
                    <a:lumMod val="10000"/>
                  </a:schemeClr>
                </a:solidFill>
              </a:rPr>
              <a:t>In anaphylaxis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1/1000</a:t>
            </a:r>
          </a:p>
          <a:p>
            <a:r>
              <a:rPr lang="en-US" sz="2000" dirty="0">
                <a:solidFill>
                  <a:schemeClr val="tx2">
                    <a:lumMod val="10000"/>
                  </a:schemeClr>
                </a:solidFill>
              </a:rPr>
              <a:t>0.3 to 0.05 mg </a:t>
            </a:r>
          </a:p>
          <a:p>
            <a:r>
              <a:rPr lang="en-US" sz="2000" dirty="0">
                <a:solidFill>
                  <a:schemeClr val="tx2">
                    <a:lumMod val="10000"/>
                  </a:schemeClr>
                </a:solidFill>
              </a:rPr>
              <a:t>IM</a:t>
            </a:r>
            <a:endParaRPr lang="fa-IR" sz="20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10995" y="2669582"/>
            <a:ext cx="238622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2">
                    <a:lumMod val="25000"/>
                  </a:schemeClr>
                </a:solidFill>
              </a:rPr>
              <a:t>In CPR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1/10000</a:t>
            </a:r>
            <a:r>
              <a:rPr lang="en-US" sz="2000" dirty="0">
                <a:solidFill>
                  <a:schemeClr val="tx2">
                    <a:lumMod val="25000"/>
                  </a:schemeClr>
                </a:solidFill>
              </a:rPr>
              <a:t> </a:t>
            </a:r>
          </a:p>
          <a:p>
            <a:r>
              <a:rPr lang="en-US" sz="2000" dirty="0">
                <a:solidFill>
                  <a:schemeClr val="tx2">
                    <a:lumMod val="25000"/>
                  </a:schemeClr>
                </a:solidFill>
              </a:rPr>
              <a:t>0.1 mg every three to five </a:t>
            </a:r>
            <a:r>
              <a:rPr lang="en-US" sz="2000" dirty="0" smtClean="0">
                <a:solidFill>
                  <a:schemeClr val="tx2">
                    <a:lumMod val="25000"/>
                  </a:schemeClr>
                </a:solidFill>
              </a:rPr>
              <a:t>minutes</a:t>
            </a:r>
          </a:p>
          <a:p>
            <a:r>
              <a:rPr lang="en-US" sz="2000" dirty="0" smtClean="0">
                <a:solidFill>
                  <a:schemeClr val="tx2">
                    <a:lumMod val="25000"/>
                  </a:schemeClr>
                </a:solidFill>
              </a:rPr>
              <a:t>IV slow</a:t>
            </a:r>
            <a:endParaRPr lang="fa-IR" sz="20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47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/>
              <a:t>Uses of norepinephrine</a:t>
            </a:r>
            <a:endParaRPr lang="fa-IR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6</a:t>
            </a:fld>
            <a:endParaRPr lang="en" dirty="0"/>
          </a:p>
        </p:txBody>
      </p:sp>
      <p:sp>
        <p:nvSpPr>
          <p:cNvPr id="2" name="Rectangle 1"/>
          <p:cNvSpPr/>
          <p:nvPr/>
        </p:nvSpPr>
        <p:spPr>
          <a:xfrm>
            <a:off x="543358" y="1177335"/>
            <a:ext cx="292419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Hypotension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Shock</a:t>
            </a:r>
            <a:endParaRPr lang="fa-IR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76" y="1348888"/>
            <a:ext cx="2367455" cy="24913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858000" y="401177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800" dirty="0"/>
              <a:t>Ampoule </a:t>
            </a:r>
            <a:r>
              <a:rPr lang="fr-FR" sz="1800" dirty="0" smtClean="0"/>
              <a:t>:</a:t>
            </a:r>
            <a:endParaRPr lang="fr-FR" sz="1800" dirty="0"/>
          </a:p>
          <a:p>
            <a:r>
              <a:rPr lang="fr-FR" sz="1800" dirty="0"/>
              <a:t>1 mg </a:t>
            </a:r>
            <a:r>
              <a:rPr lang="fr-FR" sz="1800" dirty="0" smtClean="0"/>
              <a:t>/10 </a:t>
            </a:r>
            <a:r>
              <a:rPr lang="fr-FR" sz="1800" dirty="0"/>
              <a:t>cc</a:t>
            </a:r>
            <a:endParaRPr lang="fa-IR" sz="1800" dirty="0"/>
          </a:p>
        </p:txBody>
      </p:sp>
      <p:sp>
        <p:nvSpPr>
          <p:cNvPr id="8" name="Rectangle 7"/>
          <p:cNvSpPr/>
          <p:nvPr/>
        </p:nvSpPr>
        <p:spPr>
          <a:xfrm>
            <a:off x="1181556" y="2302165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/>
              <a:t>Therapeutic </a:t>
            </a:r>
            <a:r>
              <a:rPr lang="en-US" sz="2000" dirty="0" smtClean="0"/>
              <a:t>dose:</a:t>
            </a:r>
            <a:endParaRPr lang="en-US" sz="2000" dirty="0"/>
          </a:p>
          <a:p>
            <a:r>
              <a:rPr lang="en-US" sz="2000" dirty="0" smtClean="0"/>
              <a:t>0.1-0.5 </a:t>
            </a:r>
            <a:r>
              <a:rPr lang="el-GR" sz="2000" dirty="0"/>
              <a:t>μ</a:t>
            </a:r>
            <a:r>
              <a:rPr lang="en-US" sz="2000" dirty="0"/>
              <a:t>g/kg/min</a:t>
            </a:r>
            <a:endParaRPr lang="fa-IR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51582" y="1250792"/>
            <a:ext cx="7421799" cy="3200868"/>
          </a:xfrm>
        </p:spPr>
        <p:txBody>
          <a:bodyPr>
            <a:norm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/>
              <a:t>Cardiac monitoring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/>
              <a:t>Vital signs control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/>
              <a:t>Blood pressure control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/>
              <a:t>Prohibited in myocardial infarction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/>
              <a:t>Prohibited in hemorrhagic CVA</a:t>
            </a:r>
            <a:endParaRPr lang="fa-I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6435" y="609316"/>
            <a:ext cx="6072231" cy="721217"/>
          </a:xfrm>
        </p:spPr>
        <p:txBody>
          <a:bodyPr/>
          <a:lstStyle/>
          <a:p>
            <a:pPr algn="l"/>
            <a:r>
              <a:rPr lang="en-US" dirty="0"/>
              <a:t>Nursing </a:t>
            </a:r>
            <a:r>
              <a:rPr lang="en-US" dirty="0" smtClean="0"/>
              <a:t>measures:</a:t>
            </a: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7</a:t>
            </a:fld>
            <a:endParaRPr lang="e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401" y="1466723"/>
            <a:ext cx="3121127" cy="312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6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50554" y="1169010"/>
            <a:ext cx="7421799" cy="3200868"/>
          </a:xfrm>
        </p:spPr>
        <p:txBody>
          <a:bodyPr>
            <a:norm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3200" dirty="0"/>
              <a:t>Pathology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3200" dirty="0"/>
              <a:t>Clinical manifestations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3200" dirty="0"/>
              <a:t>Treatment</a:t>
            </a:r>
            <a:endParaRPr lang="fa-IR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014" y="366665"/>
            <a:ext cx="6072231" cy="721217"/>
          </a:xfrm>
        </p:spPr>
        <p:txBody>
          <a:bodyPr/>
          <a:lstStyle/>
          <a:p>
            <a:pPr algn="l"/>
            <a:r>
              <a:rPr lang="en-US" sz="4000" dirty="0" err="1"/>
              <a:t>Pheochromocytoma</a:t>
            </a: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150" y="2370226"/>
            <a:ext cx="2666203" cy="199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0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9</a:t>
            </a:fld>
            <a:endParaRPr lang="e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039" y="247650"/>
            <a:ext cx="5087094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1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 dirty="0"/>
          </a:p>
        </p:txBody>
      </p:sp>
      <p:sp>
        <p:nvSpPr>
          <p:cNvPr id="5" name="Rectangle 4"/>
          <p:cNvSpPr/>
          <p:nvPr/>
        </p:nvSpPr>
        <p:spPr>
          <a:xfrm>
            <a:off x="1561857" y="1446817"/>
            <a:ext cx="5929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Thank you for your attention</a:t>
            </a:r>
            <a:endParaRPr lang="fa-IR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693" y="2473160"/>
            <a:ext cx="1210750" cy="11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3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essional-free-ppt-rashasite.ir">
  <a:themeElements>
    <a:clrScheme name="Custom 347">
      <a:dk1>
        <a:srgbClr val="252729"/>
      </a:dk1>
      <a:lt1>
        <a:srgbClr val="FFFFFF"/>
      </a:lt1>
      <a:dk2>
        <a:srgbClr val="607896"/>
      </a:dk2>
      <a:lt2>
        <a:srgbClr val="DFE4E9"/>
      </a:lt2>
      <a:accent1>
        <a:srgbClr val="3796BF"/>
      </a:accent1>
      <a:accent2>
        <a:srgbClr val="4BB5D9"/>
      </a:accent2>
      <a:accent3>
        <a:srgbClr val="81D1EC"/>
      </a:accent3>
      <a:accent4>
        <a:srgbClr val="FF9900"/>
      </a:accent4>
      <a:accent5>
        <a:srgbClr val="FFCB50"/>
      </a:accent5>
      <a:accent6>
        <a:srgbClr val="A9C747"/>
      </a:accent6>
      <a:hlink>
        <a:srgbClr val="60789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126</Words>
  <Application>Microsoft Office PowerPoint</Application>
  <PresentationFormat>On-screen Show (16:9)</PresentationFormat>
  <Paragraphs>54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 Titr</vt:lpstr>
      <vt:lpstr>B Nazanin</vt:lpstr>
      <vt:lpstr>IRANSans</vt:lpstr>
      <vt:lpstr>professional-free-ppt-rashasite.ir</vt:lpstr>
      <vt:lpstr>In the name of god Pheochromocytoma Presented by: Erfan Poorhang Advisor: Dr. Raisi</vt:lpstr>
      <vt:lpstr>Introduction</vt:lpstr>
      <vt:lpstr>Adrenergic receptors</vt:lpstr>
      <vt:lpstr>Uses of epinephrine</vt:lpstr>
      <vt:lpstr>Epinephrine dosage forms</vt:lpstr>
      <vt:lpstr>Uses of norepinephrine</vt:lpstr>
      <vt:lpstr>Nursing measures:</vt:lpstr>
      <vt:lpstr>Pheochromocytoma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professional-free-ppt-rashasite.ir</dc:title>
  <dc:creator>rashasite.ir</dc:creator>
  <cp:lastModifiedBy>یاحسین</cp:lastModifiedBy>
  <cp:revision>40</cp:revision>
  <dcterms:modified xsi:type="dcterms:W3CDTF">2025-04-17T20:49:34Z</dcterms:modified>
</cp:coreProperties>
</file>