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62" r:id="rId5"/>
    <p:sldId id="263" r:id="rId6"/>
    <p:sldId id="259" r:id="rId7"/>
    <p:sldId id="261" r:id="rId8"/>
    <p:sldId id="264" r:id="rId9"/>
    <p:sldId id="265" r:id="rId10"/>
    <p:sldId id="272" r:id="rId11"/>
    <p:sldId id="266" r:id="rId12"/>
    <p:sldId id="270" r:id="rId13"/>
    <p:sldId id="267" r:id="rId14"/>
    <p:sldId id="268" r:id="rId15"/>
    <p:sldId id="260" r:id="rId16"/>
    <p:sldId id="269" r:id="rId17"/>
    <p:sldId id="271" r:id="rId18"/>
    <p:sldId id="273" r:id="rId19"/>
    <p:sldId id="274" r:id="rId20"/>
  </p:sldIdLst>
  <p:sldSz cx="18288000" cy="10287000"/>
  <p:notesSz cx="6858000" cy="9144000"/>
  <p:embeddedFontLst>
    <p:embeddedFont>
      <p:font typeface="Nunito" panose="020B0604020202020204" charset="0"/>
      <p:regular r:id="rId21"/>
    </p:embeddedFont>
    <p:embeddedFont>
      <p:font typeface="Stencil" panose="040409050D0802020404" pitchFamily="82" charset="0"/>
      <p:regular r:id="rId22"/>
    </p:embeddedFont>
    <p:embeddedFont>
      <p:font typeface="Nunito Heavy" panose="020B0604020202020204" charset="0"/>
      <p:regular r:id="rId23"/>
    </p:embeddedFont>
    <p:embeddedFont>
      <p:font typeface="Sultan Adan" panose="00000400000000000000" pitchFamily="2" charset="-78"/>
      <p:bold r:id="rId24"/>
    </p:embeddedFont>
    <p:embeddedFont>
      <p:font typeface="Calibri" panose="020F0502020204030204" pitchFamily="34" charset="0"/>
      <p:regular r:id="rId25"/>
      <p:bold r:id="rId26"/>
      <p:italic r:id="rId27"/>
      <p:boldItalic r:id="rId28"/>
    </p:embeddedFont>
    <p:embeddedFont>
      <p:font typeface="Nunito Bold"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98B3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7" d="100"/>
          <a:sy n="47" d="100"/>
        </p:scale>
        <p:origin x="69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svg"/><Relationship Id="rId18" Type="http://schemas.openxmlformats.org/officeDocument/2006/relationships/image" Target="../media/image9.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6.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5.png"/><Relationship Id="rId19" Type="http://schemas.openxmlformats.org/officeDocument/2006/relationships/image" Target="../media/image18.svg"/><Relationship Id="rId4" Type="http://schemas.openxmlformats.org/officeDocument/2006/relationships/image" Target="../media/image2.png"/><Relationship Id="rId9" Type="http://schemas.openxmlformats.org/officeDocument/2006/relationships/image" Target="../media/image8.svg"/><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8.svg"/><Relationship Id="rId18" Type="http://schemas.openxmlformats.org/officeDocument/2006/relationships/image" Target="../media/image10.png"/><Relationship Id="rId3" Type="http://schemas.openxmlformats.org/officeDocument/2006/relationships/image" Target="../media/image22.svg"/><Relationship Id="rId21" Type="http://schemas.openxmlformats.org/officeDocument/2006/relationships/image" Target="../media/image16.svg"/><Relationship Id="rId7" Type="http://schemas.openxmlformats.org/officeDocument/2006/relationships/image" Target="../media/image4.svg"/><Relationship Id="rId12" Type="http://schemas.openxmlformats.org/officeDocument/2006/relationships/image" Target="../media/image4.png"/><Relationship Id="rId17" Type="http://schemas.openxmlformats.org/officeDocument/2006/relationships/image" Target="../media/image12.svg"/><Relationship Id="rId2" Type="http://schemas.openxmlformats.org/officeDocument/2006/relationships/image" Target="../media/image11.png"/><Relationship Id="rId16" Type="http://schemas.openxmlformats.org/officeDocument/2006/relationships/image" Target="../media/image6.png"/><Relationship Id="rId20"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media/image18.svg"/><Relationship Id="rId5" Type="http://schemas.openxmlformats.org/officeDocument/2006/relationships/image" Target="../media/image6.svg"/><Relationship Id="rId15" Type="http://schemas.openxmlformats.org/officeDocument/2006/relationships/image" Target="../media/image10.svg"/><Relationship Id="rId10" Type="http://schemas.openxmlformats.org/officeDocument/2006/relationships/image" Target="../media/image9.png"/><Relationship Id="rId19" Type="http://schemas.openxmlformats.org/officeDocument/2006/relationships/image" Target="../media/image20.svg"/><Relationship Id="rId4" Type="http://schemas.openxmlformats.org/officeDocument/2006/relationships/image" Target="../media/image3.png"/><Relationship Id="rId9" Type="http://schemas.openxmlformats.org/officeDocument/2006/relationships/image" Target="../media/image14.svg"/><Relationship Id="rId1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2.svg"/><Relationship Id="rId7" Type="http://schemas.openxmlformats.org/officeDocument/2006/relationships/image" Target="../media/image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24.svg"/><Relationship Id="rId4" Type="http://schemas.openxmlformats.org/officeDocument/2006/relationships/image" Target="../media/image12.png"/><Relationship Id="rId9" Type="http://schemas.openxmlformats.org/officeDocument/2006/relationships/image" Target="../media/image26.sv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svg"/><Relationship Id="rId7" Type="http://schemas.openxmlformats.org/officeDocument/2006/relationships/image" Target="../media/image28.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30.sv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3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34.sv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svg"/><Relationship Id="rId7" Type="http://schemas.openxmlformats.org/officeDocument/2006/relationships/image" Target="../media/image4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42.svg"/></Relationships>
</file>

<file path=ppt/slides/_rels/slide8.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4.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4.sv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46.svg"/><Relationship Id="rId4" Type="http://schemas.openxmlformats.org/officeDocument/2006/relationships/image" Target="../media/image22.png"/><Relationship Id="rId9" Type="http://schemas.openxmlformats.org/officeDocument/2006/relationships/image" Target="../media/image48.svg"/></Relationships>
</file>

<file path=ppt/slides/_rels/slide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50.sv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26.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sv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8.svg"/><Relationship Id="rId12"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6.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0.svg"/><Relationship Id="rId14"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6.svg"/><Relationship Id="rId7" Type="http://schemas.openxmlformats.org/officeDocument/2006/relationships/image" Target="../media/image52.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56.svg"/><Relationship Id="rId5" Type="http://schemas.openxmlformats.org/officeDocument/2006/relationships/image" Target="../media/image4.svg"/><Relationship Id="rId10" Type="http://schemas.openxmlformats.org/officeDocument/2006/relationships/image" Target="../media/image27.png"/><Relationship Id="rId4" Type="http://schemas.openxmlformats.org/officeDocument/2006/relationships/image" Target="../media/image2.png"/><Relationship Id="rId9" Type="http://schemas.openxmlformats.org/officeDocument/2006/relationships/image" Target="../media/image54.sv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6.svg"/><Relationship Id="rId7" Type="http://schemas.openxmlformats.org/officeDocument/2006/relationships/image" Target="../media/image4.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24.svg"/><Relationship Id="rId4" Type="http://schemas.openxmlformats.org/officeDocument/2006/relationships/image" Target="../media/image12.png"/><Relationship Id="rId9" Type="http://schemas.openxmlformats.org/officeDocument/2006/relationships/image" Target="../media/image38.svg"/></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58.svg"/><Relationship Id="rId4" Type="http://schemas.openxmlformats.org/officeDocument/2006/relationships/image" Target="../media/image29.png"/><Relationship Id="rId9" Type="http://schemas.openxmlformats.org/officeDocument/2006/relationships/image" Target="../media/image60.svg"/></Relationships>
</file>

<file path=ppt/slides/_rels/slide17.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EDE9"/>
        </a:solidFill>
        <a:effectLst/>
      </p:bgPr>
    </p:bg>
    <p:spTree>
      <p:nvGrpSpPr>
        <p:cNvPr id="1" name=""/>
        <p:cNvGrpSpPr/>
        <p:nvPr/>
      </p:nvGrpSpPr>
      <p:grpSpPr>
        <a:xfrm>
          <a:off x="0" y="0"/>
          <a:ext cx="0" cy="0"/>
          <a:chOff x="0" y="0"/>
          <a:chExt cx="0" cy="0"/>
        </a:xfrm>
      </p:grpSpPr>
      <p:sp>
        <p:nvSpPr>
          <p:cNvPr id="2" name="Freeform 2"/>
          <p:cNvSpPr/>
          <p:nvPr/>
        </p:nvSpPr>
        <p:spPr>
          <a:xfrm rot="6534662" flipV="1">
            <a:off x="10637397" y="-6260415"/>
            <a:ext cx="11159046" cy="12081644"/>
          </a:xfrm>
          <a:custGeom>
            <a:avLst/>
            <a:gdLst/>
            <a:ahLst/>
            <a:cxnLst/>
            <a:rect l="l" t="t" r="r" b="b"/>
            <a:pathLst>
              <a:path w="11159046" h="12081644">
                <a:moveTo>
                  <a:pt x="0" y="12081645"/>
                </a:moveTo>
                <a:lnTo>
                  <a:pt x="11159046" y="12081645"/>
                </a:lnTo>
                <a:lnTo>
                  <a:pt x="11159046" y="0"/>
                </a:lnTo>
                <a:lnTo>
                  <a:pt x="0" y="0"/>
                </a:lnTo>
                <a:lnTo>
                  <a:pt x="0" y="12081645"/>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2477909">
            <a:off x="-5893489" y="2480644"/>
            <a:ext cx="13865152" cy="15011484"/>
          </a:xfrm>
          <a:custGeom>
            <a:avLst/>
            <a:gdLst/>
            <a:ahLst/>
            <a:cxnLst/>
            <a:rect l="l" t="t" r="r" b="b"/>
            <a:pathLst>
              <a:path w="13865152" h="15011484">
                <a:moveTo>
                  <a:pt x="0" y="0"/>
                </a:moveTo>
                <a:lnTo>
                  <a:pt x="13865152" y="0"/>
                </a:lnTo>
                <a:lnTo>
                  <a:pt x="13865152" y="15011484"/>
                </a:lnTo>
                <a:lnTo>
                  <a:pt x="0" y="1501148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TextBox 4"/>
          <p:cNvSpPr txBox="1"/>
          <p:nvPr/>
        </p:nvSpPr>
        <p:spPr>
          <a:xfrm>
            <a:off x="2341552" y="2957875"/>
            <a:ext cx="13411176" cy="3077766"/>
          </a:xfrm>
          <a:prstGeom prst="rect">
            <a:avLst/>
          </a:prstGeom>
        </p:spPr>
        <p:txBody>
          <a:bodyPr lIns="0" tIns="0" rIns="0" bIns="0" rtlCol="0" anchor="t">
            <a:spAutoFit/>
          </a:bodyPr>
          <a:lstStyle/>
          <a:p>
            <a:pPr algn="ctr">
              <a:lnSpc>
                <a:spcPts val="12000"/>
              </a:lnSpc>
            </a:pPr>
            <a:r>
              <a:rPr lang="en-GB" sz="7200" b="1" dirty="0" err="1">
                <a:solidFill>
                  <a:srgbClr val="2D799C"/>
                </a:solidFill>
                <a:latin typeface="Nunito Heavy"/>
                <a:ea typeface="Nunito Heavy"/>
                <a:cs typeface="Sultan Adan" panose="00000400000000000000" pitchFamily="2" charset="-78"/>
                <a:sym typeface="Nunito Heavy"/>
              </a:rPr>
              <a:t>دیابت</a:t>
            </a:r>
            <a:r>
              <a:rPr lang="en-GB" sz="7200" b="1" dirty="0">
                <a:solidFill>
                  <a:srgbClr val="2D799C"/>
                </a:solidFill>
                <a:latin typeface="Nunito Heavy"/>
                <a:ea typeface="Nunito Heavy"/>
                <a:cs typeface="Sultan Adan" panose="00000400000000000000" pitchFamily="2" charset="-78"/>
                <a:sym typeface="Nunito Heavy"/>
              </a:rPr>
              <a:t> </a:t>
            </a:r>
            <a:r>
              <a:rPr lang="en-GB" sz="7200" b="1" dirty="0" err="1">
                <a:solidFill>
                  <a:srgbClr val="2D799C"/>
                </a:solidFill>
                <a:latin typeface="Nunito Heavy"/>
                <a:ea typeface="Nunito Heavy"/>
                <a:cs typeface="Sultan Adan" panose="00000400000000000000" pitchFamily="2" charset="-78"/>
                <a:sym typeface="Nunito Heavy"/>
              </a:rPr>
              <a:t>ناشی</a:t>
            </a:r>
            <a:r>
              <a:rPr lang="en-GB" sz="7200" b="1" dirty="0">
                <a:solidFill>
                  <a:srgbClr val="2D799C"/>
                </a:solidFill>
                <a:latin typeface="Nunito Heavy"/>
                <a:ea typeface="Nunito Heavy"/>
                <a:cs typeface="Sultan Adan" panose="00000400000000000000" pitchFamily="2" charset="-78"/>
                <a:sym typeface="Nunito Heavy"/>
              </a:rPr>
              <a:t> </a:t>
            </a:r>
            <a:r>
              <a:rPr lang="en-GB" sz="7200" b="1" dirty="0" err="1">
                <a:solidFill>
                  <a:srgbClr val="2D799C"/>
                </a:solidFill>
                <a:latin typeface="Nunito Heavy"/>
                <a:ea typeface="Nunito Heavy"/>
                <a:cs typeface="Sultan Adan" panose="00000400000000000000" pitchFamily="2" charset="-78"/>
                <a:sym typeface="Nunito Heavy"/>
              </a:rPr>
              <a:t>از</a:t>
            </a:r>
            <a:r>
              <a:rPr lang="en-GB" sz="7200" b="1" dirty="0">
                <a:solidFill>
                  <a:srgbClr val="2D799C"/>
                </a:solidFill>
                <a:latin typeface="Nunito Heavy"/>
                <a:ea typeface="Nunito Heavy"/>
                <a:cs typeface="Sultan Adan" panose="00000400000000000000" pitchFamily="2" charset="-78"/>
                <a:sym typeface="Nunito Heavy"/>
              </a:rPr>
              <a:t> </a:t>
            </a:r>
            <a:r>
              <a:rPr lang="en-GB" sz="7200" b="1" dirty="0" err="1">
                <a:solidFill>
                  <a:srgbClr val="2D799C"/>
                </a:solidFill>
                <a:latin typeface="Nunito Heavy"/>
                <a:ea typeface="Nunito Heavy"/>
                <a:cs typeface="Sultan Adan" panose="00000400000000000000" pitchFamily="2" charset="-78"/>
                <a:sym typeface="Nunito Heavy"/>
              </a:rPr>
              <a:t>مهار</a:t>
            </a:r>
            <a:r>
              <a:rPr lang="en-GB" sz="7200" b="1" dirty="0">
                <a:solidFill>
                  <a:srgbClr val="2D799C"/>
                </a:solidFill>
                <a:latin typeface="Nunito Heavy"/>
                <a:ea typeface="Nunito Heavy"/>
                <a:cs typeface="Sultan Adan" panose="00000400000000000000" pitchFamily="2" charset="-78"/>
                <a:sym typeface="Nunito Heavy"/>
              </a:rPr>
              <a:t> </a:t>
            </a:r>
            <a:r>
              <a:rPr lang="en-GB" sz="7200" b="1" dirty="0" err="1" smtClean="0">
                <a:solidFill>
                  <a:srgbClr val="2D799C"/>
                </a:solidFill>
                <a:latin typeface="Nunito Heavy"/>
                <a:ea typeface="Nunito Heavy"/>
                <a:cs typeface="Sultan Adan" panose="00000400000000000000" pitchFamily="2" charset="-78"/>
                <a:sym typeface="Nunito Heavy"/>
              </a:rPr>
              <a:t>کننده</a:t>
            </a:r>
            <a:r>
              <a:rPr lang="fa-IR" sz="7200" b="1" dirty="0">
                <a:solidFill>
                  <a:srgbClr val="2D799C"/>
                </a:solidFill>
                <a:latin typeface="Nunito Heavy"/>
                <a:ea typeface="Nunito Heavy"/>
                <a:cs typeface="Sultan Adan" panose="00000400000000000000" pitchFamily="2" charset="-78"/>
                <a:sym typeface="Nunito Heavy"/>
              </a:rPr>
              <a:t> </a:t>
            </a:r>
            <a:r>
              <a:rPr lang="fa-IR" sz="7200" b="1" dirty="0" smtClean="0">
                <a:solidFill>
                  <a:srgbClr val="2D799C"/>
                </a:solidFill>
                <a:latin typeface="Nunito Heavy"/>
                <a:ea typeface="Nunito Heavy"/>
                <a:cs typeface="Sultan Adan" panose="00000400000000000000" pitchFamily="2" charset="-78"/>
                <a:sym typeface="Nunito Heavy"/>
              </a:rPr>
              <a:t>های ایمنی:گزارش موردی</a:t>
            </a:r>
            <a:endParaRPr lang="en-US" sz="7200" b="1" dirty="0">
              <a:solidFill>
                <a:srgbClr val="2D799C"/>
              </a:solidFill>
              <a:latin typeface="Nunito Heavy"/>
              <a:ea typeface="Nunito Heavy"/>
              <a:cs typeface="Sultan Adan" panose="00000400000000000000" pitchFamily="2" charset="-78"/>
              <a:sym typeface="Nunito Heavy"/>
            </a:endParaRPr>
          </a:p>
        </p:txBody>
      </p:sp>
      <p:sp>
        <p:nvSpPr>
          <p:cNvPr id="5" name="Freeform 5"/>
          <p:cNvSpPr/>
          <p:nvPr/>
        </p:nvSpPr>
        <p:spPr>
          <a:xfrm rot="1324296">
            <a:off x="536087" y="3797131"/>
            <a:ext cx="2143032" cy="1971589"/>
          </a:xfrm>
          <a:custGeom>
            <a:avLst/>
            <a:gdLst/>
            <a:ahLst/>
            <a:cxnLst/>
            <a:rect l="l" t="t" r="r" b="b"/>
            <a:pathLst>
              <a:path w="2143032" h="1971589">
                <a:moveTo>
                  <a:pt x="0" y="0"/>
                </a:moveTo>
                <a:lnTo>
                  <a:pt x="2143032" y="0"/>
                </a:lnTo>
                <a:lnTo>
                  <a:pt x="2143032" y="1971589"/>
                </a:lnTo>
                <a:lnTo>
                  <a:pt x="0" y="197158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69782">
            <a:off x="15977386" y="1270972"/>
            <a:ext cx="1362403" cy="2531492"/>
          </a:xfrm>
          <a:custGeom>
            <a:avLst/>
            <a:gdLst/>
            <a:ahLst/>
            <a:cxnLst/>
            <a:rect l="l" t="t" r="r" b="b"/>
            <a:pathLst>
              <a:path w="1362403" h="2531492">
                <a:moveTo>
                  <a:pt x="0" y="0"/>
                </a:moveTo>
                <a:lnTo>
                  <a:pt x="1362403" y="0"/>
                </a:lnTo>
                <a:lnTo>
                  <a:pt x="1362403" y="2531492"/>
                </a:lnTo>
                <a:lnTo>
                  <a:pt x="0" y="253149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rot="5257292">
            <a:off x="16142981" y="3470715"/>
            <a:ext cx="1470624" cy="2191987"/>
          </a:xfrm>
          <a:custGeom>
            <a:avLst/>
            <a:gdLst/>
            <a:ahLst/>
            <a:cxnLst/>
            <a:rect l="l" t="t" r="r" b="b"/>
            <a:pathLst>
              <a:path w="1470624" h="2191987">
                <a:moveTo>
                  <a:pt x="0" y="0"/>
                </a:moveTo>
                <a:lnTo>
                  <a:pt x="1470624" y="0"/>
                </a:lnTo>
                <a:lnTo>
                  <a:pt x="1470624" y="2191988"/>
                </a:lnTo>
                <a:lnTo>
                  <a:pt x="0" y="2191988"/>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8" name="Freeform 8"/>
          <p:cNvSpPr/>
          <p:nvPr/>
        </p:nvSpPr>
        <p:spPr>
          <a:xfrm>
            <a:off x="13209316" y="397869"/>
            <a:ext cx="1180961" cy="2662002"/>
          </a:xfrm>
          <a:custGeom>
            <a:avLst/>
            <a:gdLst/>
            <a:ahLst/>
            <a:cxnLst/>
            <a:rect l="l" t="t" r="r" b="b"/>
            <a:pathLst>
              <a:path w="1180961" h="2662002">
                <a:moveTo>
                  <a:pt x="0" y="0"/>
                </a:moveTo>
                <a:lnTo>
                  <a:pt x="1180961" y="0"/>
                </a:lnTo>
                <a:lnTo>
                  <a:pt x="1180961" y="2662002"/>
                </a:lnTo>
                <a:lnTo>
                  <a:pt x="0" y="2662002"/>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rot="2030729">
            <a:off x="5297911" y="7627946"/>
            <a:ext cx="1460273" cy="2294715"/>
          </a:xfrm>
          <a:custGeom>
            <a:avLst/>
            <a:gdLst/>
            <a:ahLst/>
            <a:cxnLst/>
            <a:rect l="l" t="t" r="r" b="b"/>
            <a:pathLst>
              <a:path w="1460273" h="2294715">
                <a:moveTo>
                  <a:pt x="0" y="0"/>
                </a:moveTo>
                <a:lnTo>
                  <a:pt x="1460273" y="0"/>
                </a:lnTo>
                <a:lnTo>
                  <a:pt x="1460273" y="2294715"/>
                </a:lnTo>
                <a:lnTo>
                  <a:pt x="0" y="2294715"/>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0" name="Freeform 10"/>
          <p:cNvSpPr/>
          <p:nvPr/>
        </p:nvSpPr>
        <p:spPr>
          <a:xfrm rot="-938460">
            <a:off x="652866" y="5688678"/>
            <a:ext cx="3497479" cy="4049712"/>
          </a:xfrm>
          <a:custGeom>
            <a:avLst/>
            <a:gdLst/>
            <a:ahLst/>
            <a:cxnLst/>
            <a:rect l="l" t="t" r="r" b="b"/>
            <a:pathLst>
              <a:path w="3497479" h="4049712">
                <a:moveTo>
                  <a:pt x="0" y="0"/>
                </a:moveTo>
                <a:lnTo>
                  <a:pt x="3497479" y="0"/>
                </a:lnTo>
                <a:lnTo>
                  <a:pt x="3497479" y="4049713"/>
                </a:lnTo>
                <a:lnTo>
                  <a:pt x="0" y="404971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1" name="Freeform 11"/>
          <p:cNvSpPr/>
          <p:nvPr/>
        </p:nvSpPr>
        <p:spPr>
          <a:xfrm rot="-2208347">
            <a:off x="8086668" y="8109490"/>
            <a:ext cx="495646" cy="1919755"/>
          </a:xfrm>
          <a:custGeom>
            <a:avLst/>
            <a:gdLst/>
            <a:ahLst/>
            <a:cxnLst/>
            <a:rect l="l" t="t" r="r" b="b"/>
            <a:pathLst>
              <a:path w="495646" h="1919755">
                <a:moveTo>
                  <a:pt x="0" y="0"/>
                </a:moveTo>
                <a:lnTo>
                  <a:pt x="495646" y="0"/>
                </a:lnTo>
                <a:lnTo>
                  <a:pt x="495646" y="1919756"/>
                </a:lnTo>
                <a:lnTo>
                  <a:pt x="0" y="191975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2" name="Freeform 12"/>
          <p:cNvSpPr/>
          <p:nvPr/>
        </p:nvSpPr>
        <p:spPr>
          <a:xfrm rot="-6593113">
            <a:off x="11553448" y="228694"/>
            <a:ext cx="525989" cy="2277903"/>
          </a:xfrm>
          <a:custGeom>
            <a:avLst/>
            <a:gdLst/>
            <a:ahLst/>
            <a:cxnLst/>
            <a:rect l="l" t="t" r="r" b="b"/>
            <a:pathLst>
              <a:path w="525989" h="2277903">
                <a:moveTo>
                  <a:pt x="0" y="0"/>
                </a:moveTo>
                <a:lnTo>
                  <a:pt x="525989" y="0"/>
                </a:lnTo>
                <a:lnTo>
                  <a:pt x="525989" y="2277903"/>
                </a:lnTo>
                <a:lnTo>
                  <a:pt x="0" y="2277903"/>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13" name="TextBox 13"/>
          <p:cNvSpPr txBox="1"/>
          <p:nvPr/>
        </p:nvSpPr>
        <p:spPr>
          <a:xfrm>
            <a:off x="3333653" y="6272799"/>
            <a:ext cx="11426973" cy="743793"/>
          </a:xfrm>
          <a:prstGeom prst="rect">
            <a:avLst/>
          </a:prstGeom>
        </p:spPr>
        <p:txBody>
          <a:bodyPr lIns="0" tIns="0" rIns="0" bIns="0" rtlCol="0" anchor="t">
            <a:spAutoFit/>
          </a:bodyPr>
          <a:lstStyle/>
          <a:p>
            <a:pPr algn="ctr">
              <a:lnSpc>
                <a:spcPts val="5759"/>
              </a:lnSpc>
            </a:pPr>
            <a:r>
              <a:rPr lang="en-GB" sz="4800" dirty="0" err="1">
                <a:solidFill>
                  <a:srgbClr val="5C3224"/>
                </a:solidFill>
                <a:latin typeface="Nunito"/>
                <a:ea typeface="Nunito"/>
                <a:cs typeface="Sultan Adan" panose="00000400000000000000" pitchFamily="2" charset="-78"/>
                <a:sym typeface="Nunito"/>
              </a:rPr>
              <a:t>ارائه</a:t>
            </a:r>
            <a:r>
              <a:rPr lang="en-GB" sz="4800" dirty="0">
                <a:solidFill>
                  <a:srgbClr val="5C3224"/>
                </a:solidFill>
                <a:latin typeface="Nunito"/>
                <a:ea typeface="Nunito"/>
                <a:cs typeface="Sultan Adan" panose="00000400000000000000" pitchFamily="2" charset="-78"/>
                <a:sym typeface="Nunito"/>
              </a:rPr>
              <a:t> </a:t>
            </a:r>
            <a:r>
              <a:rPr lang="en-GB" sz="4800" dirty="0" err="1">
                <a:solidFill>
                  <a:srgbClr val="5C3224"/>
                </a:solidFill>
                <a:latin typeface="Nunito"/>
                <a:ea typeface="Nunito"/>
                <a:cs typeface="Sultan Adan" panose="00000400000000000000" pitchFamily="2" charset="-78"/>
                <a:sym typeface="Nunito"/>
              </a:rPr>
              <a:t>دهنده:بهناز</a:t>
            </a:r>
            <a:r>
              <a:rPr lang="en-GB" sz="4800" dirty="0">
                <a:solidFill>
                  <a:srgbClr val="5C3224"/>
                </a:solidFill>
                <a:latin typeface="Nunito"/>
                <a:ea typeface="Nunito"/>
                <a:cs typeface="Sultan Adan" panose="00000400000000000000" pitchFamily="2" charset="-78"/>
                <a:sym typeface="Nunito"/>
              </a:rPr>
              <a:t> </a:t>
            </a:r>
            <a:r>
              <a:rPr lang="en-GB" sz="4800" dirty="0" err="1">
                <a:solidFill>
                  <a:srgbClr val="5C3224"/>
                </a:solidFill>
                <a:latin typeface="Nunito"/>
                <a:ea typeface="Nunito"/>
                <a:cs typeface="Sultan Adan" panose="00000400000000000000" pitchFamily="2" charset="-78"/>
                <a:sym typeface="Nunito"/>
              </a:rPr>
              <a:t>امینی</a:t>
            </a:r>
            <a:endParaRPr lang="en-US" sz="4800" dirty="0">
              <a:solidFill>
                <a:srgbClr val="5C3224"/>
              </a:solidFill>
              <a:latin typeface="Nunito"/>
              <a:ea typeface="Nunito"/>
              <a:cs typeface="Sultan Adan" panose="00000400000000000000" pitchFamily="2" charset="-78"/>
              <a:sym typeface="Nunito"/>
            </a:endParaRPr>
          </a:p>
        </p:txBody>
      </p:sp>
      <p:sp>
        <p:nvSpPr>
          <p:cNvPr id="14" name="Freeform 14"/>
          <p:cNvSpPr/>
          <p:nvPr/>
        </p:nvSpPr>
        <p:spPr>
          <a:xfrm rot="-9907623">
            <a:off x="14414719" y="906365"/>
            <a:ext cx="1470624" cy="2191987"/>
          </a:xfrm>
          <a:custGeom>
            <a:avLst/>
            <a:gdLst/>
            <a:ahLst/>
            <a:cxnLst/>
            <a:rect l="l" t="t" r="r" b="b"/>
            <a:pathLst>
              <a:path w="1470624" h="2191987">
                <a:moveTo>
                  <a:pt x="0" y="0"/>
                </a:moveTo>
                <a:lnTo>
                  <a:pt x="1470625" y="0"/>
                </a:lnTo>
                <a:lnTo>
                  <a:pt x="1470625" y="2191987"/>
                </a:lnTo>
                <a:lnTo>
                  <a:pt x="0" y="2191987"/>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D799C"/>
        </a:solidFill>
        <a:effectLst/>
      </p:bgPr>
    </p:bg>
    <p:spTree>
      <p:nvGrpSpPr>
        <p:cNvPr id="1" name=""/>
        <p:cNvGrpSpPr/>
        <p:nvPr/>
      </p:nvGrpSpPr>
      <p:grpSpPr>
        <a:xfrm>
          <a:off x="0" y="0"/>
          <a:ext cx="0" cy="0"/>
          <a:chOff x="0" y="0"/>
          <a:chExt cx="0" cy="0"/>
        </a:xfrm>
      </p:grpSpPr>
      <p:sp>
        <p:nvSpPr>
          <p:cNvPr id="2" name="TextBox 2"/>
          <p:cNvSpPr txBox="1"/>
          <p:nvPr/>
        </p:nvSpPr>
        <p:spPr>
          <a:xfrm>
            <a:off x="1028700" y="2562755"/>
            <a:ext cx="9285360" cy="1128514"/>
          </a:xfrm>
          <a:prstGeom prst="rect">
            <a:avLst/>
          </a:prstGeom>
        </p:spPr>
        <p:txBody>
          <a:bodyPr lIns="0" tIns="0" rIns="0" bIns="0" rtlCol="0" anchor="t">
            <a:spAutoFit/>
          </a:bodyPr>
          <a:lstStyle/>
          <a:p>
            <a:pPr algn="l">
              <a:lnSpc>
                <a:spcPts val="8750"/>
              </a:lnSpc>
            </a:pPr>
            <a:r>
              <a:rPr lang="en-GB" sz="6000" b="1" spc="70" dirty="0">
                <a:solidFill>
                  <a:srgbClr val="FFC9B3"/>
                </a:solidFill>
                <a:latin typeface="Nunito Heavy"/>
                <a:ea typeface="Nunito Heavy"/>
                <a:cs typeface="Sultan Adan" panose="00000400000000000000" pitchFamily="2" charset="-78"/>
                <a:sym typeface="Nunito Heavy"/>
              </a:rPr>
              <a:t> </a:t>
            </a:r>
            <a:r>
              <a:rPr lang="en-GB" sz="6000" b="1" spc="70" dirty="0" err="1">
                <a:solidFill>
                  <a:srgbClr val="FFC9B3"/>
                </a:solidFill>
                <a:latin typeface="Nunito Heavy"/>
                <a:ea typeface="Nunito Heavy"/>
                <a:cs typeface="Sultan Adan" panose="00000400000000000000" pitchFamily="2" charset="-78"/>
                <a:sym typeface="Nunito Heavy"/>
              </a:rPr>
              <a:t>مهار</a:t>
            </a:r>
            <a:r>
              <a:rPr lang="en-GB" sz="6000" b="1" spc="70" dirty="0">
                <a:solidFill>
                  <a:srgbClr val="FFC9B3"/>
                </a:solidFill>
                <a:latin typeface="Nunito Heavy"/>
                <a:ea typeface="Nunito Heavy"/>
                <a:cs typeface="Sultan Adan" panose="00000400000000000000" pitchFamily="2" charset="-78"/>
                <a:sym typeface="Nunito Heavy"/>
              </a:rPr>
              <a:t> </a:t>
            </a:r>
            <a:r>
              <a:rPr lang="en-GB" sz="6000" b="1" spc="70" dirty="0" err="1">
                <a:solidFill>
                  <a:srgbClr val="FFC9B3"/>
                </a:solidFill>
                <a:latin typeface="Nunito Heavy"/>
                <a:ea typeface="Nunito Heavy"/>
                <a:cs typeface="Sultan Adan" panose="00000400000000000000" pitchFamily="2" charset="-78"/>
                <a:sym typeface="Nunito Heavy"/>
              </a:rPr>
              <a:t>کننده</a:t>
            </a:r>
            <a:r>
              <a:rPr lang="en-GB" sz="6000" b="1" spc="70" dirty="0">
                <a:solidFill>
                  <a:srgbClr val="FFC9B3"/>
                </a:solidFill>
                <a:latin typeface="Nunito Heavy"/>
                <a:ea typeface="Nunito Heavy"/>
                <a:cs typeface="Sultan Adan" panose="00000400000000000000" pitchFamily="2" charset="-78"/>
                <a:sym typeface="Nunito Heavy"/>
              </a:rPr>
              <a:t> </a:t>
            </a:r>
            <a:r>
              <a:rPr lang="en-GB" sz="6000" b="1" spc="70" dirty="0" err="1">
                <a:solidFill>
                  <a:srgbClr val="FFC9B3"/>
                </a:solidFill>
                <a:latin typeface="Nunito Heavy"/>
                <a:ea typeface="Nunito Heavy"/>
                <a:cs typeface="Sultan Adan" panose="00000400000000000000" pitchFamily="2" charset="-78"/>
                <a:sym typeface="Nunito Heavy"/>
              </a:rPr>
              <a:t>های</a:t>
            </a:r>
            <a:r>
              <a:rPr lang="en-GB" sz="6000" b="1" spc="70" dirty="0">
                <a:solidFill>
                  <a:srgbClr val="FFC9B3"/>
                </a:solidFill>
                <a:latin typeface="Nunito Heavy"/>
                <a:ea typeface="Nunito Heavy"/>
                <a:cs typeface="Sultan Adan" panose="00000400000000000000" pitchFamily="2" charset="-78"/>
                <a:sym typeface="Nunito Heavy"/>
              </a:rPr>
              <a:t> </a:t>
            </a:r>
            <a:r>
              <a:rPr lang="en-GB" sz="6000" b="1" spc="70" dirty="0" err="1">
                <a:solidFill>
                  <a:srgbClr val="FFC9B3"/>
                </a:solidFill>
                <a:latin typeface="Nunito Heavy"/>
                <a:ea typeface="Nunito Heavy"/>
                <a:cs typeface="Sultan Adan" panose="00000400000000000000" pitchFamily="2" charset="-78"/>
                <a:sym typeface="Nunito Heavy"/>
              </a:rPr>
              <a:t>ایمنی</a:t>
            </a:r>
            <a:r>
              <a:rPr lang="en-GB" sz="6000" b="1" spc="70" dirty="0">
                <a:solidFill>
                  <a:srgbClr val="FFC9B3"/>
                </a:solidFill>
                <a:latin typeface="Nunito Heavy"/>
                <a:ea typeface="Nunito Heavy"/>
                <a:cs typeface="Sultan Adan" panose="00000400000000000000" pitchFamily="2" charset="-78"/>
                <a:sym typeface="Nunito Heavy"/>
              </a:rPr>
              <a:t> (ICI) </a:t>
            </a:r>
            <a:endParaRPr lang="en-US" sz="6000" b="1" spc="70" dirty="0">
              <a:solidFill>
                <a:srgbClr val="FFC9B3"/>
              </a:solidFill>
              <a:latin typeface="Nunito Heavy"/>
              <a:ea typeface="Nunito Heavy"/>
              <a:cs typeface="Sultan Adan" panose="00000400000000000000" pitchFamily="2" charset="-78"/>
              <a:sym typeface="Nunito Heavy"/>
            </a:endParaRPr>
          </a:p>
        </p:txBody>
      </p:sp>
      <p:sp>
        <p:nvSpPr>
          <p:cNvPr id="3" name="TextBox 3"/>
          <p:cNvSpPr txBox="1"/>
          <p:nvPr/>
        </p:nvSpPr>
        <p:spPr>
          <a:xfrm>
            <a:off x="1028700" y="3909157"/>
            <a:ext cx="9285360" cy="5296322"/>
          </a:xfrm>
          <a:prstGeom prst="rect">
            <a:avLst/>
          </a:prstGeom>
        </p:spPr>
        <p:txBody>
          <a:bodyPr lIns="0" tIns="0" rIns="0" bIns="0" rtlCol="0" anchor="t">
            <a:spAutoFit/>
          </a:bodyPr>
          <a:lstStyle/>
          <a:p>
            <a:pPr marL="453389" lvl="1" algn="ctr">
              <a:lnSpc>
                <a:spcPts val="5879"/>
              </a:lnSpc>
            </a:pPr>
            <a:r>
              <a:rPr lang="en-GB" sz="4199" dirty="0" err="1">
                <a:solidFill>
                  <a:srgbClr val="FFC9B3"/>
                </a:solidFill>
                <a:latin typeface="Nunito"/>
                <a:ea typeface="Nunito"/>
                <a:cs typeface="Sultan Adan" panose="00000400000000000000" pitchFamily="2" charset="-78"/>
                <a:sym typeface="Nunito"/>
              </a:rPr>
              <a:t>دسته‌ای</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از</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داروهای</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ایمنی‌درمانی</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هستند</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که</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سیستم</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ایمنی</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بدن</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را</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برای</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شناسایی</a:t>
            </a:r>
            <a:r>
              <a:rPr lang="en-GB" sz="4199" dirty="0">
                <a:solidFill>
                  <a:srgbClr val="FFC9B3"/>
                </a:solidFill>
                <a:latin typeface="Nunito"/>
                <a:ea typeface="Nunito"/>
                <a:cs typeface="Sultan Adan" panose="00000400000000000000" pitchFamily="2" charset="-78"/>
                <a:sym typeface="Nunito"/>
              </a:rPr>
              <a:t> و </a:t>
            </a:r>
            <a:r>
              <a:rPr lang="en-GB" sz="4199" dirty="0" err="1">
                <a:solidFill>
                  <a:srgbClr val="FFC9B3"/>
                </a:solidFill>
                <a:latin typeface="Nunito"/>
                <a:ea typeface="Nunito"/>
                <a:cs typeface="Sultan Adan" panose="00000400000000000000" pitchFamily="2" charset="-78"/>
                <a:sym typeface="Nunito"/>
              </a:rPr>
              <a:t>از</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بین</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بردن</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سلول‌های</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سرطانی</a:t>
            </a:r>
            <a:r>
              <a:rPr lang="en-GB" sz="4199" dirty="0">
                <a:solidFill>
                  <a:srgbClr val="FFC9B3"/>
                </a:solidFill>
                <a:latin typeface="Nunito"/>
                <a:ea typeface="Nunito"/>
                <a:cs typeface="Sultan Adan" panose="00000400000000000000" pitchFamily="2" charset="-78"/>
                <a:sym typeface="Nunito"/>
              </a:rPr>
              <a:t> </a:t>
            </a:r>
            <a:r>
              <a:rPr lang="en-GB" sz="4199" dirty="0" err="1" smtClean="0">
                <a:solidFill>
                  <a:srgbClr val="FFC9B3"/>
                </a:solidFill>
                <a:latin typeface="Nunito"/>
                <a:ea typeface="Nunito"/>
                <a:cs typeface="Sultan Adan" panose="00000400000000000000" pitchFamily="2" charset="-78"/>
                <a:sym typeface="Nunito"/>
              </a:rPr>
              <a:t>فعال</a:t>
            </a:r>
            <a:r>
              <a:rPr lang="fa-IR" sz="4199" dirty="0" smtClean="0">
                <a:solidFill>
                  <a:srgbClr val="FFC9B3"/>
                </a:solidFill>
                <a:latin typeface="Nunito"/>
                <a:ea typeface="Nunito"/>
                <a:cs typeface="Sultan Adan" panose="00000400000000000000" pitchFamily="2" charset="-78"/>
                <a:sym typeface="Nunito"/>
              </a:rPr>
              <a:t> </a:t>
            </a:r>
            <a:r>
              <a:rPr lang="en-GB" sz="4199" dirty="0" err="1" smtClean="0">
                <a:solidFill>
                  <a:srgbClr val="FFC9B3"/>
                </a:solidFill>
                <a:latin typeface="Nunito"/>
                <a:ea typeface="Nunito"/>
                <a:cs typeface="Sultan Adan" panose="00000400000000000000" pitchFamily="2" charset="-78"/>
                <a:sym typeface="Nunito"/>
              </a:rPr>
              <a:t>می‌کنند</a:t>
            </a:r>
            <a:r>
              <a:rPr lang="fa-IR" sz="4199" dirty="0" smtClean="0">
                <a:solidFill>
                  <a:srgbClr val="FFC9B3"/>
                </a:solidFill>
                <a:latin typeface="Nunito"/>
                <a:ea typeface="Nunito"/>
                <a:cs typeface="Sultan Adan" panose="00000400000000000000" pitchFamily="2" charset="-78"/>
                <a:sym typeface="Nunito"/>
              </a:rPr>
              <a:t> </a:t>
            </a:r>
            <a:r>
              <a:rPr lang="en-GB" sz="4199" dirty="0" err="1" smtClean="0">
                <a:solidFill>
                  <a:srgbClr val="FFC9B3"/>
                </a:solidFill>
                <a:latin typeface="Nunito"/>
                <a:ea typeface="Nunito"/>
                <a:cs typeface="Sultan Adan" panose="00000400000000000000" pitchFamily="2" charset="-78"/>
                <a:sym typeface="Nunito"/>
              </a:rPr>
              <a:t>این</a:t>
            </a:r>
            <a:r>
              <a:rPr lang="en-GB" sz="4199" dirty="0" smtClean="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داروها</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با</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جلوگیری</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از</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مهار</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طبیعی</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پاسخ‌های</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ایمنی</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به</a:t>
            </a:r>
            <a:r>
              <a:rPr lang="en-GB" sz="4199" dirty="0">
                <a:solidFill>
                  <a:srgbClr val="FFC9B3"/>
                </a:solidFill>
                <a:latin typeface="Nunito"/>
                <a:ea typeface="Nunito"/>
                <a:cs typeface="Sultan Adan" panose="00000400000000000000" pitchFamily="2" charset="-78"/>
                <a:sym typeface="Nunito"/>
              </a:rPr>
              <a:t> </a:t>
            </a:r>
            <a:r>
              <a:rPr lang="en-GB" sz="4199" dirty="0" err="1" smtClean="0">
                <a:solidFill>
                  <a:srgbClr val="FFC9B3"/>
                </a:solidFill>
                <a:latin typeface="Nunito"/>
                <a:ea typeface="Nunito"/>
                <a:cs typeface="Sultan Adan" panose="00000400000000000000" pitchFamily="2" charset="-78"/>
                <a:sym typeface="Nunito"/>
              </a:rPr>
              <a:t>سلول‌های</a:t>
            </a:r>
            <a:r>
              <a:rPr lang="fa-IR" sz="4199" dirty="0" smtClean="0">
                <a:solidFill>
                  <a:srgbClr val="FFC9B3"/>
                </a:solidFill>
                <a:latin typeface="Nunito"/>
                <a:ea typeface="Nunito"/>
                <a:cs typeface="Sultan Adan" panose="00000400000000000000" pitchFamily="2" charset="-78"/>
                <a:sym typeface="Nunito"/>
              </a:rPr>
              <a:t> ایمنی</a:t>
            </a:r>
            <a:r>
              <a:rPr lang="en-GB" sz="4199" dirty="0" smtClean="0">
                <a:solidFill>
                  <a:srgbClr val="FFC9B3"/>
                </a:solidFill>
                <a:latin typeface="Nunito"/>
                <a:ea typeface="Nunito"/>
                <a:cs typeface="Sultan Adan" panose="00000400000000000000" pitchFamily="2" charset="-78"/>
                <a:sym typeface="Nunito"/>
              </a:rPr>
              <a:t> </a:t>
            </a:r>
            <a:r>
              <a:rPr lang="en-GB" sz="4199" dirty="0" err="1" smtClean="0">
                <a:solidFill>
                  <a:srgbClr val="FFC9B3"/>
                </a:solidFill>
                <a:latin typeface="Nunito"/>
                <a:ea typeface="Nunito"/>
                <a:cs typeface="Sultan Adan" panose="00000400000000000000" pitchFamily="2" charset="-78"/>
                <a:sym typeface="Nunito"/>
              </a:rPr>
              <a:t>اجازه</a:t>
            </a:r>
            <a:r>
              <a:rPr lang="en-GB" sz="4199" dirty="0" smtClean="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می‌دهند</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که</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سلول‌های</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سرطانی</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را</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مؤثرتر</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هدف</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قرار</a:t>
            </a:r>
            <a:r>
              <a:rPr lang="en-GB" sz="4199" dirty="0">
                <a:solidFill>
                  <a:srgbClr val="FFC9B3"/>
                </a:solidFill>
                <a:latin typeface="Nunito"/>
                <a:ea typeface="Nunito"/>
                <a:cs typeface="Sultan Adan" panose="00000400000000000000" pitchFamily="2" charset="-78"/>
                <a:sym typeface="Nunito"/>
              </a:rPr>
              <a:t> </a:t>
            </a:r>
            <a:r>
              <a:rPr lang="en-GB" sz="4199" dirty="0" err="1">
                <a:solidFill>
                  <a:srgbClr val="FFC9B3"/>
                </a:solidFill>
                <a:latin typeface="Nunito"/>
                <a:ea typeface="Nunito"/>
                <a:cs typeface="Sultan Adan" panose="00000400000000000000" pitchFamily="2" charset="-78"/>
                <a:sym typeface="Nunito"/>
              </a:rPr>
              <a:t>دهند</a:t>
            </a:r>
            <a:endParaRPr lang="en-US" sz="4199" dirty="0">
              <a:solidFill>
                <a:srgbClr val="FFC9B3"/>
              </a:solidFill>
              <a:latin typeface="Nunito"/>
              <a:ea typeface="Nunito"/>
              <a:cs typeface="Sultan Adan" panose="00000400000000000000" pitchFamily="2" charset="-78"/>
              <a:sym typeface="Nunito"/>
            </a:endParaRPr>
          </a:p>
        </p:txBody>
      </p:sp>
      <p:sp>
        <p:nvSpPr>
          <p:cNvPr id="4" name="Freeform 4"/>
          <p:cNvSpPr/>
          <p:nvPr/>
        </p:nvSpPr>
        <p:spPr>
          <a:xfrm rot="-4816066">
            <a:off x="7720133" y="-2011109"/>
            <a:ext cx="16888561" cy="14309217"/>
          </a:xfrm>
          <a:custGeom>
            <a:avLst/>
            <a:gdLst/>
            <a:ahLst/>
            <a:cxnLst/>
            <a:rect l="l" t="t" r="r" b="b"/>
            <a:pathLst>
              <a:path w="16888561" h="14309217">
                <a:moveTo>
                  <a:pt x="0" y="0"/>
                </a:moveTo>
                <a:lnTo>
                  <a:pt x="16888561" y="0"/>
                </a:lnTo>
                <a:lnTo>
                  <a:pt x="16888561" y="14309218"/>
                </a:lnTo>
                <a:lnTo>
                  <a:pt x="0" y="14309218"/>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5" name="Freeform 5"/>
          <p:cNvSpPr/>
          <p:nvPr/>
        </p:nvSpPr>
        <p:spPr>
          <a:xfrm rot="1324296">
            <a:off x="11006456" y="3811847"/>
            <a:ext cx="2143032" cy="1971589"/>
          </a:xfrm>
          <a:custGeom>
            <a:avLst/>
            <a:gdLst/>
            <a:ahLst/>
            <a:cxnLst/>
            <a:rect l="l" t="t" r="r" b="b"/>
            <a:pathLst>
              <a:path w="2143032" h="1971589">
                <a:moveTo>
                  <a:pt x="0" y="0"/>
                </a:moveTo>
                <a:lnTo>
                  <a:pt x="2143032" y="0"/>
                </a:lnTo>
                <a:lnTo>
                  <a:pt x="2143032" y="1971589"/>
                </a:lnTo>
                <a:lnTo>
                  <a:pt x="0" y="197158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6" name="Freeform 6"/>
          <p:cNvSpPr/>
          <p:nvPr/>
        </p:nvSpPr>
        <p:spPr>
          <a:xfrm rot="5047205">
            <a:off x="12453930" y="5728976"/>
            <a:ext cx="9043410" cy="9791094"/>
          </a:xfrm>
          <a:custGeom>
            <a:avLst/>
            <a:gdLst/>
            <a:ahLst/>
            <a:cxnLst/>
            <a:rect l="l" t="t" r="r" b="b"/>
            <a:pathLst>
              <a:path w="9043410" h="9791094">
                <a:moveTo>
                  <a:pt x="0" y="0"/>
                </a:moveTo>
                <a:lnTo>
                  <a:pt x="9043410" y="0"/>
                </a:lnTo>
                <a:lnTo>
                  <a:pt x="9043410" y="9791094"/>
                </a:lnTo>
                <a:lnTo>
                  <a:pt x="0" y="979109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7" name="Freeform 7"/>
          <p:cNvSpPr/>
          <p:nvPr/>
        </p:nvSpPr>
        <p:spPr>
          <a:xfrm rot="1410219">
            <a:off x="15723655" y="3406228"/>
            <a:ext cx="1460273" cy="2294715"/>
          </a:xfrm>
          <a:custGeom>
            <a:avLst/>
            <a:gdLst/>
            <a:ahLst/>
            <a:cxnLst/>
            <a:rect l="l" t="t" r="r" b="b"/>
            <a:pathLst>
              <a:path w="1460273" h="2294715">
                <a:moveTo>
                  <a:pt x="0" y="0"/>
                </a:moveTo>
                <a:lnTo>
                  <a:pt x="1460273" y="0"/>
                </a:lnTo>
                <a:lnTo>
                  <a:pt x="1460273" y="2294715"/>
                </a:lnTo>
                <a:lnTo>
                  <a:pt x="0" y="2294715"/>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8" name="Freeform 8"/>
          <p:cNvSpPr/>
          <p:nvPr/>
        </p:nvSpPr>
        <p:spPr>
          <a:xfrm rot="-1881308">
            <a:off x="16205968" y="6115462"/>
            <a:ext cx="495646" cy="1919755"/>
          </a:xfrm>
          <a:custGeom>
            <a:avLst/>
            <a:gdLst/>
            <a:ahLst/>
            <a:cxnLst/>
            <a:rect l="l" t="t" r="r" b="b"/>
            <a:pathLst>
              <a:path w="495646" h="1919755">
                <a:moveTo>
                  <a:pt x="0" y="0"/>
                </a:moveTo>
                <a:lnTo>
                  <a:pt x="495646" y="0"/>
                </a:lnTo>
                <a:lnTo>
                  <a:pt x="495646" y="1919755"/>
                </a:lnTo>
                <a:lnTo>
                  <a:pt x="0" y="1919755"/>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9" name="Freeform 9"/>
          <p:cNvSpPr/>
          <p:nvPr/>
        </p:nvSpPr>
        <p:spPr>
          <a:xfrm rot="69782">
            <a:off x="14045811" y="1708376"/>
            <a:ext cx="1362403" cy="2531492"/>
          </a:xfrm>
          <a:custGeom>
            <a:avLst/>
            <a:gdLst/>
            <a:ahLst/>
            <a:cxnLst/>
            <a:rect l="l" t="t" r="r" b="b"/>
            <a:pathLst>
              <a:path w="1362403" h="2531492">
                <a:moveTo>
                  <a:pt x="0" y="0"/>
                </a:moveTo>
                <a:lnTo>
                  <a:pt x="1362404" y="0"/>
                </a:lnTo>
                <a:lnTo>
                  <a:pt x="1362404" y="2531493"/>
                </a:lnTo>
                <a:lnTo>
                  <a:pt x="0" y="2531493"/>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0" name="Freeform 10"/>
          <p:cNvSpPr/>
          <p:nvPr/>
        </p:nvSpPr>
        <p:spPr>
          <a:xfrm rot="3932114">
            <a:off x="15718479" y="1159083"/>
            <a:ext cx="1470624" cy="2191987"/>
          </a:xfrm>
          <a:custGeom>
            <a:avLst/>
            <a:gdLst/>
            <a:ahLst/>
            <a:cxnLst/>
            <a:rect l="l" t="t" r="r" b="b"/>
            <a:pathLst>
              <a:path w="1470624" h="2191987">
                <a:moveTo>
                  <a:pt x="0" y="0"/>
                </a:moveTo>
                <a:lnTo>
                  <a:pt x="1470624" y="0"/>
                </a:lnTo>
                <a:lnTo>
                  <a:pt x="1470624" y="2191987"/>
                </a:lnTo>
                <a:lnTo>
                  <a:pt x="0" y="2191987"/>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1" name="Freeform 11"/>
          <p:cNvSpPr/>
          <p:nvPr/>
        </p:nvSpPr>
        <p:spPr>
          <a:xfrm>
            <a:off x="11843487" y="819451"/>
            <a:ext cx="1180961" cy="2662002"/>
          </a:xfrm>
          <a:custGeom>
            <a:avLst/>
            <a:gdLst/>
            <a:ahLst/>
            <a:cxnLst/>
            <a:rect l="l" t="t" r="r" b="b"/>
            <a:pathLst>
              <a:path w="1180961" h="2662002">
                <a:moveTo>
                  <a:pt x="0" y="0"/>
                </a:moveTo>
                <a:lnTo>
                  <a:pt x="1180960" y="0"/>
                </a:lnTo>
                <a:lnTo>
                  <a:pt x="1180960" y="2662001"/>
                </a:lnTo>
                <a:lnTo>
                  <a:pt x="0" y="2662001"/>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12" name="Freeform 12"/>
          <p:cNvSpPr/>
          <p:nvPr/>
        </p:nvSpPr>
        <p:spPr>
          <a:xfrm rot="-3492097">
            <a:off x="10273047" y="1011500"/>
            <a:ext cx="525989" cy="2277903"/>
          </a:xfrm>
          <a:custGeom>
            <a:avLst/>
            <a:gdLst/>
            <a:ahLst/>
            <a:cxnLst/>
            <a:rect l="l" t="t" r="r" b="b"/>
            <a:pathLst>
              <a:path w="525989" h="2277903">
                <a:moveTo>
                  <a:pt x="0" y="0"/>
                </a:moveTo>
                <a:lnTo>
                  <a:pt x="525988" y="0"/>
                </a:lnTo>
                <a:lnTo>
                  <a:pt x="525988" y="2277903"/>
                </a:lnTo>
                <a:lnTo>
                  <a:pt x="0" y="2277903"/>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13" name="Freeform 13"/>
          <p:cNvSpPr/>
          <p:nvPr/>
        </p:nvSpPr>
        <p:spPr>
          <a:xfrm rot="-7467239">
            <a:off x="13018389" y="1338935"/>
            <a:ext cx="1470624" cy="2191987"/>
          </a:xfrm>
          <a:custGeom>
            <a:avLst/>
            <a:gdLst/>
            <a:ahLst/>
            <a:cxnLst/>
            <a:rect l="l" t="t" r="r" b="b"/>
            <a:pathLst>
              <a:path w="1470624" h="2191987">
                <a:moveTo>
                  <a:pt x="0" y="0"/>
                </a:moveTo>
                <a:lnTo>
                  <a:pt x="1470624" y="0"/>
                </a:lnTo>
                <a:lnTo>
                  <a:pt x="1470624" y="2191987"/>
                </a:lnTo>
                <a:lnTo>
                  <a:pt x="0" y="2191987"/>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4" name="Freeform 14"/>
          <p:cNvSpPr/>
          <p:nvPr/>
        </p:nvSpPr>
        <p:spPr>
          <a:xfrm rot="4672712">
            <a:off x="-3310288" y="-6129893"/>
            <a:ext cx="9572748" cy="10364196"/>
          </a:xfrm>
          <a:custGeom>
            <a:avLst/>
            <a:gdLst/>
            <a:ahLst/>
            <a:cxnLst/>
            <a:rect l="l" t="t" r="r" b="b"/>
            <a:pathLst>
              <a:path w="9572748" h="10364196">
                <a:moveTo>
                  <a:pt x="0" y="0"/>
                </a:moveTo>
                <a:lnTo>
                  <a:pt x="9572748" y="0"/>
                </a:lnTo>
                <a:lnTo>
                  <a:pt x="9572748" y="10364196"/>
                </a:lnTo>
                <a:lnTo>
                  <a:pt x="0" y="10364196"/>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5" name="Freeform 15"/>
          <p:cNvSpPr/>
          <p:nvPr/>
        </p:nvSpPr>
        <p:spPr>
          <a:xfrm rot="546365">
            <a:off x="12141907" y="5261694"/>
            <a:ext cx="3497479" cy="4049712"/>
          </a:xfrm>
          <a:custGeom>
            <a:avLst/>
            <a:gdLst/>
            <a:ahLst/>
            <a:cxnLst/>
            <a:rect l="l" t="t" r="r" b="b"/>
            <a:pathLst>
              <a:path w="3497479" h="4049712">
                <a:moveTo>
                  <a:pt x="0" y="0"/>
                </a:moveTo>
                <a:lnTo>
                  <a:pt x="3497479" y="0"/>
                </a:lnTo>
                <a:lnTo>
                  <a:pt x="3497479" y="4049713"/>
                </a:lnTo>
                <a:lnTo>
                  <a:pt x="0" y="4049713"/>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Tree>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D799C"/>
        </a:solidFill>
        <a:effectLst/>
      </p:bgPr>
    </p:bg>
    <p:spTree>
      <p:nvGrpSpPr>
        <p:cNvPr id="1" name=""/>
        <p:cNvGrpSpPr/>
        <p:nvPr/>
      </p:nvGrpSpPr>
      <p:grpSpPr>
        <a:xfrm>
          <a:off x="0" y="0"/>
          <a:ext cx="0" cy="0"/>
          <a:chOff x="0" y="0"/>
          <a:chExt cx="0" cy="0"/>
        </a:xfrm>
      </p:grpSpPr>
      <p:sp>
        <p:nvSpPr>
          <p:cNvPr id="2" name="TextBox 2"/>
          <p:cNvSpPr txBox="1"/>
          <p:nvPr/>
        </p:nvSpPr>
        <p:spPr>
          <a:xfrm>
            <a:off x="2819400" y="2554648"/>
            <a:ext cx="11877554" cy="1128514"/>
          </a:xfrm>
          <a:prstGeom prst="rect">
            <a:avLst/>
          </a:prstGeom>
        </p:spPr>
        <p:txBody>
          <a:bodyPr lIns="0" tIns="0" rIns="0" bIns="0" rtlCol="0" anchor="t">
            <a:spAutoFit/>
          </a:bodyPr>
          <a:lstStyle/>
          <a:p>
            <a:pPr algn="ctr">
              <a:lnSpc>
                <a:spcPts val="8750"/>
              </a:lnSpc>
            </a:pPr>
            <a:r>
              <a:rPr lang="en-GB" sz="6000" b="1" spc="70" dirty="0" err="1">
                <a:solidFill>
                  <a:srgbClr val="FFC9B3"/>
                </a:solidFill>
                <a:latin typeface="Nunito Heavy"/>
                <a:ea typeface="Nunito Heavy"/>
                <a:cs typeface="Sultan Adan" panose="00000400000000000000" pitchFamily="2" charset="-78"/>
                <a:sym typeface="Nunito Heavy"/>
              </a:rPr>
              <a:t>نحوه</a:t>
            </a:r>
            <a:r>
              <a:rPr lang="en-GB" sz="6000" b="1" spc="70" dirty="0">
                <a:solidFill>
                  <a:srgbClr val="FFC9B3"/>
                </a:solidFill>
                <a:latin typeface="Nunito Heavy"/>
                <a:ea typeface="Nunito Heavy"/>
                <a:cs typeface="Sultan Adan" panose="00000400000000000000" pitchFamily="2" charset="-78"/>
                <a:sym typeface="Nunito Heavy"/>
              </a:rPr>
              <a:t> </a:t>
            </a:r>
            <a:r>
              <a:rPr lang="en-GB" sz="6000" b="1" spc="70" dirty="0" err="1">
                <a:solidFill>
                  <a:srgbClr val="FFC9B3"/>
                </a:solidFill>
                <a:latin typeface="Nunito Heavy"/>
                <a:ea typeface="Nunito Heavy"/>
                <a:cs typeface="Sultan Adan" panose="00000400000000000000" pitchFamily="2" charset="-78"/>
                <a:sym typeface="Nunito Heavy"/>
              </a:rPr>
              <a:t>عملکرد</a:t>
            </a:r>
            <a:r>
              <a:rPr lang="en-GB" sz="6000" b="1" spc="70" dirty="0">
                <a:solidFill>
                  <a:srgbClr val="FFC9B3"/>
                </a:solidFill>
                <a:latin typeface="Nunito Heavy"/>
                <a:ea typeface="Nunito Heavy"/>
                <a:cs typeface="Sultan Adan" panose="00000400000000000000" pitchFamily="2" charset="-78"/>
                <a:sym typeface="Nunito Heavy"/>
              </a:rPr>
              <a:t> </a:t>
            </a:r>
            <a:r>
              <a:rPr lang="en-GB" sz="6000" b="1" spc="70" dirty="0" err="1">
                <a:solidFill>
                  <a:srgbClr val="FFC9B3"/>
                </a:solidFill>
                <a:latin typeface="Nunito Heavy"/>
                <a:ea typeface="Nunito Heavy"/>
                <a:cs typeface="Sultan Adan" panose="00000400000000000000" pitchFamily="2" charset="-78"/>
                <a:sym typeface="Nunito Heavy"/>
              </a:rPr>
              <a:t>مهار</a:t>
            </a:r>
            <a:r>
              <a:rPr lang="en-GB" sz="6000" b="1" spc="70" dirty="0">
                <a:solidFill>
                  <a:srgbClr val="FFC9B3"/>
                </a:solidFill>
                <a:latin typeface="Nunito Heavy"/>
                <a:ea typeface="Nunito Heavy"/>
                <a:cs typeface="Sultan Adan" panose="00000400000000000000" pitchFamily="2" charset="-78"/>
                <a:sym typeface="Nunito Heavy"/>
              </a:rPr>
              <a:t> </a:t>
            </a:r>
            <a:r>
              <a:rPr lang="en-GB" sz="6000" b="1" spc="70" dirty="0" err="1">
                <a:solidFill>
                  <a:srgbClr val="FFC9B3"/>
                </a:solidFill>
                <a:latin typeface="Nunito Heavy"/>
                <a:ea typeface="Nunito Heavy"/>
                <a:cs typeface="Sultan Adan" panose="00000400000000000000" pitchFamily="2" charset="-78"/>
                <a:sym typeface="Nunito Heavy"/>
              </a:rPr>
              <a:t>کننده</a:t>
            </a:r>
            <a:r>
              <a:rPr lang="en-GB" sz="6000" b="1" spc="70" dirty="0">
                <a:solidFill>
                  <a:srgbClr val="FFC9B3"/>
                </a:solidFill>
                <a:latin typeface="Nunito Heavy"/>
                <a:ea typeface="Nunito Heavy"/>
                <a:cs typeface="Sultan Adan" panose="00000400000000000000" pitchFamily="2" charset="-78"/>
                <a:sym typeface="Nunito Heavy"/>
              </a:rPr>
              <a:t> </a:t>
            </a:r>
            <a:r>
              <a:rPr lang="en-GB" sz="6000" b="1" spc="70" dirty="0" err="1">
                <a:solidFill>
                  <a:srgbClr val="FFC9B3"/>
                </a:solidFill>
                <a:latin typeface="Nunito Heavy"/>
                <a:ea typeface="Nunito Heavy"/>
                <a:cs typeface="Sultan Adan" panose="00000400000000000000" pitchFamily="2" charset="-78"/>
                <a:sym typeface="Nunito Heavy"/>
              </a:rPr>
              <a:t>های</a:t>
            </a:r>
            <a:r>
              <a:rPr lang="en-GB" sz="6000" b="1" spc="70" dirty="0">
                <a:solidFill>
                  <a:srgbClr val="FFC9B3"/>
                </a:solidFill>
                <a:latin typeface="Nunito Heavy"/>
                <a:ea typeface="Nunito Heavy"/>
                <a:cs typeface="Sultan Adan" panose="00000400000000000000" pitchFamily="2" charset="-78"/>
                <a:sym typeface="Nunito Heavy"/>
              </a:rPr>
              <a:t> </a:t>
            </a:r>
            <a:r>
              <a:rPr lang="en-GB" sz="6000" b="1" spc="70" dirty="0" err="1">
                <a:solidFill>
                  <a:srgbClr val="FFC9B3"/>
                </a:solidFill>
                <a:latin typeface="Nunito Heavy"/>
                <a:ea typeface="Nunito Heavy"/>
                <a:cs typeface="Sultan Adan" panose="00000400000000000000" pitchFamily="2" charset="-78"/>
                <a:sym typeface="Nunito Heavy"/>
              </a:rPr>
              <a:t>ایمنی</a:t>
            </a:r>
            <a:r>
              <a:rPr lang="en-GB" sz="6000" b="1" spc="70" dirty="0">
                <a:solidFill>
                  <a:srgbClr val="FFC9B3"/>
                </a:solidFill>
                <a:latin typeface="Nunito Heavy"/>
                <a:ea typeface="Nunito Heavy"/>
                <a:cs typeface="Sultan Adan" panose="00000400000000000000" pitchFamily="2" charset="-78"/>
                <a:sym typeface="Nunito Heavy"/>
              </a:rPr>
              <a:t> </a:t>
            </a:r>
            <a:endParaRPr lang="en-US" sz="6000" b="1" spc="70" dirty="0">
              <a:solidFill>
                <a:srgbClr val="FFC9B3"/>
              </a:solidFill>
              <a:latin typeface="Nunito Heavy"/>
              <a:ea typeface="Nunito Heavy"/>
              <a:cs typeface="Sultan Adan" panose="00000400000000000000" pitchFamily="2" charset="-78"/>
              <a:sym typeface="Nunito Heavy"/>
            </a:endParaRPr>
          </a:p>
        </p:txBody>
      </p:sp>
      <p:sp>
        <p:nvSpPr>
          <p:cNvPr id="3" name="TextBox 3"/>
          <p:cNvSpPr txBox="1"/>
          <p:nvPr/>
        </p:nvSpPr>
        <p:spPr>
          <a:xfrm>
            <a:off x="3205223" y="3952677"/>
            <a:ext cx="11877554" cy="3783087"/>
          </a:xfrm>
          <a:prstGeom prst="rect">
            <a:avLst/>
          </a:prstGeom>
        </p:spPr>
        <p:txBody>
          <a:bodyPr lIns="0" tIns="0" rIns="0" bIns="0" rtlCol="0" anchor="ctr">
            <a:spAutoFit/>
          </a:bodyPr>
          <a:lstStyle/>
          <a:p>
            <a:pPr algn="ctr">
              <a:lnSpc>
                <a:spcPts val="5880"/>
              </a:lnSpc>
            </a:pPr>
            <a:r>
              <a:rPr lang="en-GB" sz="4200" dirty="0" err="1">
                <a:solidFill>
                  <a:srgbClr val="FFC9B3"/>
                </a:solidFill>
                <a:latin typeface="Nunito"/>
                <a:ea typeface="Nunito"/>
                <a:cs typeface="Sultan Adan" panose="00000400000000000000" pitchFamily="2" charset="-78"/>
                <a:sym typeface="Nunito"/>
              </a:rPr>
              <a:t>سلول‌های</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سرطانی</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اغلب</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با</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استفاده</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از</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پروتئین‌های</a:t>
            </a:r>
            <a:r>
              <a:rPr lang="en-GB" sz="4200" dirty="0">
                <a:solidFill>
                  <a:srgbClr val="FFC9B3"/>
                </a:solidFill>
                <a:latin typeface="Nunito"/>
                <a:ea typeface="Nunito"/>
                <a:cs typeface="Sultan Adan" panose="00000400000000000000" pitchFamily="2" charset="-78"/>
                <a:sym typeface="Nunito"/>
              </a:rPr>
              <a:t> </a:t>
            </a:r>
            <a:r>
              <a:rPr lang="en-GB" sz="4200" dirty="0" err="1" smtClean="0">
                <a:solidFill>
                  <a:srgbClr val="FFC9B3"/>
                </a:solidFill>
                <a:latin typeface="Nunito"/>
                <a:ea typeface="Nunito"/>
                <a:cs typeface="Sultan Adan" panose="00000400000000000000" pitchFamily="2" charset="-78"/>
                <a:sym typeface="Nunito"/>
              </a:rPr>
              <a:t>خاصی،از</a:t>
            </a:r>
            <a:r>
              <a:rPr lang="en-GB" sz="4200" dirty="0" smtClean="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حمله</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سیستم</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ایمنی</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جلوگیری</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می‌کنند</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مهارکننده‌های</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ایمنی</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این</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مکانیسم‌ها</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را</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مسدود</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کرده</a:t>
            </a:r>
            <a:r>
              <a:rPr lang="en-GB" sz="4200" dirty="0">
                <a:solidFill>
                  <a:srgbClr val="FFC9B3"/>
                </a:solidFill>
                <a:latin typeface="Nunito"/>
                <a:ea typeface="Nunito"/>
                <a:cs typeface="Sultan Adan" panose="00000400000000000000" pitchFamily="2" charset="-78"/>
                <a:sym typeface="Nunito"/>
              </a:rPr>
              <a:t> و </a:t>
            </a:r>
            <a:r>
              <a:rPr lang="en-GB" sz="4200" dirty="0" err="1">
                <a:solidFill>
                  <a:srgbClr val="FFC9B3"/>
                </a:solidFill>
                <a:latin typeface="Nunito"/>
                <a:ea typeface="Nunito"/>
                <a:cs typeface="Sultan Adan" panose="00000400000000000000" pitchFamily="2" charset="-78"/>
                <a:sym typeface="Nunito"/>
              </a:rPr>
              <a:t>باعث</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می‌شوند</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که</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سیستم</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ایمنی</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بتواند</a:t>
            </a:r>
            <a:r>
              <a:rPr lang="en-GB" sz="4200" dirty="0">
                <a:solidFill>
                  <a:srgbClr val="FFC9B3"/>
                </a:solidFill>
                <a:latin typeface="Nunito"/>
                <a:ea typeface="Nunito"/>
                <a:cs typeface="Sultan Adan" panose="00000400000000000000" pitchFamily="2" charset="-78"/>
                <a:sym typeface="Nunito"/>
              </a:rPr>
              <a:t> </a:t>
            </a:r>
            <a:r>
              <a:rPr lang="en-GB" sz="4200" dirty="0" err="1" smtClean="0">
                <a:solidFill>
                  <a:srgbClr val="FFC9B3"/>
                </a:solidFill>
                <a:latin typeface="Nunito"/>
                <a:ea typeface="Nunito"/>
                <a:cs typeface="Sultan Adan" panose="00000400000000000000" pitchFamily="2" charset="-78"/>
                <a:sym typeface="Nunito"/>
              </a:rPr>
              <a:t>سلول‌های</a:t>
            </a:r>
            <a:r>
              <a:rPr lang="fa-IR" sz="4200" dirty="0">
                <a:solidFill>
                  <a:srgbClr val="FFC9B3"/>
                </a:solidFill>
                <a:latin typeface="Nunito"/>
                <a:ea typeface="Nunito"/>
                <a:cs typeface="Sultan Adan" panose="00000400000000000000" pitchFamily="2" charset="-78"/>
                <a:sym typeface="Nunito"/>
              </a:rPr>
              <a:t> </a:t>
            </a:r>
            <a:r>
              <a:rPr lang="en-GB" sz="4200" dirty="0" err="1" smtClean="0">
                <a:solidFill>
                  <a:srgbClr val="FFC9B3"/>
                </a:solidFill>
                <a:latin typeface="Nunito"/>
                <a:ea typeface="Nunito"/>
                <a:cs typeface="Sultan Adan" panose="00000400000000000000" pitchFamily="2" charset="-78"/>
                <a:sym typeface="Nunito"/>
              </a:rPr>
              <a:t>سرطانی</a:t>
            </a:r>
            <a:r>
              <a:rPr lang="en-GB" sz="4200" dirty="0" smtClean="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را</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تشخیص</a:t>
            </a:r>
            <a:r>
              <a:rPr lang="en-GB" sz="4200" dirty="0">
                <a:solidFill>
                  <a:srgbClr val="FFC9B3"/>
                </a:solidFill>
                <a:latin typeface="Nunito"/>
                <a:ea typeface="Nunito"/>
                <a:cs typeface="Sultan Adan" panose="00000400000000000000" pitchFamily="2" charset="-78"/>
                <a:sym typeface="Nunito"/>
              </a:rPr>
              <a:t> </a:t>
            </a:r>
            <a:r>
              <a:rPr lang="en-GB" sz="4200" dirty="0" err="1">
                <a:solidFill>
                  <a:srgbClr val="FFC9B3"/>
                </a:solidFill>
                <a:latin typeface="Nunito"/>
                <a:ea typeface="Nunito"/>
                <a:cs typeface="Sultan Adan" panose="00000400000000000000" pitchFamily="2" charset="-78"/>
                <a:sym typeface="Nunito"/>
              </a:rPr>
              <a:t>داده</a:t>
            </a:r>
            <a:r>
              <a:rPr lang="en-GB" sz="4200" dirty="0">
                <a:solidFill>
                  <a:srgbClr val="FFC9B3"/>
                </a:solidFill>
                <a:latin typeface="Nunito"/>
                <a:ea typeface="Nunito"/>
                <a:cs typeface="Sultan Adan" panose="00000400000000000000" pitchFamily="2" charset="-78"/>
                <a:sym typeface="Nunito"/>
              </a:rPr>
              <a:t> و </a:t>
            </a:r>
            <a:r>
              <a:rPr lang="en-GB" sz="4200" dirty="0" err="1">
                <a:solidFill>
                  <a:srgbClr val="FFC9B3"/>
                </a:solidFill>
                <a:latin typeface="Nunito"/>
                <a:ea typeface="Nunito"/>
                <a:cs typeface="Sultan Adan" panose="00000400000000000000" pitchFamily="2" charset="-78"/>
                <a:sym typeface="Nunito"/>
              </a:rPr>
              <a:t>نابود</a:t>
            </a:r>
            <a:r>
              <a:rPr lang="en-GB" sz="4200" dirty="0">
                <a:solidFill>
                  <a:srgbClr val="FFC9B3"/>
                </a:solidFill>
                <a:latin typeface="Nunito"/>
                <a:ea typeface="Nunito"/>
                <a:cs typeface="Sultan Adan" panose="00000400000000000000" pitchFamily="2" charset="-78"/>
                <a:sym typeface="Nunito"/>
              </a:rPr>
              <a:t> </a:t>
            </a:r>
            <a:r>
              <a:rPr lang="en-GB" sz="4200" dirty="0" err="1" smtClean="0">
                <a:solidFill>
                  <a:srgbClr val="FFC9B3"/>
                </a:solidFill>
                <a:latin typeface="Nunito"/>
                <a:ea typeface="Nunito"/>
                <a:cs typeface="Sultan Adan" panose="00000400000000000000" pitchFamily="2" charset="-78"/>
                <a:sym typeface="Nunito"/>
              </a:rPr>
              <a:t>کند</a:t>
            </a:r>
            <a:endParaRPr lang="en-US" sz="4200" dirty="0">
              <a:solidFill>
                <a:srgbClr val="FFC9B3"/>
              </a:solidFill>
              <a:latin typeface="Nunito"/>
              <a:ea typeface="Nunito"/>
              <a:cs typeface="Sultan Adan" panose="00000400000000000000" pitchFamily="2" charset="-78"/>
              <a:sym typeface="Nunito"/>
            </a:endParaRPr>
          </a:p>
        </p:txBody>
      </p:sp>
      <p:sp>
        <p:nvSpPr>
          <p:cNvPr id="4" name="Freeform 4"/>
          <p:cNvSpPr/>
          <p:nvPr/>
        </p:nvSpPr>
        <p:spPr>
          <a:xfrm rot="6590698" flipH="1" flipV="1">
            <a:off x="-7674595" y="-8690524"/>
            <a:ext cx="15744553" cy="13339931"/>
          </a:xfrm>
          <a:custGeom>
            <a:avLst/>
            <a:gdLst/>
            <a:ahLst/>
            <a:cxnLst/>
            <a:rect l="l" t="t" r="r" b="b"/>
            <a:pathLst>
              <a:path w="15744553" h="13339931">
                <a:moveTo>
                  <a:pt x="15744553" y="13339931"/>
                </a:moveTo>
                <a:lnTo>
                  <a:pt x="0" y="13339931"/>
                </a:lnTo>
                <a:lnTo>
                  <a:pt x="0" y="0"/>
                </a:lnTo>
                <a:lnTo>
                  <a:pt x="15744553" y="0"/>
                </a:lnTo>
                <a:lnTo>
                  <a:pt x="15744553" y="13339931"/>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5" name="Freeform 5"/>
          <p:cNvSpPr/>
          <p:nvPr/>
        </p:nvSpPr>
        <p:spPr>
          <a:xfrm rot="-5720732">
            <a:off x="-3415423" y="-5153869"/>
            <a:ext cx="8238809" cy="8919970"/>
          </a:xfrm>
          <a:custGeom>
            <a:avLst/>
            <a:gdLst/>
            <a:ahLst/>
            <a:cxnLst/>
            <a:rect l="l" t="t" r="r" b="b"/>
            <a:pathLst>
              <a:path w="8238809" h="8919970">
                <a:moveTo>
                  <a:pt x="0" y="0"/>
                </a:moveTo>
                <a:lnTo>
                  <a:pt x="8238808" y="0"/>
                </a:lnTo>
                <a:lnTo>
                  <a:pt x="8238808" y="8919970"/>
                </a:lnTo>
                <a:lnTo>
                  <a:pt x="0" y="891997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6" name="Freeform 6"/>
          <p:cNvSpPr/>
          <p:nvPr/>
        </p:nvSpPr>
        <p:spPr>
          <a:xfrm rot="6590698">
            <a:off x="10697654" y="5305023"/>
            <a:ext cx="15744553" cy="13339931"/>
          </a:xfrm>
          <a:custGeom>
            <a:avLst/>
            <a:gdLst/>
            <a:ahLst/>
            <a:cxnLst/>
            <a:rect l="l" t="t" r="r" b="b"/>
            <a:pathLst>
              <a:path w="15744553" h="13339931">
                <a:moveTo>
                  <a:pt x="0" y="0"/>
                </a:moveTo>
                <a:lnTo>
                  <a:pt x="15744554" y="0"/>
                </a:lnTo>
                <a:lnTo>
                  <a:pt x="15744554" y="13339930"/>
                </a:lnTo>
                <a:lnTo>
                  <a:pt x="0" y="1333993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7" name="Freeform 7"/>
          <p:cNvSpPr/>
          <p:nvPr/>
        </p:nvSpPr>
        <p:spPr>
          <a:xfrm rot="-6793149">
            <a:off x="13648912" y="6418903"/>
            <a:ext cx="7527211" cy="8149539"/>
          </a:xfrm>
          <a:custGeom>
            <a:avLst/>
            <a:gdLst/>
            <a:ahLst/>
            <a:cxnLst/>
            <a:rect l="l" t="t" r="r" b="b"/>
            <a:pathLst>
              <a:path w="7527211" h="8149539">
                <a:moveTo>
                  <a:pt x="0" y="0"/>
                </a:moveTo>
                <a:lnTo>
                  <a:pt x="7527211" y="0"/>
                </a:lnTo>
                <a:lnTo>
                  <a:pt x="7527211" y="8149540"/>
                </a:lnTo>
                <a:lnTo>
                  <a:pt x="0" y="814954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Tree>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D799C"/>
        </a:solidFill>
        <a:effectLst/>
      </p:bgPr>
    </p:bg>
    <p:spTree>
      <p:nvGrpSpPr>
        <p:cNvPr id="1" name=""/>
        <p:cNvGrpSpPr/>
        <p:nvPr/>
      </p:nvGrpSpPr>
      <p:grpSpPr>
        <a:xfrm>
          <a:off x="0" y="0"/>
          <a:ext cx="0" cy="0"/>
          <a:chOff x="0" y="0"/>
          <a:chExt cx="0" cy="0"/>
        </a:xfrm>
      </p:grpSpPr>
      <p:sp>
        <p:nvSpPr>
          <p:cNvPr id="2" name="Freeform 2"/>
          <p:cNvSpPr/>
          <p:nvPr/>
        </p:nvSpPr>
        <p:spPr>
          <a:xfrm rot="6097147">
            <a:off x="-4977984" y="-3197881"/>
            <a:ext cx="17288011" cy="14647660"/>
          </a:xfrm>
          <a:custGeom>
            <a:avLst/>
            <a:gdLst/>
            <a:ahLst/>
            <a:cxnLst/>
            <a:rect l="l" t="t" r="r" b="b"/>
            <a:pathLst>
              <a:path w="17288011" h="14647660">
                <a:moveTo>
                  <a:pt x="0" y="0"/>
                </a:moveTo>
                <a:lnTo>
                  <a:pt x="17288011" y="0"/>
                </a:lnTo>
                <a:lnTo>
                  <a:pt x="17288011" y="14647660"/>
                </a:lnTo>
                <a:lnTo>
                  <a:pt x="0" y="1464766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TextBox 3"/>
          <p:cNvSpPr txBox="1"/>
          <p:nvPr/>
        </p:nvSpPr>
        <p:spPr>
          <a:xfrm>
            <a:off x="9550232" y="3607676"/>
            <a:ext cx="7709068" cy="2237023"/>
          </a:xfrm>
          <a:prstGeom prst="rect">
            <a:avLst/>
          </a:prstGeom>
        </p:spPr>
        <p:txBody>
          <a:bodyPr lIns="0" tIns="0" rIns="0" bIns="0" rtlCol="0" anchor="t">
            <a:spAutoFit/>
          </a:bodyPr>
          <a:lstStyle/>
          <a:p>
            <a:pPr algn="ctr">
              <a:lnSpc>
                <a:spcPts val="8750"/>
              </a:lnSpc>
            </a:pPr>
            <a:r>
              <a:rPr lang="en-GB" sz="7000" b="1" spc="70" dirty="0" err="1">
                <a:solidFill>
                  <a:srgbClr val="FFC9B3"/>
                </a:solidFill>
                <a:latin typeface="Nunito Heavy"/>
                <a:ea typeface="Nunito Heavy"/>
                <a:cs typeface="Sultan Adan" panose="00000400000000000000" pitchFamily="2" charset="-78"/>
                <a:sym typeface="Nunito Heavy"/>
              </a:rPr>
              <a:t>انواع</a:t>
            </a:r>
            <a:r>
              <a:rPr lang="en-GB" sz="7000" b="1" spc="70" dirty="0">
                <a:solidFill>
                  <a:srgbClr val="FFC9B3"/>
                </a:solidFill>
                <a:latin typeface="Nunito Heavy"/>
                <a:ea typeface="Nunito Heavy"/>
                <a:cs typeface="Sultan Adan" panose="00000400000000000000" pitchFamily="2" charset="-78"/>
                <a:sym typeface="Nunito Heavy"/>
              </a:rPr>
              <a:t> </a:t>
            </a:r>
            <a:r>
              <a:rPr lang="en-GB" sz="7000" b="1" spc="70" dirty="0" err="1">
                <a:solidFill>
                  <a:srgbClr val="FFC9B3"/>
                </a:solidFill>
                <a:latin typeface="Nunito Heavy"/>
                <a:ea typeface="Nunito Heavy"/>
                <a:cs typeface="Sultan Adan" panose="00000400000000000000" pitchFamily="2" charset="-78"/>
                <a:sym typeface="Nunito Heavy"/>
              </a:rPr>
              <a:t>مهارکننده</a:t>
            </a:r>
            <a:r>
              <a:rPr lang="en-GB" sz="7000" b="1" spc="70" dirty="0">
                <a:solidFill>
                  <a:srgbClr val="FFC9B3"/>
                </a:solidFill>
                <a:latin typeface="Nunito Heavy"/>
                <a:ea typeface="Nunito Heavy"/>
                <a:cs typeface="Sultan Adan" panose="00000400000000000000" pitchFamily="2" charset="-78"/>
                <a:sym typeface="Nunito Heavy"/>
              </a:rPr>
              <a:t> </a:t>
            </a:r>
            <a:r>
              <a:rPr lang="en-GB" sz="7000" b="1" spc="70" dirty="0" err="1">
                <a:solidFill>
                  <a:srgbClr val="FFC9B3"/>
                </a:solidFill>
                <a:latin typeface="Nunito Heavy"/>
                <a:ea typeface="Nunito Heavy"/>
                <a:cs typeface="Sultan Adan" panose="00000400000000000000" pitchFamily="2" charset="-78"/>
                <a:sym typeface="Nunito Heavy"/>
              </a:rPr>
              <a:t>های</a:t>
            </a:r>
            <a:r>
              <a:rPr lang="en-GB" sz="7000" b="1" spc="70" dirty="0">
                <a:solidFill>
                  <a:srgbClr val="FFC9B3"/>
                </a:solidFill>
                <a:latin typeface="Nunito Heavy"/>
                <a:ea typeface="Nunito Heavy"/>
                <a:cs typeface="Sultan Adan" panose="00000400000000000000" pitchFamily="2" charset="-78"/>
                <a:sym typeface="Nunito Heavy"/>
              </a:rPr>
              <a:t> </a:t>
            </a:r>
            <a:r>
              <a:rPr lang="en-GB" sz="7000" b="1" spc="70" dirty="0" err="1">
                <a:solidFill>
                  <a:srgbClr val="FFC9B3"/>
                </a:solidFill>
                <a:latin typeface="Nunito Heavy"/>
                <a:ea typeface="Nunito Heavy"/>
                <a:cs typeface="Sultan Adan" panose="00000400000000000000" pitchFamily="2" charset="-78"/>
                <a:sym typeface="Nunito Heavy"/>
              </a:rPr>
              <a:t>ایمنی</a:t>
            </a:r>
            <a:endParaRPr lang="en-US" sz="7000" b="1" spc="70" dirty="0">
              <a:solidFill>
                <a:srgbClr val="FFC9B3"/>
              </a:solidFill>
              <a:latin typeface="Nunito Heavy"/>
              <a:ea typeface="Nunito Heavy"/>
              <a:cs typeface="Sultan Adan" panose="00000400000000000000" pitchFamily="2" charset="-78"/>
              <a:sym typeface="Nunito Heavy"/>
            </a:endParaRPr>
          </a:p>
        </p:txBody>
      </p:sp>
      <p:sp>
        <p:nvSpPr>
          <p:cNvPr id="4" name="Freeform 4"/>
          <p:cNvSpPr/>
          <p:nvPr/>
        </p:nvSpPr>
        <p:spPr>
          <a:xfrm>
            <a:off x="12363327" y="6935953"/>
            <a:ext cx="2082878" cy="984633"/>
          </a:xfrm>
          <a:custGeom>
            <a:avLst/>
            <a:gdLst/>
            <a:ahLst/>
            <a:cxnLst/>
            <a:rect l="l" t="t" r="r" b="b"/>
            <a:pathLst>
              <a:path w="2082878" h="984633">
                <a:moveTo>
                  <a:pt x="0" y="0"/>
                </a:moveTo>
                <a:lnTo>
                  <a:pt x="2082878" y="0"/>
                </a:lnTo>
                <a:lnTo>
                  <a:pt x="2082878" y="984633"/>
                </a:lnTo>
                <a:lnTo>
                  <a:pt x="0" y="98463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rot="-6793149">
            <a:off x="13648912" y="6418903"/>
            <a:ext cx="7527211" cy="8149539"/>
          </a:xfrm>
          <a:custGeom>
            <a:avLst/>
            <a:gdLst/>
            <a:ahLst/>
            <a:cxnLst/>
            <a:rect l="l" t="t" r="r" b="b"/>
            <a:pathLst>
              <a:path w="7527211" h="8149539">
                <a:moveTo>
                  <a:pt x="0" y="0"/>
                </a:moveTo>
                <a:lnTo>
                  <a:pt x="7527211" y="0"/>
                </a:lnTo>
                <a:lnTo>
                  <a:pt x="7527211" y="8149540"/>
                </a:lnTo>
                <a:lnTo>
                  <a:pt x="0" y="814954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6342428">
            <a:off x="-3763605" y="-4074770"/>
            <a:ext cx="7527211" cy="8149539"/>
          </a:xfrm>
          <a:custGeom>
            <a:avLst/>
            <a:gdLst/>
            <a:ahLst/>
            <a:cxnLst/>
            <a:rect l="l" t="t" r="r" b="b"/>
            <a:pathLst>
              <a:path w="7527211" h="8149539">
                <a:moveTo>
                  <a:pt x="0" y="0"/>
                </a:moveTo>
                <a:lnTo>
                  <a:pt x="7527210" y="0"/>
                </a:lnTo>
                <a:lnTo>
                  <a:pt x="7527210" y="8149540"/>
                </a:lnTo>
                <a:lnTo>
                  <a:pt x="0" y="814954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7" name="Freeform 7"/>
          <p:cNvSpPr/>
          <p:nvPr/>
        </p:nvSpPr>
        <p:spPr>
          <a:xfrm>
            <a:off x="1453173" y="2318574"/>
            <a:ext cx="5918765" cy="8845980"/>
          </a:xfrm>
          <a:custGeom>
            <a:avLst/>
            <a:gdLst/>
            <a:ahLst/>
            <a:cxnLst/>
            <a:rect l="l" t="t" r="r" b="b"/>
            <a:pathLst>
              <a:path w="5918765" h="8845980">
                <a:moveTo>
                  <a:pt x="0" y="0"/>
                </a:moveTo>
                <a:lnTo>
                  <a:pt x="5918765" y="0"/>
                </a:lnTo>
                <a:lnTo>
                  <a:pt x="5918765" y="8845980"/>
                </a:lnTo>
                <a:lnTo>
                  <a:pt x="0" y="8845980"/>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EDE9"/>
        </a:solidFill>
        <a:effectLst/>
      </p:bgPr>
    </p:bg>
    <p:spTree>
      <p:nvGrpSpPr>
        <p:cNvPr id="1" name=""/>
        <p:cNvGrpSpPr/>
        <p:nvPr/>
      </p:nvGrpSpPr>
      <p:grpSpPr>
        <a:xfrm>
          <a:off x="0" y="0"/>
          <a:ext cx="0" cy="0"/>
          <a:chOff x="0" y="0"/>
          <a:chExt cx="0" cy="0"/>
        </a:xfrm>
      </p:grpSpPr>
      <p:sp>
        <p:nvSpPr>
          <p:cNvPr id="2" name="Freeform 2"/>
          <p:cNvSpPr/>
          <p:nvPr/>
        </p:nvSpPr>
        <p:spPr>
          <a:xfrm rot="-3012735">
            <a:off x="8286762" y="-10668328"/>
            <a:ext cx="13483298" cy="14598059"/>
          </a:xfrm>
          <a:custGeom>
            <a:avLst/>
            <a:gdLst/>
            <a:ahLst/>
            <a:cxnLst/>
            <a:rect l="l" t="t" r="r" b="b"/>
            <a:pathLst>
              <a:path w="13483298" h="14598059">
                <a:moveTo>
                  <a:pt x="0" y="0"/>
                </a:moveTo>
                <a:lnTo>
                  <a:pt x="13483299" y="0"/>
                </a:lnTo>
                <a:lnTo>
                  <a:pt x="13483299" y="14598059"/>
                </a:lnTo>
                <a:lnTo>
                  <a:pt x="0" y="1459805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8100000">
            <a:off x="-3762117" y="5970932"/>
            <a:ext cx="13483298" cy="14598059"/>
          </a:xfrm>
          <a:custGeom>
            <a:avLst/>
            <a:gdLst/>
            <a:ahLst/>
            <a:cxnLst/>
            <a:rect l="l" t="t" r="r" b="b"/>
            <a:pathLst>
              <a:path w="13483298" h="14598059">
                <a:moveTo>
                  <a:pt x="0" y="0"/>
                </a:moveTo>
                <a:lnTo>
                  <a:pt x="13483298" y="0"/>
                </a:lnTo>
                <a:lnTo>
                  <a:pt x="13483298" y="14598059"/>
                </a:lnTo>
                <a:lnTo>
                  <a:pt x="0" y="1459805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293006" y="5143500"/>
            <a:ext cx="3770709" cy="5457606"/>
          </a:xfrm>
          <a:custGeom>
            <a:avLst/>
            <a:gdLst/>
            <a:ahLst/>
            <a:cxnLst/>
            <a:rect l="l" t="t" r="r" b="b"/>
            <a:pathLst>
              <a:path w="3770709" h="5457606">
                <a:moveTo>
                  <a:pt x="0" y="0"/>
                </a:moveTo>
                <a:lnTo>
                  <a:pt x="3770710" y="0"/>
                </a:lnTo>
                <a:lnTo>
                  <a:pt x="3770710" y="5457606"/>
                </a:lnTo>
                <a:lnTo>
                  <a:pt x="0" y="5457606"/>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15607191" y="613436"/>
            <a:ext cx="2847805" cy="8287263"/>
          </a:xfrm>
          <a:custGeom>
            <a:avLst/>
            <a:gdLst/>
            <a:ahLst/>
            <a:cxnLst/>
            <a:rect l="l" t="t" r="r" b="b"/>
            <a:pathLst>
              <a:path w="2847805" h="8287263">
                <a:moveTo>
                  <a:pt x="0" y="0"/>
                </a:moveTo>
                <a:lnTo>
                  <a:pt x="2847805" y="0"/>
                </a:lnTo>
                <a:lnTo>
                  <a:pt x="2847805" y="8287263"/>
                </a:lnTo>
                <a:lnTo>
                  <a:pt x="0" y="8287263"/>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TextBox 6"/>
          <p:cNvSpPr txBox="1"/>
          <p:nvPr/>
        </p:nvSpPr>
        <p:spPr>
          <a:xfrm>
            <a:off x="2906742" y="1598724"/>
            <a:ext cx="4012122" cy="642484"/>
          </a:xfrm>
          <a:prstGeom prst="rect">
            <a:avLst/>
          </a:prstGeom>
        </p:spPr>
        <p:txBody>
          <a:bodyPr lIns="0" tIns="0" rIns="0" bIns="0" rtlCol="0" anchor="t">
            <a:spAutoFit/>
          </a:bodyPr>
          <a:lstStyle/>
          <a:p>
            <a:pPr algn="ctr">
              <a:lnSpc>
                <a:spcPts val="5040"/>
              </a:lnSpc>
            </a:pPr>
            <a:r>
              <a:rPr lang="en-GB" sz="4200" b="1" dirty="0">
                <a:solidFill>
                  <a:srgbClr val="2D799C"/>
                </a:solidFill>
                <a:latin typeface="Nunito Bold"/>
                <a:ea typeface="Nunito Bold"/>
                <a:cs typeface="Nunito Bold"/>
                <a:sym typeface="Nunito Bold"/>
              </a:rPr>
              <a:t>CTLA-4 </a:t>
            </a:r>
            <a:endParaRPr lang="en-US" sz="4200" b="1" dirty="0">
              <a:solidFill>
                <a:srgbClr val="2D799C"/>
              </a:solidFill>
              <a:latin typeface="Nunito Bold"/>
              <a:ea typeface="Nunito Bold"/>
              <a:cs typeface="Nunito Bold"/>
              <a:sym typeface="Nunito Bold"/>
            </a:endParaRPr>
          </a:p>
        </p:txBody>
      </p:sp>
      <p:sp>
        <p:nvSpPr>
          <p:cNvPr id="7" name="TextBox 7"/>
          <p:cNvSpPr txBox="1"/>
          <p:nvPr/>
        </p:nvSpPr>
        <p:spPr>
          <a:xfrm>
            <a:off x="7137939" y="1598724"/>
            <a:ext cx="4012122" cy="642484"/>
          </a:xfrm>
          <a:prstGeom prst="rect">
            <a:avLst/>
          </a:prstGeom>
        </p:spPr>
        <p:txBody>
          <a:bodyPr lIns="0" tIns="0" rIns="0" bIns="0" rtlCol="0" anchor="t">
            <a:spAutoFit/>
          </a:bodyPr>
          <a:lstStyle/>
          <a:p>
            <a:pPr algn="ctr">
              <a:lnSpc>
                <a:spcPts val="5040"/>
              </a:lnSpc>
            </a:pPr>
            <a:r>
              <a:rPr lang="en-GB" sz="4200" b="1" dirty="0">
                <a:solidFill>
                  <a:srgbClr val="2D799C"/>
                </a:solidFill>
                <a:latin typeface="Nunito Bold"/>
                <a:ea typeface="Nunito Bold"/>
                <a:cs typeface="Nunito Bold"/>
                <a:sym typeface="Nunito Bold"/>
              </a:rPr>
              <a:t>PD-L1 </a:t>
            </a:r>
            <a:endParaRPr lang="en-US" sz="4200" b="1" dirty="0">
              <a:solidFill>
                <a:srgbClr val="2D799C"/>
              </a:solidFill>
              <a:latin typeface="Nunito Bold"/>
              <a:ea typeface="Nunito Bold"/>
              <a:cs typeface="Nunito Bold"/>
              <a:sym typeface="Nunito Bold"/>
            </a:endParaRPr>
          </a:p>
        </p:txBody>
      </p:sp>
      <p:sp>
        <p:nvSpPr>
          <p:cNvPr id="8" name="TextBox 8"/>
          <p:cNvSpPr txBox="1"/>
          <p:nvPr/>
        </p:nvSpPr>
        <p:spPr>
          <a:xfrm>
            <a:off x="11372565" y="1598724"/>
            <a:ext cx="4012122" cy="642484"/>
          </a:xfrm>
          <a:prstGeom prst="rect">
            <a:avLst/>
          </a:prstGeom>
        </p:spPr>
        <p:txBody>
          <a:bodyPr lIns="0" tIns="0" rIns="0" bIns="0" rtlCol="0" anchor="t">
            <a:spAutoFit/>
          </a:bodyPr>
          <a:lstStyle/>
          <a:p>
            <a:pPr algn="ctr">
              <a:lnSpc>
                <a:spcPts val="5040"/>
              </a:lnSpc>
            </a:pPr>
            <a:r>
              <a:rPr lang="en-GB" sz="4200" b="1" dirty="0">
                <a:solidFill>
                  <a:srgbClr val="2D799C"/>
                </a:solidFill>
                <a:latin typeface="Nunito Bold"/>
                <a:ea typeface="Nunito Bold"/>
                <a:cs typeface="Nunito Bold"/>
                <a:sym typeface="Nunito Bold"/>
              </a:rPr>
              <a:t>PD-1</a:t>
            </a:r>
            <a:endParaRPr lang="en-US" sz="4200" b="1" dirty="0">
              <a:solidFill>
                <a:srgbClr val="2D799C"/>
              </a:solidFill>
              <a:latin typeface="Nunito Bold"/>
              <a:ea typeface="Nunito Bold"/>
              <a:cs typeface="Nunito Bold"/>
              <a:sym typeface="Nunito Bold"/>
            </a:endParaRPr>
          </a:p>
        </p:txBody>
      </p:sp>
      <p:grpSp>
        <p:nvGrpSpPr>
          <p:cNvPr id="9" name="Group 9"/>
          <p:cNvGrpSpPr/>
          <p:nvPr/>
        </p:nvGrpSpPr>
        <p:grpSpPr>
          <a:xfrm>
            <a:off x="7137939" y="3039086"/>
            <a:ext cx="4096188" cy="5149706"/>
            <a:chOff x="0" y="0"/>
            <a:chExt cx="1078832" cy="1272946"/>
          </a:xfrm>
        </p:grpSpPr>
        <p:sp>
          <p:nvSpPr>
            <p:cNvPr id="10" name="Freeform 10"/>
            <p:cNvSpPr/>
            <p:nvPr/>
          </p:nvSpPr>
          <p:spPr>
            <a:xfrm>
              <a:off x="0" y="0"/>
              <a:ext cx="1056691" cy="1272946"/>
            </a:xfrm>
            <a:custGeom>
              <a:avLst/>
              <a:gdLst/>
              <a:ahLst/>
              <a:cxnLst/>
              <a:rect l="l" t="t" r="r" b="b"/>
              <a:pathLst>
                <a:path w="1056691" h="1272946">
                  <a:moveTo>
                    <a:pt x="23156" y="0"/>
                  </a:moveTo>
                  <a:lnTo>
                    <a:pt x="1033535" y="0"/>
                  </a:lnTo>
                  <a:cubicBezTo>
                    <a:pt x="1046324" y="0"/>
                    <a:pt x="1056691" y="10367"/>
                    <a:pt x="1056691" y="23156"/>
                  </a:cubicBezTo>
                  <a:lnTo>
                    <a:pt x="1056691" y="1249790"/>
                  </a:lnTo>
                  <a:cubicBezTo>
                    <a:pt x="1056691" y="1262579"/>
                    <a:pt x="1046324" y="1272946"/>
                    <a:pt x="1033535" y="1272946"/>
                  </a:cubicBezTo>
                  <a:lnTo>
                    <a:pt x="23156" y="1272946"/>
                  </a:lnTo>
                  <a:cubicBezTo>
                    <a:pt x="10367" y="1272946"/>
                    <a:pt x="0" y="1262579"/>
                    <a:pt x="0" y="1249790"/>
                  </a:cubicBezTo>
                  <a:lnTo>
                    <a:pt x="0" y="23156"/>
                  </a:lnTo>
                  <a:cubicBezTo>
                    <a:pt x="0" y="10367"/>
                    <a:pt x="10367" y="0"/>
                    <a:pt x="23156" y="0"/>
                  </a:cubicBezTo>
                  <a:close/>
                </a:path>
              </a:pathLst>
            </a:custGeom>
            <a:solidFill>
              <a:srgbClr val="A5DAF3"/>
            </a:solidFill>
          </p:spPr>
        </p:sp>
        <p:sp>
          <p:nvSpPr>
            <p:cNvPr id="11" name="TextBox 11"/>
            <p:cNvSpPr txBox="1"/>
            <p:nvPr/>
          </p:nvSpPr>
          <p:spPr>
            <a:xfrm>
              <a:off x="22141" y="30262"/>
              <a:ext cx="1056691" cy="1219730"/>
            </a:xfrm>
            <a:prstGeom prst="rect">
              <a:avLst/>
            </a:prstGeom>
          </p:spPr>
          <p:txBody>
            <a:bodyPr lIns="50800" tIns="50800" rIns="50800" bIns="50800" rtlCol="0" anchor="ctr"/>
            <a:lstStyle/>
            <a:p>
              <a:pPr algn="ctr">
                <a:lnSpc>
                  <a:spcPts val="4760"/>
                </a:lnSpc>
              </a:pPr>
              <a:r>
                <a:rPr lang="en-GB" sz="3400" dirty="0" err="1" smtClean="0">
                  <a:solidFill>
                    <a:srgbClr val="5C3224"/>
                  </a:solidFill>
                  <a:latin typeface="Nunito"/>
                  <a:ea typeface="Nunito"/>
                  <a:cs typeface="Sultan Adan" panose="00000400000000000000" pitchFamily="2" charset="-78"/>
                  <a:sym typeface="Nunito"/>
                </a:rPr>
                <a:t>آتزولیزوماب</a:t>
              </a:r>
              <a:r>
                <a:rPr lang="en-GB" sz="3400" dirty="0" smtClean="0">
                  <a:solidFill>
                    <a:srgbClr val="5C3224"/>
                  </a:solidFill>
                  <a:latin typeface="Nunito"/>
                  <a:ea typeface="Nunito"/>
                  <a:cs typeface="Sultan Adan" panose="00000400000000000000" pitchFamily="2" charset="-78"/>
                  <a:sym typeface="Nunito"/>
                </a:rPr>
                <a:t>_</a:t>
              </a:r>
              <a:r>
                <a:rPr lang="fa-IR" sz="3400" dirty="0" smtClean="0">
                  <a:solidFill>
                    <a:srgbClr val="5C3224"/>
                  </a:solidFill>
                  <a:latin typeface="Nunito"/>
                  <a:ea typeface="Nunito"/>
                  <a:cs typeface="Sultan Adan" panose="00000400000000000000" pitchFamily="2" charset="-78"/>
                  <a:sym typeface="Nunito"/>
                </a:rPr>
                <a:t>مانند</a:t>
              </a:r>
              <a:endParaRPr lang="en-GB" sz="3400" dirty="0">
                <a:solidFill>
                  <a:srgbClr val="5C3224"/>
                </a:solidFill>
                <a:latin typeface="Nunito"/>
                <a:ea typeface="Nunito"/>
                <a:cs typeface="Sultan Adan" panose="00000400000000000000" pitchFamily="2" charset="-78"/>
                <a:sym typeface="Nunito"/>
              </a:endParaRPr>
            </a:p>
            <a:p>
              <a:pPr algn="ctr">
                <a:lnSpc>
                  <a:spcPts val="4760"/>
                </a:lnSpc>
              </a:pPr>
              <a:r>
                <a:rPr lang="en-GB" sz="3400" dirty="0" err="1">
                  <a:solidFill>
                    <a:srgbClr val="5C3224"/>
                  </a:solidFill>
                  <a:latin typeface="Nunito"/>
                  <a:ea typeface="Nunito"/>
                  <a:cs typeface="Sultan Adan" panose="00000400000000000000" pitchFamily="2" charset="-78"/>
                  <a:sym typeface="Nunito"/>
                </a:rPr>
                <a:t>دووالوماب</a:t>
              </a:r>
              <a:r>
                <a:rPr lang="en-GB" sz="3400" dirty="0">
                  <a:solidFill>
                    <a:srgbClr val="5C3224"/>
                  </a:solidFill>
                  <a:latin typeface="Nunito"/>
                  <a:ea typeface="Nunito"/>
                  <a:cs typeface="Sultan Adan" panose="00000400000000000000" pitchFamily="2" charset="-78"/>
                  <a:sym typeface="Nunito"/>
                </a:rPr>
                <a:t>_</a:t>
              </a:r>
            </a:p>
            <a:p>
              <a:pPr algn="ctr">
                <a:lnSpc>
                  <a:spcPts val="4760"/>
                </a:lnSpc>
              </a:pPr>
              <a:r>
                <a:rPr lang="en-GB" sz="3400" dirty="0" err="1">
                  <a:solidFill>
                    <a:srgbClr val="5C3224"/>
                  </a:solidFill>
                  <a:latin typeface="Nunito"/>
                  <a:ea typeface="Nunito"/>
                  <a:cs typeface="Sultan Adan" panose="00000400000000000000" pitchFamily="2" charset="-78"/>
                  <a:sym typeface="Nunito"/>
                </a:rPr>
                <a:t>که</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به</a:t>
              </a:r>
              <a:endParaRPr lang="en-GB" sz="3400" dirty="0">
                <a:solidFill>
                  <a:srgbClr val="5C3224"/>
                </a:solidFill>
                <a:latin typeface="Nunito"/>
                <a:ea typeface="Nunito"/>
                <a:cs typeface="Sultan Adan" panose="00000400000000000000" pitchFamily="2" charset="-78"/>
                <a:sym typeface="Nunito"/>
              </a:endParaRPr>
            </a:p>
            <a:p>
              <a:pPr algn="ctr">
                <a:lnSpc>
                  <a:spcPts val="4760"/>
                </a:lnSpc>
              </a:pPr>
              <a:r>
                <a:rPr lang="en-GB" sz="3400" dirty="0" smtClean="0">
                  <a:solidFill>
                    <a:srgbClr val="5C3224"/>
                  </a:solidFill>
                  <a:latin typeface="Nunito"/>
                  <a:ea typeface="Nunito"/>
                  <a:cs typeface="Sultan Adan" panose="00000400000000000000" pitchFamily="2" charset="-78"/>
                  <a:sym typeface="Nunito"/>
                </a:rPr>
                <a:t>PD-L1 </a:t>
              </a:r>
              <a:endParaRPr lang="fa-IR" sz="3400" dirty="0" smtClean="0">
                <a:solidFill>
                  <a:srgbClr val="5C3224"/>
                </a:solidFill>
                <a:latin typeface="Nunito"/>
                <a:ea typeface="Nunito"/>
                <a:cs typeface="Sultan Adan" panose="00000400000000000000" pitchFamily="2" charset="-78"/>
                <a:sym typeface="Nunito"/>
              </a:endParaRPr>
            </a:p>
            <a:p>
              <a:pPr algn="ctr">
                <a:lnSpc>
                  <a:spcPts val="4760"/>
                </a:lnSpc>
              </a:pPr>
              <a:r>
                <a:rPr lang="fa-IR" sz="3400" dirty="0" smtClean="0">
                  <a:solidFill>
                    <a:srgbClr val="5C3224"/>
                  </a:solidFill>
                  <a:latin typeface="Nunito"/>
                  <a:ea typeface="Nunito"/>
                  <a:cs typeface="Sultan Adan" panose="00000400000000000000" pitchFamily="2" charset="-78"/>
                  <a:sym typeface="Nunito"/>
                </a:rPr>
                <a:t>متصل شده</a:t>
              </a:r>
              <a:r>
                <a:rPr lang="en-GB" sz="3400" dirty="0" smtClean="0">
                  <a:solidFill>
                    <a:srgbClr val="5C3224"/>
                  </a:solidFill>
                  <a:latin typeface="Nunito"/>
                  <a:ea typeface="Nunito"/>
                  <a:cs typeface="Sultan Adan" panose="00000400000000000000" pitchFamily="2" charset="-78"/>
                  <a:sym typeface="Nunito"/>
                </a:rPr>
                <a:t> </a:t>
              </a:r>
              <a:endParaRPr lang="en-GB" sz="3400" dirty="0">
                <a:solidFill>
                  <a:srgbClr val="5C3224"/>
                </a:solidFill>
                <a:latin typeface="Nunito"/>
                <a:ea typeface="Nunito"/>
                <a:cs typeface="Sultan Adan" panose="00000400000000000000" pitchFamily="2" charset="-78"/>
                <a:sym typeface="Nunito"/>
              </a:endParaRPr>
            </a:p>
            <a:p>
              <a:pPr algn="ctr">
                <a:lnSpc>
                  <a:spcPts val="4760"/>
                </a:lnSpc>
              </a:pPr>
              <a:r>
                <a:rPr lang="en-GB" sz="3400" dirty="0">
                  <a:solidFill>
                    <a:srgbClr val="5C3224"/>
                  </a:solidFill>
                  <a:latin typeface="Nunito"/>
                  <a:ea typeface="Nunito"/>
                  <a:cs typeface="Sultan Adan" panose="00000400000000000000" pitchFamily="2" charset="-78"/>
                  <a:sym typeface="Nunito"/>
                </a:rPr>
                <a:t>و </a:t>
              </a:r>
              <a:r>
                <a:rPr lang="en-GB" sz="3400" dirty="0" err="1">
                  <a:solidFill>
                    <a:srgbClr val="5C3224"/>
                  </a:solidFill>
                  <a:latin typeface="Nunito"/>
                  <a:ea typeface="Nunito"/>
                  <a:cs typeface="Sultan Adan" panose="00000400000000000000" pitchFamily="2" charset="-78"/>
                  <a:sym typeface="Nunito"/>
                </a:rPr>
                <a:t>مانع</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مهار</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سیستم</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ایمنی</a:t>
              </a:r>
              <a:endParaRPr lang="en-GB" sz="3400" dirty="0">
                <a:solidFill>
                  <a:srgbClr val="5C3224"/>
                </a:solidFill>
                <a:latin typeface="Nunito"/>
                <a:ea typeface="Nunito"/>
                <a:cs typeface="Sultan Adan" panose="00000400000000000000" pitchFamily="2" charset="-78"/>
                <a:sym typeface="Nunito"/>
              </a:endParaRPr>
            </a:p>
            <a:p>
              <a:pPr algn="ctr">
                <a:lnSpc>
                  <a:spcPts val="4760"/>
                </a:lnSpc>
              </a:pPr>
              <a:r>
                <a:rPr lang="en-GB" sz="3400" dirty="0" err="1">
                  <a:solidFill>
                    <a:srgbClr val="5C3224"/>
                  </a:solidFill>
                  <a:latin typeface="Nunito"/>
                  <a:ea typeface="Nunito"/>
                  <a:cs typeface="Sultan Adan" panose="00000400000000000000" pitchFamily="2" charset="-78"/>
                  <a:sym typeface="Nunito"/>
                </a:rPr>
                <a:t>می‌شوند</a:t>
              </a:r>
              <a:endParaRPr lang="en-US" sz="3400" dirty="0">
                <a:solidFill>
                  <a:srgbClr val="5C3224"/>
                </a:solidFill>
                <a:latin typeface="Nunito"/>
                <a:ea typeface="Nunito"/>
                <a:cs typeface="Sultan Adan" panose="00000400000000000000" pitchFamily="2" charset="-78"/>
                <a:sym typeface="Nunito"/>
              </a:endParaRPr>
            </a:p>
          </p:txBody>
        </p:sp>
      </p:grpSp>
      <p:grpSp>
        <p:nvGrpSpPr>
          <p:cNvPr id="12" name="Group 12"/>
          <p:cNvGrpSpPr/>
          <p:nvPr/>
        </p:nvGrpSpPr>
        <p:grpSpPr>
          <a:xfrm>
            <a:off x="11507523" y="2781301"/>
            <a:ext cx="4015600" cy="5407492"/>
            <a:chOff x="0" y="-57150"/>
            <a:chExt cx="1094421" cy="1330096"/>
          </a:xfrm>
        </p:grpSpPr>
        <p:sp>
          <p:nvSpPr>
            <p:cNvPr id="13" name="Freeform 13"/>
            <p:cNvSpPr/>
            <p:nvPr/>
          </p:nvSpPr>
          <p:spPr>
            <a:xfrm>
              <a:off x="0" y="0"/>
              <a:ext cx="1056691" cy="1272946"/>
            </a:xfrm>
            <a:custGeom>
              <a:avLst/>
              <a:gdLst/>
              <a:ahLst/>
              <a:cxnLst/>
              <a:rect l="l" t="t" r="r" b="b"/>
              <a:pathLst>
                <a:path w="1056691" h="1272946">
                  <a:moveTo>
                    <a:pt x="23156" y="0"/>
                  </a:moveTo>
                  <a:lnTo>
                    <a:pt x="1033535" y="0"/>
                  </a:lnTo>
                  <a:cubicBezTo>
                    <a:pt x="1046324" y="0"/>
                    <a:pt x="1056691" y="10367"/>
                    <a:pt x="1056691" y="23156"/>
                  </a:cubicBezTo>
                  <a:lnTo>
                    <a:pt x="1056691" y="1249790"/>
                  </a:lnTo>
                  <a:cubicBezTo>
                    <a:pt x="1056691" y="1262579"/>
                    <a:pt x="1046324" y="1272946"/>
                    <a:pt x="1033535" y="1272946"/>
                  </a:cubicBezTo>
                  <a:lnTo>
                    <a:pt x="23156" y="1272946"/>
                  </a:lnTo>
                  <a:cubicBezTo>
                    <a:pt x="10367" y="1272946"/>
                    <a:pt x="0" y="1262579"/>
                    <a:pt x="0" y="1249790"/>
                  </a:cubicBezTo>
                  <a:lnTo>
                    <a:pt x="0" y="23156"/>
                  </a:lnTo>
                  <a:cubicBezTo>
                    <a:pt x="0" y="10367"/>
                    <a:pt x="10367" y="0"/>
                    <a:pt x="23156" y="0"/>
                  </a:cubicBezTo>
                  <a:close/>
                </a:path>
              </a:pathLst>
            </a:custGeom>
            <a:solidFill>
              <a:srgbClr val="A5DAF3"/>
            </a:solidFill>
          </p:spPr>
        </p:sp>
        <p:sp>
          <p:nvSpPr>
            <p:cNvPr id="14" name="TextBox 14"/>
            <p:cNvSpPr txBox="1"/>
            <p:nvPr/>
          </p:nvSpPr>
          <p:spPr>
            <a:xfrm>
              <a:off x="37730" y="-57150"/>
              <a:ext cx="1056691" cy="1330096"/>
            </a:xfrm>
            <a:prstGeom prst="rect">
              <a:avLst/>
            </a:prstGeom>
          </p:spPr>
          <p:txBody>
            <a:bodyPr lIns="50800" tIns="50800" rIns="50800" bIns="50800" rtlCol="0" anchor="ctr"/>
            <a:lstStyle/>
            <a:p>
              <a:pPr algn="ctr">
                <a:lnSpc>
                  <a:spcPts val="4760"/>
                </a:lnSpc>
              </a:pPr>
              <a:r>
                <a:rPr lang="en-GB" sz="3400" dirty="0" err="1" smtClean="0">
                  <a:solidFill>
                    <a:srgbClr val="5C3224"/>
                  </a:solidFill>
                  <a:latin typeface="Stencil" panose="040409050D0802020404" pitchFamily="82" charset="0"/>
                  <a:ea typeface="Nunito"/>
                  <a:cs typeface="Sultan Adan" panose="00000400000000000000" pitchFamily="2" charset="-78"/>
                  <a:sym typeface="Nunito"/>
                </a:rPr>
                <a:t>پمبرولیزوماب</a:t>
              </a:r>
              <a:r>
                <a:rPr lang="en-GB" sz="3400" dirty="0" smtClean="0">
                  <a:solidFill>
                    <a:srgbClr val="5C3224"/>
                  </a:solidFill>
                  <a:latin typeface="Stencil" panose="040409050D0802020404" pitchFamily="82" charset="0"/>
                  <a:ea typeface="Nunito"/>
                  <a:cs typeface="Sultan Adan" panose="00000400000000000000" pitchFamily="2" charset="-78"/>
                  <a:sym typeface="Nunito"/>
                </a:rPr>
                <a:t>_</a:t>
              </a:r>
              <a:r>
                <a:rPr lang="fa-IR" sz="3400" dirty="0" smtClean="0">
                  <a:solidFill>
                    <a:srgbClr val="5C3224"/>
                  </a:solidFill>
                  <a:latin typeface="Stencil" panose="040409050D0802020404" pitchFamily="82" charset="0"/>
                  <a:ea typeface="Nunito"/>
                  <a:cs typeface="Sultan Adan" panose="00000400000000000000" pitchFamily="2" charset="-78"/>
                  <a:sym typeface="Nunito"/>
                </a:rPr>
                <a:t>مانند</a:t>
              </a:r>
              <a:endParaRPr lang="en-GB" sz="3400" dirty="0">
                <a:solidFill>
                  <a:srgbClr val="5C3224"/>
                </a:solidFill>
                <a:latin typeface="Stencil" panose="040409050D0802020404" pitchFamily="82" charset="0"/>
                <a:ea typeface="Nunito"/>
                <a:cs typeface="Sultan Adan" panose="00000400000000000000" pitchFamily="2" charset="-78"/>
                <a:sym typeface="Nunito"/>
              </a:endParaRPr>
            </a:p>
            <a:p>
              <a:pPr algn="ctr">
                <a:lnSpc>
                  <a:spcPts val="4760"/>
                </a:lnSpc>
              </a:pPr>
              <a:r>
                <a:rPr lang="en-GB" sz="3400" dirty="0" err="1">
                  <a:solidFill>
                    <a:srgbClr val="5C3224"/>
                  </a:solidFill>
                  <a:latin typeface="Stencil" panose="040409050D0802020404" pitchFamily="82" charset="0"/>
                  <a:ea typeface="Nunito"/>
                  <a:cs typeface="Sultan Adan" panose="00000400000000000000" pitchFamily="2" charset="-78"/>
                  <a:sym typeface="Nunito"/>
                </a:rPr>
                <a:t>نیولوماب</a:t>
              </a:r>
              <a:r>
                <a:rPr lang="en-GB" sz="3400" dirty="0">
                  <a:solidFill>
                    <a:srgbClr val="5C3224"/>
                  </a:solidFill>
                  <a:latin typeface="Stencil" panose="040409050D0802020404" pitchFamily="82" charset="0"/>
                  <a:ea typeface="Nunito"/>
                  <a:cs typeface="Sultan Adan" panose="00000400000000000000" pitchFamily="2" charset="-78"/>
                  <a:sym typeface="Nunito"/>
                </a:rPr>
                <a:t>_</a:t>
              </a:r>
            </a:p>
            <a:p>
              <a:pPr algn="ctr">
                <a:lnSpc>
                  <a:spcPts val="4760"/>
                </a:lnSpc>
              </a:pPr>
              <a:r>
                <a:rPr lang="en-GB" sz="3400" dirty="0" err="1">
                  <a:solidFill>
                    <a:srgbClr val="5C3224"/>
                  </a:solidFill>
                  <a:latin typeface="Stencil" panose="040409050D0802020404" pitchFamily="82" charset="0"/>
                  <a:ea typeface="Nunito"/>
                  <a:cs typeface="Sultan Adan" panose="00000400000000000000" pitchFamily="2" charset="-78"/>
                  <a:sym typeface="Nunito"/>
                </a:rPr>
                <a:t>که</a:t>
              </a:r>
              <a:r>
                <a:rPr lang="en-GB" sz="3400" dirty="0">
                  <a:solidFill>
                    <a:srgbClr val="5C3224"/>
                  </a:solidFill>
                  <a:latin typeface="Stencil" panose="040409050D0802020404" pitchFamily="82" charset="0"/>
                  <a:ea typeface="Nunito"/>
                  <a:cs typeface="Sultan Adan" panose="00000400000000000000" pitchFamily="2" charset="-78"/>
                  <a:sym typeface="Nunito"/>
                </a:rPr>
                <a:t> </a:t>
              </a:r>
              <a:r>
                <a:rPr lang="en-GB" sz="3400" dirty="0" err="1">
                  <a:solidFill>
                    <a:srgbClr val="5C3224"/>
                  </a:solidFill>
                  <a:latin typeface="Stencil" panose="040409050D0802020404" pitchFamily="82" charset="0"/>
                  <a:ea typeface="Nunito"/>
                  <a:cs typeface="Sultan Adan" panose="00000400000000000000" pitchFamily="2" charset="-78"/>
                  <a:sym typeface="Nunito"/>
                </a:rPr>
                <a:t>از</a:t>
              </a:r>
              <a:r>
                <a:rPr lang="en-GB" sz="3400" dirty="0">
                  <a:solidFill>
                    <a:srgbClr val="5C3224"/>
                  </a:solidFill>
                  <a:latin typeface="Stencil" panose="040409050D0802020404" pitchFamily="82" charset="0"/>
                  <a:ea typeface="Nunito"/>
                  <a:cs typeface="Sultan Adan" panose="00000400000000000000" pitchFamily="2" charset="-78"/>
                  <a:sym typeface="Nunito"/>
                </a:rPr>
                <a:t> </a:t>
              </a:r>
              <a:r>
                <a:rPr lang="en-GB" sz="3400" dirty="0" err="1">
                  <a:solidFill>
                    <a:srgbClr val="5C3224"/>
                  </a:solidFill>
                  <a:latin typeface="Stencil" panose="040409050D0802020404" pitchFamily="82" charset="0"/>
                  <a:ea typeface="Nunito"/>
                  <a:cs typeface="Sultan Adan" panose="00000400000000000000" pitchFamily="2" charset="-78"/>
                  <a:sym typeface="Nunito"/>
                </a:rPr>
                <a:t>تعامل</a:t>
              </a:r>
              <a:endParaRPr lang="en-GB" sz="3400" dirty="0">
                <a:solidFill>
                  <a:srgbClr val="5C3224"/>
                </a:solidFill>
                <a:latin typeface="Stencil" panose="040409050D0802020404" pitchFamily="82" charset="0"/>
                <a:ea typeface="Nunito"/>
                <a:cs typeface="Sultan Adan" panose="00000400000000000000" pitchFamily="2" charset="-78"/>
                <a:sym typeface="Nunito"/>
              </a:endParaRPr>
            </a:p>
            <a:p>
              <a:pPr algn="ctr">
                <a:lnSpc>
                  <a:spcPts val="4760"/>
                </a:lnSpc>
              </a:pPr>
              <a:r>
                <a:rPr lang="en-GB" sz="3400" dirty="0">
                  <a:solidFill>
                    <a:srgbClr val="5C3224"/>
                  </a:solidFill>
                  <a:latin typeface="Stencil" panose="040409050D0802020404" pitchFamily="82" charset="0"/>
                  <a:ea typeface="Nunito"/>
                  <a:cs typeface="Sultan Adan" panose="00000400000000000000" pitchFamily="2" charset="-78"/>
                  <a:sym typeface="Nunito"/>
                </a:rPr>
                <a:t>PD_L1 </a:t>
              </a:r>
            </a:p>
            <a:p>
              <a:pPr algn="ctr">
                <a:lnSpc>
                  <a:spcPts val="4760"/>
                </a:lnSpc>
              </a:pPr>
              <a:r>
                <a:rPr lang="en-GB" sz="3400" dirty="0">
                  <a:solidFill>
                    <a:srgbClr val="5C3224"/>
                  </a:solidFill>
                  <a:latin typeface="Stencil" panose="040409050D0802020404" pitchFamily="82" charset="0"/>
                  <a:ea typeface="Nunito"/>
                  <a:cs typeface="Sultan Adan" panose="00000400000000000000" pitchFamily="2" charset="-78"/>
                  <a:sym typeface="Nunito"/>
                </a:rPr>
                <a:t>و</a:t>
              </a:r>
            </a:p>
            <a:p>
              <a:pPr algn="ctr">
                <a:lnSpc>
                  <a:spcPts val="4760"/>
                </a:lnSpc>
              </a:pPr>
              <a:r>
                <a:rPr lang="en-GB" sz="3400" dirty="0">
                  <a:solidFill>
                    <a:srgbClr val="5C3224"/>
                  </a:solidFill>
                  <a:latin typeface="Stencil" panose="040409050D0802020404" pitchFamily="82" charset="0"/>
                  <a:ea typeface="Nunito"/>
                  <a:cs typeface="Sultan Adan" panose="00000400000000000000" pitchFamily="2" charset="-78"/>
                  <a:sym typeface="Nunito"/>
                </a:rPr>
                <a:t>PD_1</a:t>
              </a:r>
            </a:p>
            <a:p>
              <a:pPr algn="ctr">
                <a:lnSpc>
                  <a:spcPts val="4760"/>
                </a:lnSpc>
              </a:pPr>
              <a:r>
                <a:rPr lang="en-GB" sz="3400" dirty="0">
                  <a:solidFill>
                    <a:srgbClr val="5C3224"/>
                  </a:solidFill>
                  <a:latin typeface="Stencil" panose="040409050D0802020404" pitchFamily="82" charset="0"/>
                  <a:ea typeface="Nunito"/>
                  <a:cs typeface="Sultan Adan" panose="00000400000000000000" pitchFamily="2" charset="-78"/>
                  <a:sym typeface="Nunito"/>
                </a:rPr>
                <a:t> </a:t>
              </a:r>
              <a:r>
                <a:rPr lang="en-GB" sz="3400" dirty="0" err="1">
                  <a:solidFill>
                    <a:srgbClr val="5C3224"/>
                  </a:solidFill>
                  <a:latin typeface="Stencil" panose="040409050D0802020404" pitchFamily="82" charset="0"/>
                  <a:ea typeface="Nunito"/>
                  <a:cs typeface="Sultan Adan" panose="00000400000000000000" pitchFamily="2" charset="-78"/>
                  <a:sym typeface="Nunito"/>
                </a:rPr>
                <a:t>با</a:t>
              </a:r>
              <a:r>
                <a:rPr lang="en-GB" sz="3400" dirty="0">
                  <a:solidFill>
                    <a:srgbClr val="5C3224"/>
                  </a:solidFill>
                  <a:latin typeface="Stencil" panose="040409050D0802020404" pitchFamily="82" charset="0"/>
                  <a:ea typeface="Nunito"/>
                  <a:cs typeface="Sultan Adan" panose="00000400000000000000" pitchFamily="2" charset="-78"/>
                  <a:sym typeface="Nunito"/>
                </a:rPr>
                <a:t> </a:t>
              </a:r>
              <a:r>
                <a:rPr lang="en-GB" sz="3400" dirty="0" err="1">
                  <a:solidFill>
                    <a:srgbClr val="5C3224"/>
                  </a:solidFill>
                  <a:latin typeface="Stencil" panose="040409050D0802020404" pitchFamily="82" charset="0"/>
                  <a:ea typeface="Nunito"/>
                  <a:cs typeface="Sultan Adan" panose="00000400000000000000" pitchFamily="2" charset="-78"/>
                  <a:sym typeface="Nunito"/>
                </a:rPr>
                <a:t>جلوگیری</a:t>
              </a:r>
              <a:r>
                <a:rPr lang="en-GB" sz="3400" dirty="0">
                  <a:solidFill>
                    <a:srgbClr val="5C3224"/>
                  </a:solidFill>
                  <a:latin typeface="Stencil" panose="040409050D0802020404" pitchFamily="82" charset="0"/>
                  <a:ea typeface="Nunito"/>
                  <a:cs typeface="Sultan Adan" panose="00000400000000000000" pitchFamily="2" charset="-78"/>
                  <a:sym typeface="Nunito"/>
                </a:rPr>
                <a:t> </a:t>
              </a:r>
              <a:r>
                <a:rPr lang="en-GB" sz="3400" dirty="0" err="1" smtClean="0">
                  <a:solidFill>
                    <a:srgbClr val="5C3224"/>
                  </a:solidFill>
                  <a:latin typeface="Stencil" panose="040409050D0802020404" pitchFamily="82" charset="0"/>
                  <a:ea typeface="Nunito"/>
                  <a:cs typeface="Sultan Adan" panose="00000400000000000000" pitchFamily="2" charset="-78"/>
                  <a:sym typeface="Nunito"/>
                </a:rPr>
                <a:t>می‌کنند</a:t>
              </a:r>
              <a:endParaRPr lang="en-GB" sz="3400" dirty="0">
                <a:solidFill>
                  <a:srgbClr val="5C3224"/>
                </a:solidFill>
                <a:latin typeface="Stencil" panose="040409050D0802020404" pitchFamily="82" charset="0"/>
                <a:ea typeface="Nunito"/>
                <a:cs typeface="Sultan Adan" panose="00000400000000000000" pitchFamily="2" charset="-78"/>
                <a:sym typeface="Nunito"/>
              </a:endParaRPr>
            </a:p>
          </p:txBody>
        </p:sp>
      </p:grpSp>
      <p:grpSp>
        <p:nvGrpSpPr>
          <p:cNvPr id="15" name="Group 15"/>
          <p:cNvGrpSpPr/>
          <p:nvPr/>
        </p:nvGrpSpPr>
        <p:grpSpPr>
          <a:xfrm>
            <a:off x="2846137" y="3052961"/>
            <a:ext cx="3980287" cy="5443339"/>
            <a:chOff x="-22379" y="0"/>
            <a:chExt cx="1084797" cy="1352647"/>
          </a:xfrm>
        </p:grpSpPr>
        <p:sp>
          <p:nvSpPr>
            <p:cNvPr id="16" name="Freeform 16"/>
            <p:cNvSpPr/>
            <p:nvPr/>
          </p:nvSpPr>
          <p:spPr>
            <a:xfrm>
              <a:off x="-22379" y="0"/>
              <a:ext cx="1056691" cy="1272946"/>
            </a:xfrm>
            <a:custGeom>
              <a:avLst/>
              <a:gdLst/>
              <a:ahLst/>
              <a:cxnLst/>
              <a:rect l="l" t="t" r="r" b="b"/>
              <a:pathLst>
                <a:path w="1056691" h="1272946">
                  <a:moveTo>
                    <a:pt x="23156" y="0"/>
                  </a:moveTo>
                  <a:lnTo>
                    <a:pt x="1033535" y="0"/>
                  </a:lnTo>
                  <a:cubicBezTo>
                    <a:pt x="1046324" y="0"/>
                    <a:pt x="1056691" y="10367"/>
                    <a:pt x="1056691" y="23156"/>
                  </a:cubicBezTo>
                  <a:lnTo>
                    <a:pt x="1056691" y="1249790"/>
                  </a:lnTo>
                  <a:cubicBezTo>
                    <a:pt x="1056691" y="1262579"/>
                    <a:pt x="1046324" y="1272946"/>
                    <a:pt x="1033535" y="1272946"/>
                  </a:cubicBezTo>
                  <a:lnTo>
                    <a:pt x="23156" y="1272946"/>
                  </a:lnTo>
                  <a:cubicBezTo>
                    <a:pt x="10367" y="1272946"/>
                    <a:pt x="0" y="1262579"/>
                    <a:pt x="0" y="1249790"/>
                  </a:cubicBezTo>
                  <a:lnTo>
                    <a:pt x="0" y="23156"/>
                  </a:lnTo>
                  <a:cubicBezTo>
                    <a:pt x="0" y="10367"/>
                    <a:pt x="10367" y="0"/>
                    <a:pt x="23156" y="0"/>
                  </a:cubicBezTo>
                  <a:close/>
                </a:path>
              </a:pathLst>
            </a:custGeom>
            <a:solidFill>
              <a:srgbClr val="A5DAF3"/>
            </a:solidFill>
          </p:spPr>
        </p:sp>
        <p:sp>
          <p:nvSpPr>
            <p:cNvPr id="17" name="TextBox 17"/>
            <p:cNvSpPr txBox="1"/>
            <p:nvPr/>
          </p:nvSpPr>
          <p:spPr>
            <a:xfrm>
              <a:off x="5727" y="22551"/>
              <a:ext cx="1056691" cy="1330096"/>
            </a:xfrm>
            <a:prstGeom prst="rect">
              <a:avLst/>
            </a:prstGeom>
          </p:spPr>
          <p:txBody>
            <a:bodyPr lIns="50800" tIns="50800" rIns="50800" bIns="50800" rtlCol="0" anchor="ctr"/>
            <a:lstStyle/>
            <a:p>
              <a:pPr algn="ctr">
                <a:lnSpc>
                  <a:spcPts val="4760"/>
                </a:lnSpc>
              </a:pPr>
              <a:r>
                <a:rPr lang="fa-IR" sz="3400" dirty="0" smtClean="0">
                  <a:solidFill>
                    <a:srgbClr val="5C3224"/>
                  </a:solidFill>
                  <a:latin typeface="Nunito"/>
                  <a:ea typeface="Nunito"/>
                  <a:cs typeface="Sultan Adan" panose="00000400000000000000" pitchFamily="2" charset="-78"/>
                  <a:sym typeface="Nunito"/>
                </a:rPr>
                <a:t>مانند ایپیلیموماب</a:t>
              </a:r>
              <a:endParaRPr lang="fa-IR" sz="3400" dirty="0" smtClean="0">
                <a:solidFill>
                  <a:srgbClr val="5C3224"/>
                </a:solidFill>
                <a:latin typeface="Nunito"/>
                <a:ea typeface="Nunito"/>
                <a:cs typeface="Sultan Adan" panose="00000400000000000000" pitchFamily="2" charset="-78"/>
                <a:sym typeface="Nunito"/>
              </a:endParaRPr>
            </a:p>
            <a:p>
              <a:pPr algn="ctr">
                <a:lnSpc>
                  <a:spcPts val="4760"/>
                </a:lnSpc>
              </a:pPr>
              <a:endParaRPr lang="en-GB" sz="3400" dirty="0">
                <a:solidFill>
                  <a:srgbClr val="5C3224"/>
                </a:solidFill>
                <a:latin typeface="Nunito"/>
                <a:ea typeface="Nunito"/>
                <a:cs typeface="Sultan Adan" panose="00000400000000000000" pitchFamily="2" charset="-78"/>
                <a:sym typeface="Nunito"/>
              </a:endParaRPr>
            </a:p>
            <a:p>
              <a:pPr algn="ctr">
                <a:lnSpc>
                  <a:spcPts val="4760"/>
                </a:lnSpc>
              </a:pP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که</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مانع</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مهار</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فعالیت</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سلول</a:t>
              </a:r>
              <a:r>
                <a:rPr lang="en-GB" sz="3400" dirty="0">
                  <a:solidFill>
                    <a:srgbClr val="5C3224"/>
                  </a:solidFill>
                  <a:latin typeface="Nunito"/>
                  <a:ea typeface="Nunito"/>
                  <a:cs typeface="Sultan Adan" panose="00000400000000000000" pitchFamily="2" charset="-78"/>
                  <a:sym typeface="Nunito"/>
                </a:rPr>
                <a:t> T </a:t>
              </a:r>
            </a:p>
            <a:p>
              <a:pPr algn="ctr">
                <a:lnSpc>
                  <a:spcPts val="4760"/>
                </a:lnSpc>
              </a:pPr>
              <a:r>
                <a:rPr lang="en-GB" sz="3400" dirty="0" err="1">
                  <a:solidFill>
                    <a:srgbClr val="5C3224"/>
                  </a:solidFill>
                  <a:latin typeface="Nunito"/>
                  <a:ea typeface="Nunito"/>
                  <a:cs typeface="Sultan Adan" panose="00000400000000000000" pitchFamily="2" charset="-78"/>
                  <a:sym typeface="Nunito"/>
                </a:rPr>
                <a:t>توسط</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پروتئین</a:t>
              </a:r>
              <a:endParaRPr lang="en-GB" sz="3400" dirty="0">
                <a:solidFill>
                  <a:srgbClr val="5C3224"/>
                </a:solidFill>
                <a:latin typeface="Nunito"/>
                <a:ea typeface="Nunito"/>
                <a:cs typeface="Sultan Adan" panose="00000400000000000000" pitchFamily="2" charset="-78"/>
                <a:sym typeface="Nunito"/>
              </a:endParaRPr>
            </a:p>
            <a:p>
              <a:pPr algn="ctr">
                <a:lnSpc>
                  <a:spcPts val="4760"/>
                </a:lnSpc>
              </a:pPr>
              <a:r>
                <a:rPr lang="en-GB" sz="3400" dirty="0">
                  <a:solidFill>
                    <a:srgbClr val="5C3224"/>
                  </a:solidFill>
                  <a:latin typeface="Nunito"/>
                  <a:ea typeface="Nunito"/>
                  <a:cs typeface="Sultan Adan" panose="00000400000000000000" pitchFamily="2" charset="-78"/>
                  <a:sym typeface="Nunito"/>
                </a:rPr>
                <a:t>CTLA-4</a:t>
              </a:r>
            </a:p>
            <a:p>
              <a:pPr algn="ctr">
                <a:lnSpc>
                  <a:spcPts val="4760"/>
                </a:lnSpc>
              </a:pPr>
              <a:r>
                <a:rPr lang="en-GB" sz="3400" dirty="0" err="1">
                  <a:solidFill>
                    <a:srgbClr val="5C3224"/>
                  </a:solidFill>
                  <a:latin typeface="Nunito"/>
                  <a:ea typeface="Nunito"/>
                  <a:cs typeface="Sultan Adan" panose="00000400000000000000" pitchFamily="2" charset="-78"/>
                  <a:sym typeface="Nunito"/>
                </a:rPr>
                <a:t>میشود</a:t>
              </a:r>
              <a:endParaRPr lang="en-GB" sz="3400" dirty="0">
                <a:solidFill>
                  <a:srgbClr val="5C3224"/>
                </a:solidFill>
                <a:latin typeface="Nunito"/>
                <a:ea typeface="Nunito"/>
                <a:cs typeface="Sultan Adan" panose="00000400000000000000" pitchFamily="2" charset="-78"/>
                <a:sym typeface="Nunito"/>
              </a:endParaRPr>
            </a:p>
            <a:p>
              <a:pPr algn="ctr">
                <a:lnSpc>
                  <a:spcPts val="4760"/>
                </a:lnSpc>
              </a:pPr>
              <a:endParaRPr lang="en-GB" sz="3400" dirty="0">
                <a:solidFill>
                  <a:srgbClr val="5C3224"/>
                </a:solidFill>
                <a:latin typeface="Nunito"/>
                <a:ea typeface="Nunito"/>
                <a:cs typeface="Sultan Adan" panose="00000400000000000000" pitchFamily="2" charset="-78"/>
                <a:sym typeface="Nunito"/>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EDE9"/>
        </a:solidFill>
        <a:effectLst/>
      </p:bgPr>
    </p:bg>
    <p:spTree>
      <p:nvGrpSpPr>
        <p:cNvPr id="1" name=""/>
        <p:cNvGrpSpPr/>
        <p:nvPr/>
      </p:nvGrpSpPr>
      <p:grpSpPr>
        <a:xfrm>
          <a:off x="0" y="0"/>
          <a:ext cx="0" cy="0"/>
          <a:chOff x="0" y="0"/>
          <a:chExt cx="0" cy="0"/>
        </a:xfrm>
      </p:grpSpPr>
      <p:sp>
        <p:nvSpPr>
          <p:cNvPr id="2" name="Freeform 2"/>
          <p:cNvSpPr/>
          <p:nvPr/>
        </p:nvSpPr>
        <p:spPr>
          <a:xfrm rot="-2608294">
            <a:off x="-6886809" y="2702447"/>
            <a:ext cx="15030108" cy="16272755"/>
          </a:xfrm>
          <a:custGeom>
            <a:avLst/>
            <a:gdLst/>
            <a:ahLst/>
            <a:cxnLst/>
            <a:rect l="l" t="t" r="r" b="b"/>
            <a:pathLst>
              <a:path w="15030108" h="16272755">
                <a:moveTo>
                  <a:pt x="0" y="0"/>
                </a:moveTo>
                <a:lnTo>
                  <a:pt x="15030108" y="0"/>
                </a:lnTo>
                <a:lnTo>
                  <a:pt x="15030108" y="16272755"/>
                </a:lnTo>
                <a:lnTo>
                  <a:pt x="0" y="16272755"/>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7698310">
            <a:off x="11574186" y="-5252993"/>
            <a:ext cx="8955179" cy="9695568"/>
          </a:xfrm>
          <a:custGeom>
            <a:avLst/>
            <a:gdLst/>
            <a:ahLst/>
            <a:cxnLst/>
            <a:rect l="l" t="t" r="r" b="b"/>
            <a:pathLst>
              <a:path w="8955179" h="9695568">
                <a:moveTo>
                  <a:pt x="0" y="0"/>
                </a:moveTo>
                <a:lnTo>
                  <a:pt x="8955179" y="0"/>
                </a:lnTo>
                <a:lnTo>
                  <a:pt x="8955179" y="9695567"/>
                </a:lnTo>
                <a:lnTo>
                  <a:pt x="0" y="9695567"/>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14069635" y="2702731"/>
            <a:ext cx="4961738" cy="9410192"/>
          </a:xfrm>
          <a:custGeom>
            <a:avLst/>
            <a:gdLst/>
            <a:ahLst/>
            <a:cxnLst/>
            <a:rect l="l" t="t" r="r" b="b"/>
            <a:pathLst>
              <a:path w="4961738" h="9410192">
                <a:moveTo>
                  <a:pt x="0" y="0"/>
                </a:moveTo>
                <a:lnTo>
                  <a:pt x="4961737" y="0"/>
                </a:lnTo>
                <a:lnTo>
                  <a:pt x="4961737" y="9410192"/>
                </a:lnTo>
                <a:lnTo>
                  <a:pt x="0" y="941019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568648" y="2860675"/>
            <a:ext cx="3453311" cy="9690414"/>
          </a:xfrm>
          <a:custGeom>
            <a:avLst/>
            <a:gdLst/>
            <a:ahLst/>
            <a:cxnLst/>
            <a:rect l="l" t="t" r="r" b="b"/>
            <a:pathLst>
              <a:path w="3453311" h="9690414">
                <a:moveTo>
                  <a:pt x="0" y="0"/>
                </a:moveTo>
                <a:lnTo>
                  <a:pt x="3453312" y="0"/>
                </a:lnTo>
                <a:lnTo>
                  <a:pt x="3453312" y="9690414"/>
                </a:lnTo>
                <a:lnTo>
                  <a:pt x="0" y="9690414"/>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grpSp>
        <p:nvGrpSpPr>
          <p:cNvPr id="6" name="Group 6"/>
          <p:cNvGrpSpPr/>
          <p:nvPr/>
        </p:nvGrpSpPr>
        <p:grpSpPr>
          <a:xfrm>
            <a:off x="4178270" y="3162300"/>
            <a:ext cx="9685940" cy="5222223"/>
            <a:chOff x="0" y="-57150"/>
            <a:chExt cx="2551029" cy="1375400"/>
          </a:xfrm>
        </p:grpSpPr>
        <p:sp>
          <p:nvSpPr>
            <p:cNvPr id="7" name="Freeform 7"/>
            <p:cNvSpPr/>
            <p:nvPr/>
          </p:nvSpPr>
          <p:spPr>
            <a:xfrm>
              <a:off x="0" y="87824"/>
              <a:ext cx="2551029" cy="1230426"/>
            </a:xfrm>
            <a:custGeom>
              <a:avLst/>
              <a:gdLst/>
              <a:ahLst/>
              <a:cxnLst/>
              <a:rect l="l" t="t" r="r" b="b"/>
              <a:pathLst>
                <a:path w="2551029" h="1230426">
                  <a:moveTo>
                    <a:pt x="9592" y="0"/>
                  </a:moveTo>
                  <a:lnTo>
                    <a:pt x="2541438" y="0"/>
                  </a:lnTo>
                  <a:cubicBezTo>
                    <a:pt x="2546735" y="0"/>
                    <a:pt x="2551029" y="4294"/>
                    <a:pt x="2551029" y="9592"/>
                  </a:cubicBezTo>
                  <a:lnTo>
                    <a:pt x="2551029" y="1220835"/>
                  </a:lnTo>
                  <a:cubicBezTo>
                    <a:pt x="2551029" y="1226132"/>
                    <a:pt x="2546735" y="1230426"/>
                    <a:pt x="2541438" y="1230426"/>
                  </a:cubicBezTo>
                  <a:lnTo>
                    <a:pt x="9592" y="1230426"/>
                  </a:lnTo>
                  <a:cubicBezTo>
                    <a:pt x="4294" y="1230426"/>
                    <a:pt x="0" y="1226132"/>
                    <a:pt x="0" y="1220835"/>
                  </a:cubicBezTo>
                  <a:lnTo>
                    <a:pt x="0" y="9592"/>
                  </a:lnTo>
                  <a:cubicBezTo>
                    <a:pt x="0" y="4294"/>
                    <a:pt x="4294" y="0"/>
                    <a:pt x="9592" y="0"/>
                  </a:cubicBezTo>
                  <a:close/>
                </a:path>
              </a:pathLst>
            </a:custGeom>
            <a:solidFill>
              <a:srgbClr val="A5DAF3"/>
            </a:solidFill>
          </p:spPr>
        </p:sp>
        <p:sp>
          <p:nvSpPr>
            <p:cNvPr id="8" name="TextBox 8"/>
            <p:cNvSpPr txBox="1"/>
            <p:nvPr/>
          </p:nvSpPr>
          <p:spPr>
            <a:xfrm>
              <a:off x="0" y="-57150"/>
              <a:ext cx="2551029" cy="1287576"/>
            </a:xfrm>
            <a:prstGeom prst="rect">
              <a:avLst/>
            </a:prstGeom>
          </p:spPr>
          <p:txBody>
            <a:bodyPr lIns="50800" tIns="50800" rIns="50800" bIns="50800" rtlCol="0" anchor="ctr"/>
            <a:lstStyle/>
            <a:p>
              <a:pPr marL="457200" indent="-457200" algn="ctr">
                <a:lnSpc>
                  <a:spcPts val="4760"/>
                </a:lnSpc>
                <a:buFont typeface="Arial" panose="020B0604020202020204" pitchFamily="34" charset="0"/>
                <a:buChar char="•"/>
              </a:pPr>
              <a:r>
                <a:rPr lang="en-GB" sz="3400" dirty="0" err="1">
                  <a:solidFill>
                    <a:srgbClr val="5C3224"/>
                  </a:solidFill>
                  <a:latin typeface="Nunito"/>
                  <a:ea typeface="Nunito"/>
                  <a:cs typeface="Sultan Adan" panose="00000400000000000000" pitchFamily="2" charset="-78"/>
                  <a:sym typeface="Nunito"/>
                </a:rPr>
                <a:t>افزایش</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بیش</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از</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حد</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لنفوسیت</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های</a:t>
              </a:r>
              <a:r>
                <a:rPr lang="en-GB" sz="3400" dirty="0">
                  <a:solidFill>
                    <a:srgbClr val="5C3224"/>
                  </a:solidFill>
                  <a:latin typeface="Nunito"/>
                  <a:ea typeface="Nunito"/>
                  <a:cs typeface="Sultan Adan" panose="00000400000000000000" pitchFamily="2" charset="-78"/>
                  <a:sym typeface="Nunito"/>
                </a:rPr>
                <a:t> T</a:t>
              </a:r>
            </a:p>
            <a:p>
              <a:pPr marL="457200" indent="-457200" algn="ctr">
                <a:lnSpc>
                  <a:spcPts val="4760"/>
                </a:lnSpc>
                <a:buFont typeface="Arial" panose="020B0604020202020204" pitchFamily="34" charset="0"/>
                <a:buChar char="•"/>
              </a:pPr>
              <a:r>
                <a:rPr lang="en-GB" sz="3400" dirty="0" err="1">
                  <a:solidFill>
                    <a:srgbClr val="5C3224"/>
                  </a:solidFill>
                  <a:latin typeface="Nunito"/>
                  <a:ea typeface="Nunito"/>
                  <a:cs typeface="Sultan Adan" panose="00000400000000000000" pitchFamily="2" charset="-78"/>
                  <a:sym typeface="Nunito"/>
                </a:rPr>
                <a:t>کاهش</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تحمل</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ایمنی</a:t>
              </a:r>
              <a:endParaRPr lang="en-GB" sz="3400" dirty="0">
                <a:solidFill>
                  <a:srgbClr val="5C3224"/>
                </a:solidFill>
                <a:latin typeface="Nunito"/>
                <a:ea typeface="Nunito"/>
                <a:cs typeface="Sultan Adan" panose="00000400000000000000" pitchFamily="2" charset="-78"/>
                <a:sym typeface="Nunito"/>
              </a:endParaRPr>
            </a:p>
            <a:p>
              <a:pPr marL="457200" indent="-457200" algn="ctr">
                <a:lnSpc>
                  <a:spcPts val="4760"/>
                </a:lnSpc>
                <a:buFont typeface="Arial" panose="020B0604020202020204" pitchFamily="34" charset="0"/>
                <a:buChar char="•"/>
              </a:pPr>
              <a:r>
                <a:rPr lang="en-GB" sz="3400" dirty="0" err="1">
                  <a:solidFill>
                    <a:srgbClr val="5C3224"/>
                  </a:solidFill>
                  <a:latin typeface="Nunito"/>
                  <a:ea typeface="Nunito"/>
                  <a:cs typeface="Sultan Adan" panose="00000400000000000000" pitchFamily="2" charset="-78"/>
                  <a:sym typeface="Nunito"/>
                </a:rPr>
                <a:t>فعال</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شدن</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سلول</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های</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خود</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واکنش</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گر</a:t>
              </a:r>
              <a:r>
                <a:rPr lang="en-GB" sz="3400" dirty="0">
                  <a:solidFill>
                    <a:srgbClr val="5C3224"/>
                  </a:solidFill>
                  <a:latin typeface="Nunito"/>
                  <a:ea typeface="Nunito"/>
                  <a:cs typeface="Sultan Adan" panose="00000400000000000000" pitchFamily="2" charset="-78"/>
                  <a:sym typeface="Nunito"/>
                </a:rPr>
                <a:t> T</a:t>
              </a:r>
            </a:p>
            <a:p>
              <a:pPr marL="457200" indent="-457200" algn="ctr">
                <a:lnSpc>
                  <a:spcPts val="4760"/>
                </a:lnSpc>
                <a:buFont typeface="Arial" panose="020B0604020202020204" pitchFamily="34" charset="0"/>
                <a:buChar char="•"/>
              </a:pPr>
              <a:r>
                <a:rPr lang="en-GB" sz="3400" dirty="0" err="1">
                  <a:solidFill>
                    <a:srgbClr val="5C3224"/>
                  </a:solidFill>
                  <a:latin typeface="Nunito"/>
                  <a:ea typeface="Nunito"/>
                  <a:cs typeface="Sultan Adan" panose="00000400000000000000" pitchFamily="2" charset="-78"/>
                  <a:sym typeface="Nunito"/>
                </a:rPr>
                <a:t>افزایش</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تولید</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سایتوکین</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های</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التهابی</a:t>
              </a:r>
              <a:endParaRPr lang="en-US" sz="3400" dirty="0">
                <a:solidFill>
                  <a:srgbClr val="5C3224"/>
                </a:solidFill>
                <a:latin typeface="Nunito"/>
                <a:ea typeface="Nunito"/>
                <a:cs typeface="Sultan Adan" panose="00000400000000000000" pitchFamily="2" charset="-78"/>
                <a:sym typeface="Nunito"/>
              </a:endParaRPr>
            </a:p>
          </p:txBody>
        </p:sp>
      </p:grpSp>
      <p:sp>
        <p:nvSpPr>
          <p:cNvPr id="9" name="TextBox 9"/>
          <p:cNvSpPr txBox="1"/>
          <p:nvPr/>
        </p:nvSpPr>
        <p:spPr>
          <a:xfrm>
            <a:off x="3972844" y="1382522"/>
            <a:ext cx="9685940" cy="1982659"/>
          </a:xfrm>
          <a:prstGeom prst="rect">
            <a:avLst/>
          </a:prstGeom>
        </p:spPr>
        <p:txBody>
          <a:bodyPr lIns="0" tIns="0" rIns="0" bIns="0" rtlCol="0" anchor="t">
            <a:spAutoFit/>
          </a:bodyPr>
          <a:lstStyle/>
          <a:p>
            <a:pPr algn="ctr">
              <a:lnSpc>
                <a:spcPts val="7750"/>
              </a:lnSpc>
            </a:pPr>
            <a:r>
              <a:rPr lang="en-GB" sz="6000" b="1" spc="62" dirty="0" err="1">
                <a:solidFill>
                  <a:srgbClr val="2D799C"/>
                </a:solidFill>
                <a:latin typeface="Nunito Heavy"/>
                <a:ea typeface="Nunito Heavy"/>
                <a:cs typeface="Sultan Adan" panose="00000400000000000000" pitchFamily="2" charset="-78"/>
                <a:sym typeface="Nunito Heavy"/>
              </a:rPr>
              <a:t>چگونه</a:t>
            </a:r>
            <a:r>
              <a:rPr lang="en-GB" sz="6000" b="1" spc="62" dirty="0">
                <a:solidFill>
                  <a:srgbClr val="2D799C"/>
                </a:solidFill>
                <a:latin typeface="Nunito Heavy"/>
                <a:ea typeface="Nunito Heavy"/>
                <a:cs typeface="Sultan Adan" panose="00000400000000000000" pitchFamily="2" charset="-78"/>
                <a:sym typeface="Nunito Heavy"/>
              </a:rPr>
              <a:t> </a:t>
            </a:r>
            <a:r>
              <a:rPr lang="en-GB" sz="6000" b="1" spc="62" dirty="0" err="1">
                <a:solidFill>
                  <a:srgbClr val="2D799C"/>
                </a:solidFill>
                <a:latin typeface="Nunito Heavy"/>
                <a:ea typeface="Nunito Heavy"/>
                <a:cs typeface="Sultan Adan" panose="00000400000000000000" pitchFamily="2" charset="-78"/>
                <a:sym typeface="Nunito Heavy"/>
              </a:rPr>
              <a:t>می‌تواند</a:t>
            </a:r>
            <a:r>
              <a:rPr lang="en-GB" sz="6000" b="1" spc="62" dirty="0">
                <a:solidFill>
                  <a:srgbClr val="2D799C"/>
                </a:solidFill>
                <a:latin typeface="Nunito Heavy"/>
                <a:ea typeface="Nunito Heavy"/>
                <a:cs typeface="Sultan Adan" panose="00000400000000000000" pitchFamily="2" charset="-78"/>
                <a:sym typeface="Nunito Heavy"/>
              </a:rPr>
              <a:t> </a:t>
            </a:r>
            <a:r>
              <a:rPr lang="en-GB" sz="6000" b="1" spc="62" dirty="0" err="1">
                <a:solidFill>
                  <a:srgbClr val="2D799C"/>
                </a:solidFill>
                <a:latin typeface="Nunito Heavy"/>
                <a:ea typeface="Nunito Heavy"/>
                <a:cs typeface="Sultan Adan" panose="00000400000000000000" pitchFamily="2" charset="-78"/>
                <a:sym typeface="Nunito Heavy"/>
              </a:rPr>
              <a:t>سبب</a:t>
            </a:r>
            <a:r>
              <a:rPr lang="en-GB" sz="6000" b="1" spc="62" dirty="0">
                <a:solidFill>
                  <a:srgbClr val="2D799C"/>
                </a:solidFill>
                <a:latin typeface="Nunito Heavy"/>
                <a:ea typeface="Nunito Heavy"/>
                <a:cs typeface="Sultan Adan" panose="00000400000000000000" pitchFamily="2" charset="-78"/>
                <a:sym typeface="Nunito Heavy"/>
              </a:rPr>
              <a:t> </a:t>
            </a:r>
            <a:r>
              <a:rPr lang="en-GB" sz="6000" b="1" spc="62" dirty="0" err="1">
                <a:solidFill>
                  <a:srgbClr val="2D799C"/>
                </a:solidFill>
                <a:latin typeface="Nunito Heavy"/>
                <a:ea typeface="Nunito Heavy"/>
                <a:cs typeface="Sultan Adan" panose="00000400000000000000" pitchFamily="2" charset="-78"/>
                <a:sym typeface="Nunito Heavy"/>
              </a:rPr>
              <a:t>خودایمنی</a:t>
            </a:r>
            <a:r>
              <a:rPr lang="en-GB" sz="6000" b="1" spc="62" dirty="0">
                <a:solidFill>
                  <a:srgbClr val="2D799C"/>
                </a:solidFill>
                <a:latin typeface="Nunito Heavy"/>
                <a:ea typeface="Nunito Heavy"/>
                <a:cs typeface="Sultan Adan" panose="00000400000000000000" pitchFamily="2" charset="-78"/>
                <a:sym typeface="Nunito Heavy"/>
              </a:rPr>
              <a:t> </a:t>
            </a:r>
            <a:r>
              <a:rPr lang="en-GB" sz="6000" b="1" spc="62" dirty="0" err="1">
                <a:solidFill>
                  <a:srgbClr val="2D799C"/>
                </a:solidFill>
                <a:latin typeface="Nunito Heavy"/>
                <a:ea typeface="Nunito Heavy"/>
                <a:cs typeface="Sultan Adan" panose="00000400000000000000" pitchFamily="2" charset="-78"/>
                <a:sym typeface="Nunito Heavy"/>
              </a:rPr>
              <a:t>شود</a:t>
            </a:r>
            <a:r>
              <a:rPr lang="en-GB" sz="6000" b="1" spc="62" dirty="0">
                <a:solidFill>
                  <a:srgbClr val="2D799C"/>
                </a:solidFill>
                <a:latin typeface="Nunito Heavy"/>
                <a:ea typeface="Nunito Heavy"/>
                <a:cs typeface="Sultan Adan" panose="00000400000000000000" pitchFamily="2" charset="-78"/>
                <a:sym typeface="Nunito Heavy"/>
              </a:rPr>
              <a:t>؟ </a:t>
            </a:r>
            <a:endParaRPr lang="en-US" sz="6000" b="1" spc="62" dirty="0">
              <a:solidFill>
                <a:srgbClr val="2D799C"/>
              </a:solidFill>
              <a:latin typeface="Nunito Heavy"/>
              <a:ea typeface="Nunito Heavy"/>
              <a:cs typeface="Sultan Adan" panose="00000400000000000000" pitchFamily="2" charset="-78"/>
              <a:sym typeface="Nunito Heavy"/>
            </a:endParaRPr>
          </a:p>
        </p:txBody>
      </p:sp>
    </p:spTree>
  </p:cSld>
  <p:clrMapOvr>
    <a:masterClrMapping/>
  </p:clrMapOvr>
  <p:transition spd="slow">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EDE9"/>
        </a:solidFill>
        <a:effectLst/>
      </p:bgPr>
    </p:bg>
    <p:spTree>
      <p:nvGrpSpPr>
        <p:cNvPr id="1" name=""/>
        <p:cNvGrpSpPr/>
        <p:nvPr/>
      </p:nvGrpSpPr>
      <p:grpSpPr>
        <a:xfrm>
          <a:off x="0" y="0"/>
          <a:ext cx="0" cy="0"/>
          <a:chOff x="0" y="0"/>
          <a:chExt cx="0" cy="0"/>
        </a:xfrm>
      </p:grpSpPr>
      <p:sp>
        <p:nvSpPr>
          <p:cNvPr id="2" name="Freeform 2"/>
          <p:cNvSpPr/>
          <p:nvPr/>
        </p:nvSpPr>
        <p:spPr>
          <a:xfrm rot="-3339417">
            <a:off x="-4376440" y="4903567"/>
            <a:ext cx="13483298" cy="14598059"/>
          </a:xfrm>
          <a:custGeom>
            <a:avLst/>
            <a:gdLst/>
            <a:ahLst/>
            <a:cxnLst/>
            <a:rect l="l" t="t" r="r" b="b"/>
            <a:pathLst>
              <a:path w="13483298" h="14598059">
                <a:moveTo>
                  <a:pt x="0" y="0"/>
                </a:moveTo>
                <a:lnTo>
                  <a:pt x="13483298" y="0"/>
                </a:lnTo>
                <a:lnTo>
                  <a:pt x="13483298" y="14598059"/>
                </a:lnTo>
                <a:lnTo>
                  <a:pt x="0" y="1459805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7784412">
            <a:off x="10517651" y="-8747965"/>
            <a:ext cx="13483298" cy="14598059"/>
          </a:xfrm>
          <a:custGeom>
            <a:avLst/>
            <a:gdLst/>
            <a:ahLst/>
            <a:cxnLst/>
            <a:rect l="l" t="t" r="r" b="b"/>
            <a:pathLst>
              <a:path w="13483298" h="14598059">
                <a:moveTo>
                  <a:pt x="0" y="0"/>
                </a:moveTo>
                <a:lnTo>
                  <a:pt x="13483298" y="0"/>
                </a:lnTo>
                <a:lnTo>
                  <a:pt x="13483298" y="14598059"/>
                </a:lnTo>
                <a:lnTo>
                  <a:pt x="0" y="14598059"/>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95182" y="5143500"/>
            <a:ext cx="4974400" cy="5560813"/>
          </a:xfrm>
          <a:custGeom>
            <a:avLst/>
            <a:gdLst/>
            <a:ahLst/>
            <a:cxnLst/>
            <a:rect l="l" t="t" r="r" b="b"/>
            <a:pathLst>
              <a:path w="4974400" h="5560813">
                <a:moveTo>
                  <a:pt x="0" y="0"/>
                </a:moveTo>
                <a:lnTo>
                  <a:pt x="4974400" y="0"/>
                </a:lnTo>
                <a:lnTo>
                  <a:pt x="4974400" y="5560813"/>
                </a:lnTo>
                <a:lnTo>
                  <a:pt x="0" y="5560813"/>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14067172" y="4787157"/>
            <a:ext cx="4731283" cy="8942287"/>
          </a:xfrm>
          <a:custGeom>
            <a:avLst/>
            <a:gdLst/>
            <a:ahLst/>
            <a:cxnLst/>
            <a:rect l="l" t="t" r="r" b="b"/>
            <a:pathLst>
              <a:path w="4731283" h="8942287">
                <a:moveTo>
                  <a:pt x="0" y="0"/>
                </a:moveTo>
                <a:lnTo>
                  <a:pt x="4731283" y="0"/>
                </a:lnTo>
                <a:lnTo>
                  <a:pt x="4731283" y="8942286"/>
                </a:lnTo>
                <a:lnTo>
                  <a:pt x="0" y="894228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TextBox 6"/>
          <p:cNvSpPr txBox="1"/>
          <p:nvPr/>
        </p:nvSpPr>
        <p:spPr>
          <a:xfrm>
            <a:off x="1784698" y="2049908"/>
            <a:ext cx="14577627" cy="1429879"/>
          </a:xfrm>
          <a:prstGeom prst="rect">
            <a:avLst/>
          </a:prstGeom>
        </p:spPr>
        <p:txBody>
          <a:bodyPr lIns="0" tIns="0" rIns="0" bIns="0" rtlCol="0" anchor="t">
            <a:spAutoFit/>
          </a:bodyPr>
          <a:lstStyle/>
          <a:p>
            <a:pPr algn="ctr">
              <a:lnSpc>
                <a:spcPts val="5625"/>
              </a:lnSpc>
            </a:pPr>
            <a:r>
              <a:rPr lang="en-GB" sz="4500" b="1" spc="22" dirty="0" err="1">
                <a:solidFill>
                  <a:srgbClr val="2D799C"/>
                </a:solidFill>
                <a:latin typeface="Nunito Bold"/>
                <a:ea typeface="Nunito Bold"/>
                <a:cs typeface="Sultan Adan" panose="00000400000000000000" pitchFamily="2" charset="-78"/>
                <a:sym typeface="Nunito Bold"/>
              </a:rPr>
              <a:t>عوارض</a:t>
            </a:r>
            <a:r>
              <a:rPr lang="en-GB" sz="4500" b="1" spc="22" dirty="0">
                <a:solidFill>
                  <a:srgbClr val="2D799C"/>
                </a:solidFill>
                <a:latin typeface="Nunito Bold"/>
                <a:ea typeface="Nunito Bold"/>
                <a:cs typeface="Sultan Adan" panose="00000400000000000000" pitchFamily="2" charset="-78"/>
                <a:sym typeface="Nunito Bold"/>
              </a:rPr>
              <a:t> </a:t>
            </a:r>
            <a:r>
              <a:rPr lang="en-GB" sz="4500" b="1" spc="22" dirty="0" err="1">
                <a:solidFill>
                  <a:srgbClr val="2D799C"/>
                </a:solidFill>
                <a:latin typeface="Nunito Bold"/>
                <a:ea typeface="Nunito Bold"/>
                <a:cs typeface="Sultan Adan" panose="00000400000000000000" pitchFamily="2" charset="-78"/>
                <a:sym typeface="Nunito Bold"/>
              </a:rPr>
              <a:t>جانبی</a:t>
            </a:r>
            <a:r>
              <a:rPr lang="en-GB" sz="4500" b="1" spc="22" dirty="0">
                <a:solidFill>
                  <a:srgbClr val="2D799C"/>
                </a:solidFill>
                <a:latin typeface="Nunito Bold"/>
                <a:ea typeface="Nunito Bold"/>
                <a:cs typeface="Sultan Adan" panose="00000400000000000000" pitchFamily="2" charset="-78"/>
                <a:sym typeface="Nunito Bold"/>
              </a:rPr>
              <a:t> </a:t>
            </a:r>
            <a:r>
              <a:rPr lang="en-GB" sz="4500" b="1" spc="22" dirty="0" err="1">
                <a:solidFill>
                  <a:srgbClr val="2D799C"/>
                </a:solidFill>
                <a:latin typeface="Nunito Bold"/>
                <a:ea typeface="Nunito Bold"/>
                <a:cs typeface="Sultan Adan" panose="00000400000000000000" pitchFamily="2" charset="-78"/>
                <a:sym typeface="Nunito Bold"/>
              </a:rPr>
              <a:t>این</a:t>
            </a:r>
            <a:r>
              <a:rPr lang="en-GB" sz="4500" b="1" spc="22" dirty="0">
                <a:solidFill>
                  <a:srgbClr val="2D799C"/>
                </a:solidFill>
                <a:latin typeface="Nunito Bold"/>
                <a:ea typeface="Nunito Bold"/>
                <a:cs typeface="Sultan Adan" panose="00000400000000000000" pitchFamily="2" charset="-78"/>
                <a:sym typeface="Nunito Bold"/>
              </a:rPr>
              <a:t> </a:t>
            </a:r>
            <a:r>
              <a:rPr lang="en-GB" sz="4500" b="1" spc="22" dirty="0" err="1">
                <a:solidFill>
                  <a:srgbClr val="2D799C"/>
                </a:solidFill>
                <a:latin typeface="Nunito Bold"/>
                <a:ea typeface="Nunito Bold"/>
                <a:cs typeface="Sultan Adan" panose="00000400000000000000" pitchFamily="2" charset="-78"/>
                <a:sym typeface="Nunito Bold"/>
              </a:rPr>
              <a:t>دارو</a:t>
            </a:r>
            <a:r>
              <a:rPr lang="en-GB" sz="4500" b="1" spc="22" dirty="0">
                <a:solidFill>
                  <a:srgbClr val="2D799C"/>
                </a:solidFill>
                <a:latin typeface="Nunito Bold"/>
                <a:ea typeface="Nunito Bold"/>
                <a:cs typeface="Sultan Adan" panose="00000400000000000000" pitchFamily="2" charset="-78"/>
                <a:sym typeface="Nunito Bold"/>
              </a:rPr>
              <a:t> </a:t>
            </a:r>
            <a:r>
              <a:rPr lang="en-GB" sz="4500" b="1" spc="22" dirty="0" err="1">
                <a:solidFill>
                  <a:srgbClr val="2D799C"/>
                </a:solidFill>
                <a:latin typeface="Nunito Bold"/>
                <a:ea typeface="Nunito Bold"/>
                <a:cs typeface="Sultan Adan" panose="00000400000000000000" pitchFamily="2" charset="-78"/>
                <a:sym typeface="Nunito Bold"/>
              </a:rPr>
              <a:t>ها</a:t>
            </a:r>
            <a:endParaRPr lang="en-GB" sz="4500" b="1" spc="22" dirty="0">
              <a:solidFill>
                <a:srgbClr val="2D799C"/>
              </a:solidFill>
              <a:latin typeface="Nunito Bold"/>
              <a:ea typeface="Nunito Bold"/>
              <a:cs typeface="Sultan Adan" panose="00000400000000000000" pitchFamily="2" charset="-78"/>
              <a:sym typeface="Nunito Bold"/>
            </a:endParaRPr>
          </a:p>
          <a:p>
            <a:pPr algn="ctr">
              <a:lnSpc>
                <a:spcPts val="5625"/>
              </a:lnSpc>
            </a:pPr>
            <a:endParaRPr lang="en-US" sz="4500" b="1" spc="22" dirty="0">
              <a:solidFill>
                <a:srgbClr val="2D799C"/>
              </a:solidFill>
              <a:latin typeface="Nunito Bold"/>
              <a:ea typeface="Nunito Bold"/>
              <a:cs typeface="Sultan Adan" panose="00000400000000000000" pitchFamily="2" charset="-78"/>
              <a:sym typeface="Nunito Bold"/>
            </a:endParaRPr>
          </a:p>
        </p:txBody>
      </p:sp>
      <p:sp>
        <p:nvSpPr>
          <p:cNvPr id="7" name="TextBox 7"/>
          <p:cNvSpPr txBox="1"/>
          <p:nvPr/>
        </p:nvSpPr>
        <p:spPr>
          <a:xfrm>
            <a:off x="9899958" y="3257872"/>
            <a:ext cx="6462367" cy="1231106"/>
          </a:xfrm>
          <a:prstGeom prst="rect">
            <a:avLst/>
          </a:prstGeom>
        </p:spPr>
        <p:txBody>
          <a:bodyPr lIns="0" tIns="0" rIns="0" bIns="0" rtlCol="0" anchor="t">
            <a:spAutoFit/>
          </a:bodyPr>
          <a:lstStyle/>
          <a:p>
            <a:pPr marL="824230" lvl="1" indent="-457200" algn="l">
              <a:lnSpc>
                <a:spcPts val="4760"/>
              </a:lnSpc>
              <a:buFont typeface="Arial" panose="020B0604020202020204" pitchFamily="34" charset="0"/>
              <a:buChar char="•"/>
            </a:pPr>
            <a:r>
              <a:rPr lang="en-GB" sz="3400" dirty="0" err="1">
                <a:solidFill>
                  <a:srgbClr val="5C3224"/>
                </a:solidFill>
                <a:latin typeface="Nunito"/>
                <a:ea typeface="Nunito"/>
                <a:cs typeface="Sultan Adan" panose="00000400000000000000" pitchFamily="2" charset="-78"/>
                <a:sym typeface="Nunito"/>
              </a:rPr>
              <a:t>تیروئیدیت</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خود</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ایمنی</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آدرنالیت</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ایمنی</a:t>
            </a:r>
            <a:endParaRPr lang="en-US" sz="3400" dirty="0">
              <a:solidFill>
                <a:srgbClr val="5C3224"/>
              </a:solidFill>
              <a:latin typeface="Nunito"/>
              <a:ea typeface="Nunito"/>
              <a:cs typeface="Sultan Adan" panose="00000400000000000000" pitchFamily="2" charset="-78"/>
              <a:sym typeface="Nunito"/>
            </a:endParaRPr>
          </a:p>
        </p:txBody>
      </p:sp>
      <p:sp>
        <p:nvSpPr>
          <p:cNvPr id="8" name="TextBox 8"/>
          <p:cNvSpPr txBox="1"/>
          <p:nvPr/>
        </p:nvSpPr>
        <p:spPr>
          <a:xfrm>
            <a:off x="4450379" y="3205394"/>
            <a:ext cx="6462367" cy="3666709"/>
          </a:xfrm>
          <a:prstGeom prst="rect">
            <a:avLst/>
          </a:prstGeom>
        </p:spPr>
        <p:txBody>
          <a:bodyPr lIns="0" tIns="0" rIns="0" bIns="0" rtlCol="0" anchor="t">
            <a:spAutoFit/>
          </a:bodyPr>
          <a:lstStyle/>
          <a:p>
            <a:pPr marL="824230" lvl="1" indent="-457200" algn="l">
              <a:lnSpc>
                <a:spcPts val="4760"/>
              </a:lnSpc>
              <a:buFont typeface="Arial" panose="020B0604020202020204" pitchFamily="34" charset="0"/>
              <a:buChar char="•"/>
            </a:pPr>
            <a:r>
              <a:rPr lang="en-GB" sz="3400" dirty="0" err="1">
                <a:solidFill>
                  <a:srgbClr val="5C3224"/>
                </a:solidFill>
                <a:latin typeface="Nunito"/>
                <a:ea typeface="Nunito"/>
                <a:cs typeface="Sultan Adan" panose="00000400000000000000" pitchFamily="2" charset="-78"/>
                <a:sym typeface="Nunito"/>
              </a:rPr>
              <a:t>نفریت</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ایمنی</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هیپوتیروئیدی</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پنومونیت</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هپاتیت</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ایمنی</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کولیت</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ایمنی</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دیابت</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نوع</a:t>
            </a:r>
            <a:r>
              <a:rPr lang="en-GB" sz="3400" dirty="0">
                <a:solidFill>
                  <a:srgbClr val="5C3224"/>
                </a:solidFill>
                <a:latin typeface="Nunito"/>
                <a:ea typeface="Nunito"/>
                <a:cs typeface="Sultan Adan" panose="00000400000000000000" pitchFamily="2" charset="-78"/>
                <a:sym typeface="Nunito"/>
              </a:rPr>
              <a:t> 1 </a:t>
            </a:r>
            <a:r>
              <a:rPr lang="en-GB" sz="3400" dirty="0" err="1">
                <a:solidFill>
                  <a:srgbClr val="5C3224"/>
                </a:solidFill>
                <a:latin typeface="Nunito"/>
                <a:ea typeface="Nunito"/>
                <a:cs typeface="Sultan Adan" panose="00000400000000000000" pitchFamily="2" charset="-78"/>
                <a:sym typeface="Nunito"/>
              </a:rPr>
              <a:t>خود</a:t>
            </a:r>
            <a:r>
              <a:rPr lang="en-GB" sz="3400" dirty="0">
                <a:solidFill>
                  <a:srgbClr val="5C3224"/>
                </a:solidFill>
                <a:latin typeface="Nunito"/>
                <a:ea typeface="Nunito"/>
                <a:cs typeface="Sultan Adan" panose="00000400000000000000" pitchFamily="2" charset="-78"/>
                <a:sym typeface="Nunito"/>
              </a:rPr>
              <a:t> </a:t>
            </a:r>
            <a:r>
              <a:rPr lang="en-GB" sz="3400" dirty="0" err="1">
                <a:solidFill>
                  <a:srgbClr val="5C3224"/>
                </a:solidFill>
                <a:latin typeface="Nunito"/>
                <a:ea typeface="Nunito"/>
                <a:cs typeface="Sultan Adan" panose="00000400000000000000" pitchFamily="2" charset="-78"/>
                <a:sym typeface="Nunito"/>
              </a:rPr>
              <a:t>ایمنی</a:t>
            </a:r>
            <a:endParaRPr lang="en-US" sz="3400" dirty="0">
              <a:solidFill>
                <a:srgbClr val="5C3224"/>
              </a:solidFill>
              <a:latin typeface="Nunito"/>
              <a:ea typeface="Nunito"/>
              <a:cs typeface="Sultan Adan" panose="00000400000000000000" pitchFamily="2" charset="-78"/>
              <a:sym typeface="Nunito"/>
            </a:endParaRPr>
          </a:p>
        </p:txBody>
      </p:sp>
    </p:spTree>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EDE9"/>
        </a:solidFill>
        <a:effectLst/>
      </p:bgPr>
    </p:bg>
    <p:spTree>
      <p:nvGrpSpPr>
        <p:cNvPr id="1" name=""/>
        <p:cNvGrpSpPr/>
        <p:nvPr/>
      </p:nvGrpSpPr>
      <p:grpSpPr>
        <a:xfrm>
          <a:off x="0" y="0"/>
          <a:ext cx="0" cy="0"/>
          <a:chOff x="0" y="0"/>
          <a:chExt cx="0" cy="0"/>
        </a:xfrm>
      </p:grpSpPr>
      <p:grpSp>
        <p:nvGrpSpPr>
          <p:cNvPr id="2" name="Group 2"/>
          <p:cNvGrpSpPr/>
          <p:nvPr/>
        </p:nvGrpSpPr>
        <p:grpSpPr>
          <a:xfrm>
            <a:off x="7496752" y="3346203"/>
            <a:ext cx="9839155" cy="5055791"/>
            <a:chOff x="0" y="-194260"/>
            <a:chExt cx="2591382" cy="1424686"/>
          </a:xfrm>
        </p:grpSpPr>
        <p:sp>
          <p:nvSpPr>
            <p:cNvPr id="3" name="Freeform 3"/>
            <p:cNvSpPr/>
            <p:nvPr/>
          </p:nvSpPr>
          <p:spPr>
            <a:xfrm>
              <a:off x="40353" y="-194260"/>
              <a:ext cx="2551029" cy="1230426"/>
            </a:xfrm>
            <a:custGeom>
              <a:avLst/>
              <a:gdLst/>
              <a:ahLst/>
              <a:cxnLst/>
              <a:rect l="l" t="t" r="r" b="b"/>
              <a:pathLst>
                <a:path w="2551029" h="1230426">
                  <a:moveTo>
                    <a:pt x="9592" y="0"/>
                  </a:moveTo>
                  <a:lnTo>
                    <a:pt x="2541438" y="0"/>
                  </a:lnTo>
                  <a:cubicBezTo>
                    <a:pt x="2546735" y="0"/>
                    <a:pt x="2551029" y="4294"/>
                    <a:pt x="2551029" y="9592"/>
                  </a:cubicBezTo>
                  <a:lnTo>
                    <a:pt x="2551029" y="1220835"/>
                  </a:lnTo>
                  <a:cubicBezTo>
                    <a:pt x="2551029" y="1226132"/>
                    <a:pt x="2546735" y="1230426"/>
                    <a:pt x="2541438" y="1230426"/>
                  </a:cubicBezTo>
                  <a:lnTo>
                    <a:pt x="9592" y="1230426"/>
                  </a:lnTo>
                  <a:cubicBezTo>
                    <a:pt x="4294" y="1230426"/>
                    <a:pt x="0" y="1226132"/>
                    <a:pt x="0" y="1220835"/>
                  </a:cubicBezTo>
                  <a:lnTo>
                    <a:pt x="0" y="9592"/>
                  </a:lnTo>
                  <a:cubicBezTo>
                    <a:pt x="0" y="4294"/>
                    <a:pt x="4294" y="0"/>
                    <a:pt x="9592" y="0"/>
                  </a:cubicBezTo>
                  <a:close/>
                </a:path>
              </a:pathLst>
            </a:custGeom>
            <a:solidFill>
              <a:srgbClr val="A5DAF3"/>
            </a:solidFill>
          </p:spPr>
        </p:sp>
        <p:sp>
          <p:nvSpPr>
            <p:cNvPr id="4" name="TextBox 4"/>
            <p:cNvSpPr txBox="1"/>
            <p:nvPr/>
          </p:nvSpPr>
          <p:spPr>
            <a:xfrm>
              <a:off x="0" y="-57150"/>
              <a:ext cx="2551029" cy="1287576"/>
            </a:xfrm>
            <a:prstGeom prst="rect">
              <a:avLst/>
            </a:prstGeom>
          </p:spPr>
          <p:txBody>
            <a:bodyPr lIns="50800" tIns="50800" rIns="50800" bIns="50800" rtlCol="0" anchor="ctr"/>
            <a:lstStyle/>
            <a:p>
              <a:pPr algn="ctr">
                <a:lnSpc>
                  <a:spcPts val="4760"/>
                </a:lnSpc>
              </a:pPr>
              <a:endParaRPr lang="en-US" sz="3400" dirty="0">
                <a:solidFill>
                  <a:srgbClr val="5C3224"/>
                </a:solidFill>
                <a:latin typeface="Nunito"/>
                <a:ea typeface="Nunito"/>
                <a:cs typeface="Sultan Adan" panose="00000400000000000000" pitchFamily="2" charset="-78"/>
                <a:sym typeface="Nunito"/>
              </a:endParaRPr>
            </a:p>
          </p:txBody>
        </p:sp>
      </p:grpSp>
      <p:sp>
        <p:nvSpPr>
          <p:cNvPr id="5" name="Freeform 5"/>
          <p:cNvSpPr/>
          <p:nvPr/>
        </p:nvSpPr>
        <p:spPr>
          <a:xfrm rot="5664512">
            <a:off x="-6549611" y="-2016882"/>
            <a:ext cx="16333616" cy="13839027"/>
          </a:xfrm>
          <a:custGeom>
            <a:avLst/>
            <a:gdLst/>
            <a:ahLst/>
            <a:cxnLst/>
            <a:rect l="l" t="t" r="r" b="b"/>
            <a:pathLst>
              <a:path w="16333616" h="13839027">
                <a:moveTo>
                  <a:pt x="0" y="0"/>
                </a:moveTo>
                <a:lnTo>
                  <a:pt x="16333616" y="0"/>
                </a:lnTo>
                <a:lnTo>
                  <a:pt x="16333616" y="13839027"/>
                </a:lnTo>
                <a:lnTo>
                  <a:pt x="0" y="1383902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6" name="Freeform 6"/>
          <p:cNvSpPr/>
          <p:nvPr/>
        </p:nvSpPr>
        <p:spPr>
          <a:xfrm rot="-1677382">
            <a:off x="-5004519" y="3130542"/>
            <a:ext cx="11064688" cy="11979485"/>
          </a:xfrm>
          <a:custGeom>
            <a:avLst/>
            <a:gdLst/>
            <a:ahLst/>
            <a:cxnLst/>
            <a:rect l="l" t="t" r="r" b="b"/>
            <a:pathLst>
              <a:path w="11064688" h="11979485">
                <a:moveTo>
                  <a:pt x="0" y="0"/>
                </a:moveTo>
                <a:lnTo>
                  <a:pt x="11064688" y="0"/>
                </a:lnTo>
                <a:lnTo>
                  <a:pt x="11064688" y="11979486"/>
                </a:lnTo>
                <a:lnTo>
                  <a:pt x="0" y="1197948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Freeform 7"/>
          <p:cNvSpPr/>
          <p:nvPr/>
        </p:nvSpPr>
        <p:spPr>
          <a:xfrm>
            <a:off x="1028700" y="3703994"/>
            <a:ext cx="6587407" cy="6848911"/>
          </a:xfrm>
          <a:custGeom>
            <a:avLst/>
            <a:gdLst/>
            <a:ahLst/>
            <a:cxnLst/>
            <a:rect l="l" t="t" r="r" b="b"/>
            <a:pathLst>
              <a:path w="6587407" h="6848911">
                <a:moveTo>
                  <a:pt x="0" y="0"/>
                </a:moveTo>
                <a:lnTo>
                  <a:pt x="6587407" y="0"/>
                </a:lnTo>
                <a:lnTo>
                  <a:pt x="6587407" y="6848912"/>
                </a:lnTo>
                <a:lnTo>
                  <a:pt x="0" y="684891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8" name="TextBox 8"/>
          <p:cNvSpPr txBox="1"/>
          <p:nvPr/>
        </p:nvSpPr>
        <p:spPr>
          <a:xfrm>
            <a:off x="7573360" y="1587747"/>
            <a:ext cx="9685940" cy="961802"/>
          </a:xfrm>
          <a:prstGeom prst="rect">
            <a:avLst/>
          </a:prstGeom>
        </p:spPr>
        <p:txBody>
          <a:bodyPr lIns="0" tIns="0" rIns="0" bIns="0" rtlCol="0" anchor="t">
            <a:spAutoFit/>
          </a:bodyPr>
          <a:lstStyle/>
          <a:p>
            <a:pPr algn="ctr">
              <a:lnSpc>
                <a:spcPts val="7500"/>
              </a:lnSpc>
            </a:pPr>
            <a:r>
              <a:rPr lang="en-GB" sz="6000" b="1" spc="60" dirty="0" err="1">
                <a:solidFill>
                  <a:srgbClr val="2D799C"/>
                </a:solidFill>
                <a:latin typeface="Nunito Heavy"/>
                <a:ea typeface="Nunito Heavy"/>
                <a:cs typeface="Sultan Adan" panose="00000400000000000000" pitchFamily="2" charset="-78"/>
                <a:sym typeface="Nunito Heavy"/>
              </a:rPr>
              <a:t>دیابت</a:t>
            </a:r>
            <a:r>
              <a:rPr lang="en-GB" sz="6000" b="1" spc="60" dirty="0">
                <a:solidFill>
                  <a:srgbClr val="2D799C"/>
                </a:solidFill>
                <a:latin typeface="Nunito Heavy"/>
                <a:ea typeface="Nunito Heavy"/>
                <a:cs typeface="Sultan Adan" panose="00000400000000000000" pitchFamily="2" charset="-78"/>
                <a:sym typeface="Nunito Heavy"/>
              </a:rPr>
              <a:t> </a:t>
            </a:r>
            <a:r>
              <a:rPr lang="en-GB" sz="6000" b="1" spc="60" dirty="0" err="1">
                <a:solidFill>
                  <a:srgbClr val="2D799C"/>
                </a:solidFill>
                <a:latin typeface="Nunito Heavy"/>
                <a:ea typeface="Nunito Heavy"/>
                <a:cs typeface="Sultan Adan" panose="00000400000000000000" pitchFamily="2" charset="-78"/>
                <a:sym typeface="Nunito Heavy"/>
              </a:rPr>
              <a:t>چیست</a:t>
            </a:r>
            <a:r>
              <a:rPr lang="en-GB" sz="6000" b="1" spc="60" dirty="0">
                <a:solidFill>
                  <a:srgbClr val="2D799C"/>
                </a:solidFill>
                <a:latin typeface="Nunito Heavy"/>
                <a:ea typeface="Nunito Heavy"/>
                <a:cs typeface="Sultan Adan" panose="00000400000000000000" pitchFamily="2" charset="-78"/>
                <a:sym typeface="Nunito Heavy"/>
              </a:rPr>
              <a:t>؟</a:t>
            </a:r>
            <a:endParaRPr lang="en-US" sz="6000" b="1" spc="60" dirty="0">
              <a:solidFill>
                <a:srgbClr val="2D799C"/>
              </a:solidFill>
              <a:latin typeface="Nunito Heavy"/>
              <a:ea typeface="Nunito Heavy"/>
              <a:cs typeface="Sultan Adan" panose="00000400000000000000" pitchFamily="2" charset="-78"/>
              <a:sym typeface="Nunito Heavy"/>
            </a:endParaRPr>
          </a:p>
        </p:txBody>
      </p:sp>
      <p:sp>
        <p:nvSpPr>
          <p:cNvPr id="9" name="Freeform 9"/>
          <p:cNvSpPr/>
          <p:nvPr/>
        </p:nvSpPr>
        <p:spPr>
          <a:xfrm rot="-6793149">
            <a:off x="13648912" y="6418903"/>
            <a:ext cx="7527211" cy="8149539"/>
          </a:xfrm>
          <a:custGeom>
            <a:avLst/>
            <a:gdLst/>
            <a:ahLst/>
            <a:cxnLst/>
            <a:rect l="l" t="t" r="r" b="b"/>
            <a:pathLst>
              <a:path w="7527211" h="8149539">
                <a:moveTo>
                  <a:pt x="0" y="0"/>
                </a:moveTo>
                <a:lnTo>
                  <a:pt x="7527211" y="0"/>
                </a:lnTo>
                <a:lnTo>
                  <a:pt x="7527211" y="8149540"/>
                </a:lnTo>
                <a:lnTo>
                  <a:pt x="0" y="814954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0" name="Rectangle 9"/>
          <p:cNvSpPr/>
          <p:nvPr/>
        </p:nvSpPr>
        <p:spPr>
          <a:xfrm>
            <a:off x="7844330" y="3303577"/>
            <a:ext cx="9144000" cy="3785652"/>
          </a:xfrm>
          <a:prstGeom prst="rect">
            <a:avLst/>
          </a:prstGeom>
        </p:spPr>
        <p:txBody>
          <a:bodyPr>
            <a:spAutoFit/>
          </a:bodyPr>
          <a:lstStyle/>
          <a:p>
            <a:pPr algn="ctr"/>
            <a:endParaRPr lang="fa-IR" sz="4000" dirty="0">
              <a:solidFill>
                <a:schemeClr val="tx2">
                  <a:lumMod val="75000"/>
                </a:schemeClr>
              </a:solidFill>
              <a:cs typeface="Sultan Adan" panose="00000400000000000000" pitchFamily="2" charset="-78"/>
            </a:endParaRPr>
          </a:p>
          <a:p>
            <a:pPr algn="ctr"/>
            <a:r>
              <a:rPr lang="fa-IR" sz="4000" dirty="0">
                <a:solidFill>
                  <a:schemeClr val="tx2">
                    <a:lumMod val="75000"/>
                  </a:schemeClr>
                </a:solidFill>
                <a:cs typeface="Sultan Adan" panose="00000400000000000000" pitchFamily="2" charset="-78"/>
              </a:rPr>
              <a:t>دیابت یک بیماری مزمن متابولیکی است که در آن سطح قند خون (گلوکز) بیش از حد نرمال افزایش می‌یابد. این اتفاق به دلیل کمبود تولید انسولین یا کاهش اثرگذاری انسولین در بدن رخ می‌دهد</a:t>
            </a:r>
            <a:endParaRPr lang="en-US" sz="4000" dirty="0">
              <a:solidFill>
                <a:schemeClr val="tx2">
                  <a:lumMod val="75000"/>
                </a:schemeClr>
              </a:solidFill>
              <a:cs typeface="Sultan Adan" panose="00000400000000000000" pitchFamily="2" charset="-78"/>
            </a:endParaRPr>
          </a:p>
        </p:txBody>
      </p:sp>
    </p:spTree>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EDE9"/>
        </a:solidFill>
        <a:effectLst/>
      </p:bgPr>
    </p:bg>
    <p:spTree>
      <p:nvGrpSpPr>
        <p:cNvPr id="1" name=""/>
        <p:cNvGrpSpPr/>
        <p:nvPr/>
      </p:nvGrpSpPr>
      <p:grpSpPr>
        <a:xfrm>
          <a:off x="0" y="0"/>
          <a:ext cx="0" cy="0"/>
          <a:chOff x="0" y="0"/>
          <a:chExt cx="0" cy="0"/>
        </a:xfrm>
      </p:grpSpPr>
      <p:sp>
        <p:nvSpPr>
          <p:cNvPr id="2" name="Freeform 2"/>
          <p:cNvSpPr/>
          <p:nvPr/>
        </p:nvSpPr>
        <p:spPr>
          <a:xfrm rot="8100000">
            <a:off x="-3762117" y="5970932"/>
            <a:ext cx="13483298" cy="14598059"/>
          </a:xfrm>
          <a:custGeom>
            <a:avLst/>
            <a:gdLst/>
            <a:ahLst/>
            <a:cxnLst/>
            <a:rect l="l" t="t" r="r" b="b"/>
            <a:pathLst>
              <a:path w="13483298" h="14598059">
                <a:moveTo>
                  <a:pt x="0" y="0"/>
                </a:moveTo>
                <a:lnTo>
                  <a:pt x="13483298" y="0"/>
                </a:lnTo>
                <a:lnTo>
                  <a:pt x="13483298" y="14598059"/>
                </a:lnTo>
                <a:lnTo>
                  <a:pt x="0" y="14598059"/>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605814" y="5276246"/>
            <a:ext cx="5449553" cy="4537992"/>
          </a:xfrm>
          <a:custGeom>
            <a:avLst/>
            <a:gdLst/>
            <a:ahLst/>
            <a:cxnLst/>
            <a:rect l="l" t="t" r="r" b="b"/>
            <a:pathLst>
              <a:path w="5449553" h="4537992">
                <a:moveTo>
                  <a:pt x="0" y="0"/>
                </a:moveTo>
                <a:lnTo>
                  <a:pt x="5449554" y="0"/>
                </a:lnTo>
                <a:lnTo>
                  <a:pt x="5449554" y="4537992"/>
                </a:lnTo>
                <a:lnTo>
                  <a:pt x="0" y="453799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3012735">
            <a:off x="8215500" y="-10499770"/>
            <a:ext cx="13483298" cy="14598059"/>
          </a:xfrm>
          <a:custGeom>
            <a:avLst/>
            <a:gdLst/>
            <a:ahLst/>
            <a:cxnLst/>
            <a:rect l="l" t="t" r="r" b="b"/>
            <a:pathLst>
              <a:path w="13483298" h="14598059">
                <a:moveTo>
                  <a:pt x="0" y="0"/>
                </a:moveTo>
                <a:lnTo>
                  <a:pt x="13483299" y="0"/>
                </a:lnTo>
                <a:lnTo>
                  <a:pt x="13483299" y="14598059"/>
                </a:lnTo>
                <a:lnTo>
                  <a:pt x="0" y="1459805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14824387" y="542314"/>
            <a:ext cx="2709879" cy="8715986"/>
          </a:xfrm>
          <a:custGeom>
            <a:avLst/>
            <a:gdLst/>
            <a:ahLst/>
            <a:cxnLst/>
            <a:rect l="l" t="t" r="r" b="b"/>
            <a:pathLst>
              <a:path w="2709879" h="8715986">
                <a:moveTo>
                  <a:pt x="0" y="0"/>
                </a:moveTo>
                <a:lnTo>
                  <a:pt x="2709879" y="0"/>
                </a:lnTo>
                <a:lnTo>
                  <a:pt x="2709879" y="8715986"/>
                </a:lnTo>
                <a:lnTo>
                  <a:pt x="0" y="871598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TextBox 6"/>
          <p:cNvSpPr txBox="1"/>
          <p:nvPr/>
        </p:nvSpPr>
        <p:spPr>
          <a:xfrm>
            <a:off x="4186730" y="1267727"/>
            <a:ext cx="9685940" cy="1923604"/>
          </a:xfrm>
          <a:prstGeom prst="rect">
            <a:avLst/>
          </a:prstGeom>
        </p:spPr>
        <p:txBody>
          <a:bodyPr lIns="0" tIns="0" rIns="0" bIns="0" rtlCol="0" anchor="t">
            <a:spAutoFit/>
          </a:bodyPr>
          <a:lstStyle/>
          <a:p>
            <a:pPr algn="ctr">
              <a:lnSpc>
                <a:spcPts val="7500"/>
              </a:lnSpc>
            </a:pPr>
            <a:r>
              <a:rPr lang="fa-IR" sz="6000" b="1" dirty="0" smtClean="0">
                <a:solidFill>
                  <a:srgbClr val="2D799C"/>
                </a:solidFill>
                <a:latin typeface="Nunito Heavy"/>
                <a:ea typeface="Nunito Heavy"/>
                <a:cs typeface="Sultan Adan" panose="00000400000000000000" pitchFamily="2" charset="-78"/>
                <a:sym typeface="Nunito Heavy"/>
              </a:rPr>
              <a:t>دیابت ناشی از مهارکننده چیست؟</a:t>
            </a:r>
            <a:endParaRPr lang="en-US" sz="6000" b="1" dirty="0">
              <a:solidFill>
                <a:srgbClr val="2D799C"/>
              </a:solidFill>
              <a:latin typeface="Nunito Heavy"/>
              <a:ea typeface="Nunito Heavy"/>
              <a:cs typeface="Sultan Adan" panose="00000400000000000000" pitchFamily="2" charset="-78"/>
              <a:sym typeface="Nunito Heavy"/>
            </a:endParaRPr>
          </a:p>
        </p:txBody>
      </p:sp>
      <p:grpSp>
        <p:nvGrpSpPr>
          <p:cNvPr id="7" name="Group 7"/>
          <p:cNvGrpSpPr/>
          <p:nvPr/>
        </p:nvGrpSpPr>
        <p:grpSpPr>
          <a:xfrm>
            <a:off x="3771763" y="3438734"/>
            <a:ext cx="10896600" cy="4861385"/>
            <a:chOff x="0" y="0"/>
            <a:chExt cx="2551029" cy="1230426"/>
          </a:xfrm>
        </p:grpSpPr>
        <p:sp>
          <p:nvSpPr>
            <p:cNvPr id="8" name="Freeform 8"/>
            <p:cNvSpPr/>
            <p:nvPr/>
          </p:nvSpPr>
          <p:spPr>
            <a:xfrm>
              <a:off x="0" y="0"/>
              <a:ext cx="2551029" cy="1230426"/>
            </a:xfrm>
            <a:custGeom>
              <a:avLst/>
              <a:gdLst/>
              <a:ahLst/>
              <a:cxnLst/>
              <a:rect l="l" t="t" r="r" b="b"/>
              <a:pathLst>
                <a:path w="2551029" h="1230426">
                  <a:moveTo>
                    <a:pt x="9592" y="0"/>
                  </a:moveTo>
                  <a:lnTo>
                    <a:pt x="2541438" y="0"/>
                  </a:lnTo>
                  <a:cubicBezTo>
                    <a:pt x="2546735" y="0"/>
                    <a:pt x="2551029" y="4294"/>
                    <a:pt x="2551029" y="9592"/>
                  </a:cubicBezTo>
                  <a:lnTo>
                    <a:pt x="2551029" y="1220835"/>
                  </a:lnTo>
                  <a:cubicBezTo>
                    <a:pt x="2551029" y="1226132"/>
                    <a:pt x="2546735" y="1230426"/>
                    <a:pt x="2541438" y="1230426"/>
                  </a:cubicBezTo>
                  <a:lnTo>
                    <a:pt x="9592" y="1230426"/>
                  </a:lnTo>
                  <a:cubicBezTo>
                    <a:pt x="4294" y="1230426"/>
                    <a:pt x="0" y="1226132"/>
                    <a:pt x="0" y="1220835"/>
                  </a:cubicBezTo>
                  <a:lnTo>
                    <a:pt x="0" y="9592"/>
                  </a:lnTo>
                  <a:cubicBezTo>
                    <a:pt x="0" y="4294"/>
                    <a:pt x="4294" y="0"/>
                    <a:pt x="9592" y="0"/>
                  </a:cubicBezTo>
                  <a:close/>
                </a:path>
              </a:pathLst>
            </a:custGeom>
            <a:solidFill>
              <a:srgbClr val="A5DAF3"/>
            </a:solidFill>
          </p:spPr>
        </p:sp>
        <p:sp>
          <p:nvSpPr>
            <p:cNvPr id="9" name="TextBox 9"/>
            <p:cNvSpPr txBox="1"/>
            <p:nvPr/>
          </p:nvSpPr>
          <p:spPr>
            <a:xfrm>
              <a:off x="0" y="-57150"/>
              <a:ext cx="2551029" cy="1287576"/>
            </a:xfrm>
            <a:prstGeom prst="rect">
              <a:avLst/>
            </a:prstGeom>
          </p:spPr>
          <p:txBody>
            <a:bodyPr lIns="50800" tIns="50800" rIns="50800" bIns="50800" rtlCol="0" anchor="ctr"/>
            <a:lstStyle/>
            <a:p>
              <a:pPr algn="ctr">
                <a:lnSpc>
                  <a:spcPts val="4760"/>
                </a:lnSpc>
              </a:pPr>
              <a:endParaRPr lang="en-US" sz="3400" dirty="0">
                <a:solidFill>
                  <a:srgbClr val="5C3224"/>
                </a:solidFill>
                <a:latin typeface="Nunito"/>
                <a:ea typeface="Nunito"/>
                <a:cs typeface="Nunito"/>
                <a:sym typeface="Nunito"/>
              </a:endParaRPr>
            </a:p>
          </p:txBody>
        </p:sp>
      </p:grpSp>
      <p:sp>
        <p:nvSpPr>
          <p:cNvPr id="10" name="Rectangle 9"/>
          <p:cNvSpPr/>
          <p:nvPr/>
        </p:nvSpPr>
        <p:spPr>
          <a:xfrm>
            <a:off x="4715508" y="3607268"/>
            <a:ext cx="9144000" cy="4524315"/>
          </a:xfrm>
          <a:prstGeom prst="rect">
            <a:avLst/>
          </a:prstGeom>
        </p:spPr>
        <p:txBody>
          <a:bodyPr>
            <a:spAutoFit/>
          </a:bodyPr>
          <a:lstStyle/>
          <a:p>
            <a:pPr algn="ctr"/>
            <a:r>
              <a:rPr lang="fa-IR" sz="3600" dirty="0" smtClean="0">
                <a:solidFill>
                  <a:schemeClr val="tx2">
                    <a:lumMod val="75000"/>
                  </a:schemeClr>
                </a:solidFill>
                <a:cs typeface="Sultan Adan" panose="00000400000000000000" pitchFamily="2" charset="-78"/>
              </a:rPr>
              <a:t>یک عارضه نادر اما جدی است مهار </a:t>
            </a:r>
            <a:r>
              <a:rPr lang="fa-IR" sz="3600" dirty="0">
                <a:solidFill>
                  <a:schemeClr val="tx2">
                    <a:lumMod val="75000"/>
                  </a:schemeClr>
                </a:solidFill>
                <a:cs typeface="Sultan Adan" panose="00000400000000000000" pitchFamily="2" charset="-78"/>
              </a:rPr>
              <a:t>کننده ها، سیستم ایمنی را فعال‌تر می‌کنند تا به سلول‌های سرطانی حمله کند.</a:t>
            </a:r>
          </a:p>
          <a:p>
            <a:pPr algn="ctr"/>
            <a:r>
              <a:rPr lang="fa-IR" sz="3600" dirty="0">
                <a:solidFill>
                  <a:schemeClr val="tx2">
                    <a:lumMod val="75000"/>
                  </a:schemeClr>
                </a:solidFill>
                <a:cs typeface="Sultan Adan" panose="00000400000000000000" pitchFamily="2" charset="-78"/>
              </a:rPr>
              <a:t>در برخی بیماران، این تحریک بیش‌ازحد سیستم ایمنی باعث حمله اشتباهی به سلول‌های بتای تولیدکننده انسولین در پانکراس می‌شود.</a:t>
            </a:r>
          </a:p>
          <a:p>
            <a:pPr algn="ctr"/>
            <a:r>
              <a:rPr lang="fa-IR" sz="3600" dirty="0">
                <a:solidFill>
                  <a:schemeClr val="tx2">
                    <a:lumMod val="75000"/>
                  </a:schemeClr>
                </a:solidFill>
                <a:cs typeface="Sultan Adan" panose="00000400000000000000" pitchFamily="2" charset="-78"/>
              </a:rPr>
              <a:t> این حمله، عملکرد پانکراس را مختل کرده و منجر به دیابت نوع 1 وابسته به انسولین </a:t>
            </a:r>
            <a:r>
              <a:rPr lang="fa-IR" sz="3600" dirty="0" smtClean="0">
                <a:solidFill>
                  <a:schemeClr val="tx2">
                    <a:lumMod val="75000"/>
                  </a:schemeClr>
                </a:solidFill>
                <a:cs typeface="Sultan Adan" panose="00000400000000000000" pitchFamily="2" charset="-78"/>
              </a:rPr>
              <a:t>می‌شود</a:t>
            </a:r>
            <a:endParaRPr lang="en-US" sz="3600" dirty="0">
              <a:solidFill>
                <a:schemeClr val="tx2">
                  <a:lumMod val="75000"/>
                </a:schemeClr>
              </a:solidFill>
              <a:cs typeface="Sultan Adan" panose="00000400000000000000" pitchFamily="2" charset="-78"/>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D799C"/>
        </a:solidFill>
        <a:effectLst/>
      </p:bgPr>
    </p:bg>
    <p:spTree>
      <p:nvGrpSpPr>
        <p:cNvPr id="1" name=""/>
        <p:cNvGrpSpPr/>
        <p:nvPr/>
      </p:nvGrpSpPr>
      <p:grpSpPr>
        <a:xfrm>
          <a:off x="0" y="0"/>
          <a:ext cx="0" cy="0"/>
          <a:chOff x="0" y="0"/>
          <a:chExt cx="0" cy="0"/>
        </a:xfrm>
      </p:grpSpPr>
      <p:sp>
        <p:nvSpPr>
          <p:cNvPr id="11" name="Freeform 11"/>
          <p:cNvSpPr/>
          <p:nvPr/>
        </p:nvSpPr>
        <p:spPr>
          <a:xfrm rot="6737149" flipH="1" flipV="1">
            <a:off x="-7476913" y="-9145504"/>
            <a:ext cx="15744553" cy="13339931"/>
          </a:xfrm>
          <a:custGeom>
            <a:avLst/>
            <a:gdLst/>
            <a:ahLst/>
            <a:cxnLst/>
            <a:rect l="l" t="t" r="r" b="b"/>
            <a:pathLst>
              <a:path w="15744553" h="13339931">
                <a:moveTo>
                  <a:pt x="15744553" y="13339931"/>
                </a:moveTo>
                <a:lnTo>
                  <a:pt x="0" y="13339931"/>
                </a:lnTo>
                <a:lnTo>
                  <a:pt x="0" y="0"/>
                </a:lnTo>
                <a:lnTo>
                  <a:pt x="15744553" y="0"/>
                </a:lnTo>
                <a:lnTo>
                  <a:pt x="15744553" y="13339931"/>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2" name="Freeform 12"/>
          <p:cNvSpPr/>
          <p:nvPr/>
        </p:nvSpPr>
        <p:spPr>
          <a:xfrm rot="-5585351">
            <a:off x="-3415423" y="-5153869"/>
            <a:ext cx="8238809" cy="8919970"/>
          </a:xfrm>
          <a:custGeom>
            <a:avLst/>
            <a:gdLst/>
            <a:ahLst/>
            <a:cxnLst/>
            <a:rect l="l" t="t" r="r" b="b"/>
            <a:pathLst>
              <a:path w="8238809" h="8919970">
                <a:moveTo>
                  <a:pt x="0" y="0"/>
                </a:moveTo>
                <a:lnTo>
                  <a:pt x="8238808" y="0"/>
                </a:lnTo>
                <a:lnTo>
                  <a:pt x="8238808" y="8919970"/>
                </a:lnTo>
                <a:lnTo>
                  <a:pt x="0" y="891997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3" name="Freeform 13"/>
          <p:cNvSpPr/>
          <p:nvPr/>
        </p:nvSpPr>
        <p:spPr>
          <a:xfrm rot="6590698">
            <a:off x="10415724" y="5856608"/>
            <a:ext cx="15744553" cy="13339931"/>
          </a:xfrm>
          <a:custGeom>
            <a:avLst/>
            <a:gdLst/>
            <a:ahLst/>
            <a:cxnLst/>
            <a:rect l="l" t="t" r="r" b="b"/>
            <a:pathLst>
              <a:path w="15744553" h="13339931">
                <a:moveTo>
                  <a:pt x="0" y="0"/>
                </a:moveTo>
                <a:lnTo>
                  <a:pt x="15744554" y="0"/>
                </a:lnTo>
                <a:lnTo>
                  <a:pt x="15744554" y="13339931"/>
                </a:lnTo>
                <a:lnTo>
                  <a:pt x="0" y="13339931"/>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4" name="Freeform 14"/>
          <p:cNvSpPr/>
          <p:nvPr/>
        </p:nvSpPr>
        <p:spPr>
          <a:xfrm rot="-6793149">
            <a:off x="13580720" y="6212230"/>
            <a:ext cx="7527211" cy="8149539"/>
          </a:xfrm>
          <a:custGeom>
            <a:avLst/>
            <a:gdLst/>
            <a:ahLst/>
            <a:cxnLst/>
            <a:rect l="l" t="t" r="r" b="b"/>
            <a:pathLst>
              <a:path w="7527211" h="8149539">
                <a:moveTo>
                  <a:pt x="0" y="0"/>
                </a:moveTo>
                <a:lnTo>
                  <a:pt x="7527211" y="0"/>
                </a:lnTo>
                <a:lnTo>
                  <a:pt x="7527211" y="8149540"/>
                </a:lnTo>
                <a:lnTo>
                  <a:pt x="0" y="814954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graphicFrame>
        <p:nvGraphicFramePr>
          <p:cNvPr id="15" name="Table 14"/>
          <p:cNvGraphicFramePr>
            <a:graphicFrameLocks noGrp="1"/>
          </p:cNvGraphicFramePr>
          <p:nvPr>
            <p:extLst>
              <p:ext uri="{D42A27DB-BD31-4B8C-83A1-F6EECF244321}">
                <p14:modId xmlns:p14="http://schemas.microsoft.com/office/powerpoint/2010/main" val="1249186427"/>
              </p:ext>
            </p:extLst>
          </p:nvPr>
        </p:nvGraphicFramePr>
        <p:xfrm>
          <a:off x="2971800" y="1943100"/>
          <a:ext cx="12192000" cy="7223211"/>
        </p:xfrm>
        <a:graphic>
          <a:graphicData uri="http://schemas.openxmlformats.org/drawingml/2006/table">
            <a:tbl>
              <a:tblPr firstRow="1" bandRow="1">
                <a:tableStyleId>{5C22544A-7EE6-4342-B048-85BDC9FD1C3A}</a:tableStyleId>
              </a:tblPr>
              <a:tblGrid>
                <a:gridCol w="6096000"/>
                <a:gridCol w="6096000"/>
              </a:tblGrid>
              <a:tr h="781083">
                <a:tc>
                  <a:txBody>
                    <a:bodyPr/>
                    <a:lstStyle/>
                    <a:p>
                      <a:pPr algn="ctr"/>
                      <a:r>
                        <a:rPr lang="fa-IR" sz="4400" dirty="0" smtClean="0">
                          <a:cs typeface="Sultan Adan" panose="00000400000000000000" pitchFamily="2" charset="-78"/>
                        </a:rPr>
                        <a:t>دیابت</a:t>
                      </a:r>
                      <a:r>
                        <a:rPr lang="fa-IR" sz="4400" baseline="0" dirty="0" smtClean="0">
                          <a:cs typeface="Sultan Adan" panose="00000400000000000000" pitchFamily="2" charset="-78"/>
                        </a:rPr>
                        <a:t> نوع یک</a:t>
                      </a:r>
                      <a:endParaRPr lang="en-US" sz="4400" dirty="0">
                        <a:cs typeface="Sultan Adan" panose="00000400000000000000" pitchFamily="2" charset="-78"/>
                      </a:endParaRPr>
                    </a:p>
                  </a:txBody>
                  <a:tcPr>
                    <a:solidFill>
                      <a:schemeClr val="accent1">
                        <a:lumMod val="75000"/>
                      </a:schemeClr>
                    </a:solidFill>
                  </a:tcPr>
                </a:tc>
                <a:tc>
                  <a:txBody>
                    <a:bodyPr/>
                    <a:lstStyle/>
                    <a:p>
                      <a:pPr algn="ctr"/>
                      <a:r>
                        <a:rPr lang="fa-IR" sz="4000" dirty="0" smtClean="0">
                          <a:cs typeface="Sultan Adan" panose="00000400000000000000" pitchFamily="2" charset="-78"/>
                        </a:rPr>
                        <a:t>دیابت</a:t>
                      </a:r>
                      <a:r>
                        <a:rPr lang="fa-IR" sz="4000" baseline="0" dirty="0" smtClean="0">
                          <a:cs typeface="Sultan Adan" panose="00000400000000000000" pitchFamily="2" charset="-78"/>
                        </a:rPr>
                        <a:t> ناشی از مهار کننده</a:t>
                      </a:r>
                      <a:endParaRPr lang="en-US" sz="4000" dirty="0">
                        <a:cs typeface="Sultan Adan" panose="00000400000000000000" pitchFamily="2" charset="-78"/>
                      </a:endParaRPr>
                    </a:p>
                  </a:txBody>
                  <a:tcPr>
                    <a:solidFill>
                      <a:schemeClr val="accent1">
                        <a:lumMod val="75000"/>
                      </a:schemeClr>
                    </a:solidFill>
                  </a:tcPr>
                </a:tc>
              </a:tr>
              <a:tr h="791931">
                <a:tc>
                  <a:txBody>
                    <a:bodyPr/>
                    <a:lstStyle/>
                    <a:p>
                      <a:pPr algn="ctr"/>
                      <a:r>
                        <a:rPr lang="fa-IR" sz="3600" dirty="0" smtClean="0">
                          <a:solidFill>
                            <a:schemeClr val="tx2">
                              <a:lumMod val="50000"/>
                            </a:schemeClr>
                          </a:solidFill>
                          <a:cs typeface="Sultan Adan" panose="00000400000000000000" pitchFamily="2" charset="-78"/>
                        </a:rPr>
                        <a:t>علت خود ایمنی ژنتیکی</a:t>
                      </a:r>
                      <a:endParaRPr lang="en-US" sz="3600" dirty="0">
                        <a:solidFill>
                          <a:schemeClr val="tx2">
                            <a:lumMod val="50000"/>
                          </a:schemeClr>
                        </a:solidFill>
                        <a:cs typeface="Sultan Adan" panose="00000400000000000000" pitchFamily="2" charset="-78"/>
                      </a:endParaRPr>
                    </a:p>
                  </a:txBody>
                  <a:tcPr/>
                </a:tc>
                <a:tc>
                  <a:txBody>
                    <a:bodyPr/>
                    <a:lstStyle/>
                    <a:p>
                      <a:pPr algn="ctr"/>
                      <a:r>
                        <a:rPr lang="fa-IR" sz="3600" dirty="0" smtClean="0">
                          <a:solidFill>
                            <a:schemeClr val="tx2">
                              <a:lumMod val="50000"/>
                            </a:schemeClr>
                          </a:solidFill>
                          <a:cs typeface="Sultan Adan" panose="00000400000000000000" pitchFamily="2" charset="-78"/>
                        </a:rPr>
                        <a:t>تحریک</a:t>
                      </a:r>
                      <a:r>
                        <a:rPr lang="fa-IR" sz="3600" baseline="0" dirty="0" smtClean="0">
                          <a:solidFill>
                            <a:schemeClr val="tx2">
                              <a:lumMod val="50000"/>
                            </a:schemeClr>
                          </a:solidFill>
                          <a:cs typeface="Sultan Adan" panose="00000400000000000000" pitchFamily="2" charset="-78"/>
                        </a:rPr>
                        <a:t> بیش از حد سیستم ایمنی</a:t>
                      </a:r>
                      <a:endParaRPr lang="en-US" sz="3600" dirty="0">
                        <a:solidFill>
                          <a:schemeClr val="tx2">
                            <a:lumMod val="50000"/>
                          </a:schemeClr>
                        </a:solidFill>
                        <a:cs typeface="Sultan Adan" panose="00000400000000000000" pitchFamily="2" charset="-78"/>
                      </a:endParaRPr>
                    </a:p>
                  </a:txBody>
                  <a:tcPr/>
                </a:tc>
              </a:tr>
              <a:tr h="791931">
                <a:tc>
                  <a:txBody>
                    <a:bodyPr/>
                    <a:lstStyle/>
                    <a:p>
                      <a:pPr algn="ctr"/>
                      <a:r>
                        <a:rPr lang="fa-IR" sz="3600" dirty="0" smtClean="0">
                          <a:solidFill>
                            <a:schemeClr val="tx2">
                              <a:lumMod val="50000"/>
                            </a:schemeClr>
                          </a:solidFill>
                          <a:cs typeface="Sultan Adan" panose="00000400000000000000" pitchFamily="2" charset="-78"/>
                        </a:rPr>
                        <a:t>پیشرفت طی چند ماه یا سال</a:t>
                      </a:r>
                      <a:endParaRPr lang="en-US" sz="3600" dirty="0">
                        <a:solidFill>
                          <a:schemeClr val="tx2">
                            <a:lumMod val="50000"/>
                          </a:schemeClr>
                        </a:solidFill>
                        <a:cs typeface="Sultan Adan" panose="00000400000000000000" pitchFamily="2" charset="-78"/>
                      </a:endParaRPr>
                    </a:p>
                  </a:txBody>
                  <a:tcPr/>
                </a:tc>
                <a:tc>
                  <a:txBody>
                    <a:bodyPr/>
                    <a:lstStyle/>
                    <a:p>
                      <a:pPr algn="ctr"/>
                      <a:r>
                        <a:rPr lang="fa-IR" sz="3600" dirty="0" smtClean="0">
                          <a:solidFill>
                            <a:schemeClr val="tx2">
                              <a:lumMod val="50000"/>
                            </a:schemeClr>
                          </a:solidFill>
                          <a:cs typeface="Sultan Adan" panose="00000400000000000000" pitchFamily="2" charset="-78"/>
                        </a:rPr>
                        <a:t>ناگهانی و سریع</a:t>
                      </a:r>
                      <a:endParaRPr lang="en-US" sz="3600" dirty="0">
                        <a:solidFill>
                          <a:schemeClr val="tx2">
                            <a:lumMod val="50000"/>
                          </a:schemeClr>
                        </a:solidFill>
                        <a:cs typeface="Sultan Adan" panose="00000400000000000000" pitchFamily="2" charset="-78"/>
                      </a:endParaRPr>
                    </a:p>
                  </a:txBody>
                  <a:tcPr/>
                </a:tc>
              </a:tr>
              <a:tr h="1064055">
                <a:tc>
                  <a:txBody>
                    <a:bodyPr/>
                    <a:lstStyle/>
                    <a:p>
                      <a:pPr algn="ctr"/>
                      <a:r>
                        <a:rPr lang="fa-IR" sz="3600" dirty="0" smtClean="0">
                          <a:solidFill>
                            <a:schemeClr val="tx2">
                              <a:lumMod val="50000"/>
                            </a:schemeClr>
                          </a:solidFill>
                          <a:cs typeface="Sultan Adan" panose="00000400000000000000" pitchFamily="2" charset="-78"/>
                        </a:rPr>
                        <a:t>کودکی یا نوجوانی </a:t>
                      </a:r>
                      <a:endParaRPr lang="en-US" sz="3600" dirty="0">
                        <a:solidFill>
                          <a:schemeClr val="tx2">
                            <a:lumMod val="50000"/>
                          </a:schemeClr>
                        </a:solidFill>
                        <a:cs typeface="Sultan Adan" panose="00000400000000000000" pitchFamily="2" charset="-78"/>
                      </a:endParaRPr>
                    </a:p>
                  </a:txBody>
                  <a:tcPr/>
                </a:tc>
                <a:tc>
                  <a:txBody>
                    <a:bodyPr/>
                    <a:lstStyle/>
                    <a:p>
                      <a:pPr algn="ctr"/>
                      <a:r>
                        <a:rPr lang="fa-IR" sz="3600" dirty="0" smtClean="0">
                          <a:solidFill>
                            <a:schemeClr val="tx2">
                              <a:lumMod val="50000"/>
                            </a:schemeClr>
                          </a:solidFill>
                          <a:cs typeface="Sultan Adan" panose="00000400000000000000" pitchFamily="2" charset="-78"/>
                        </a:rPr>
                        <a:t>بزرگسال مبتلا به سرطان</a:t>
                      </a:r>
                      <a:endParaRPr lang="en-US" sz="3600" dirty="0">
                        <a:solidFill>
                          <a:schemeClr val="tx2">
                            <a:lumMod val="50000"/>
                          </a:schemeClr>
                        </a:solidFill>
                        <a:cs typeface="Sultan Adan" panose="00000400000000000000" pitchFamily="2" charset="-78"/>
                      </a:endParaRPr>
                    </a:p>
                  </a:txBody>
                  <a:tcPr/>
                </a:tc>
              </a:tr>
              <a:tr h="1447800">
                <a:tc>
                  <a:txBody>
                    <a:bodyPr/>
                    <a:lstStyle/>
                    <a:p>
                      <a:pPr algn="ctr"/>
                      <a:r>
                        <a:rPr lang="fa-IR" sz="3600" dirty="0" smtClean="0">
                          <a:solidFill>
                            <a:schemeClr val="tx2">
                              <a:lumMod val="50000"/>
                            </a:schemeClr>
                          </a:solidFill>
                          <a:cs typeface="Sultan Adan" panose="00000400000000000000" pitchFamily="2" charset="-78"/>
                        </a:rPr>
                        <a:t>کتو اسیدوز در صورت تاخیر در درمان</a:t>
                      </a:r>
                      <a:endParaRPr lang="en-US" sz="3600" dirty="0">
                        <a:solidFill>
                          <a:schemeClr val="tx2">
                            <a:lumMod val="50000"/>
                          </a:schemeClr>
                        </a:solidFill>
                        <a:cs typeface="Sultan Adan" panose="00000400000000000000" pitchFamily="2" charset="-78"/>
                      </a:endParaRPr>
                    </a:p>
                  </a:txBody>
                  <a:tcPr/>
                </a:tc>
                <a:tc>
                  <a:txBody>
                    <a:bodyPr/>
                    <a:lstStyle/>
                    <a:p>
                      <a:pPr algn="ctr"/>
                      <a:r>
                        <a:rPr lang="fa-IR" sz="3600" dirty="0" smtClean="0">
                          <a:solidFill>
                            <a:schemeClr val="tx2">
                              <a:lumMod val="50000"/>
                            </a:schemeClr>
                          </a:solidFill>
                          <a:cs typeface="Sultan Adan" panose="00000400000000000000" pitchFamily="2" charset="-78"/>
                        </a:rPr>
                        <a:t>بسیار شایع و معمولا اولین علامت بیماری</a:t>
                      </a:r>
                      <a:endParaRPr lang="en-US" sz="3600" dirty="0">
                        <a:solidFill>
                          <a:schemeClr val="tx2">
                            <a:lumMod val="50000"/>
                          </a:schemeClr>
                        </a:solidFill>
                        <a:cs typeface="Sultan Adan" panose="00000400000000000000" pitchFamily="2" charset="-78"/>
                      </a:endParaRPr>
                    </a:p>
                  </a:txBody>
                  <a:tcPr/>
                </a:tc>
              </a:tr>
              <a:tr h="791931">
                <a:tc>
                  <a:txBody>
                    <a:bodyPr/>
                    <a:lstStyle/>
                    <a:p>
                      <a:pPr algn="ctr"/>
                      <a:r>
                        <a:rPr lang="fa-IR" sz="3600" dirty="0" smtClean="0">
                          <a:solidFill>
                            <a:schemeClr val="tx2">
                              <a:lumMod val="50000"/>
                            </a:schemeClr>
                          </a:solidFill>
                          <a:cs typeface="Sultan Adan" panose="00000400000000000000" pitchFamily="2" charset="-78"/>
                        </a:rPr>
                        <a:t>درمان قطعی</a:t>
                      </a:r>
                      <a:r>
                        <a:rPr lang="fa-IR" sz="3600" baseline="0" dirty="0" smtClean="0">
                          <a:solidFill>
                            <a:schemeClr val="tx2">
                              <a:lumMod val="50000"/>
                            </a:schemeClr>
                          </a:solidFill>
                          <a:cs typeface="Sultan Adan" panose="00000400000000000000" pitchFamily="2" charset="-78"/>
                        </a:rPr>
                        <a:t> ندارد</a:t>
                      </a:r>
                      <a:endParaRPr lang="en-US" sz="3600" dirty="0">
                        <a:solidFill>
                          <a:schemeClr val="tx2">
                            <a:lumMod val="50000"/>
                          </a:schemeClr>
                        </a:solidFill>
                        <a:cs typeface="Sultan Adan" panose="00000400000000000000" pitchFamily="2" charset="-78"/>
                      </a:endParaRPr>
                    </a:p>
                  </a:txBody>
                  <a:tcPr/>
                </a:tc>
                <a:tc>
                  <a:txBody>
                    <a:bodyPr/>
                    <a:lstStyle/>
                    <a:p>
                      <a:pPr algn="ctr"/>
                      <a:r>
                        <a:rPr lang="fa-IR" sz="3600" dirty="0" smtClean="0">
                          <a:solidFill>
                            <a:schemeClr val="tx2">
                              <a:lumMod val="50000"/>
                            </a:schemeClr>
                          </a:solidFill>
                          <a:cs typeface="Sultan Adan" panose="00000400000000000000" pitchFamily="2" charset="-78"/>
                        </a:rPr>
                        <a:t>غیر قابل برگشت-معمولا قطع دارو مهار کننده تاثیر</a:t>
                      </a:r>
                      <a:r>
                        <a:rPr lang="fa-IR" sz="3600" baseline="0" dirty="0" smtClean="0">
                          <a:solidFill>
                            <a:schemeClr val="tx2">
                              <a:lumMod val="50000"/>
                            </a:schemeClr>
                          </a:solidFill>
                          <a:cs typeface="Sultan Adan" panose="00000400000000000000" pitchFamily="2" charset="-78"/>
                        </a:rPr>
                        <a:t> ندارد</a:t>
                      </a:r>
                      <a:endParaRPr lang="en-US" sz="3600" dirty="0">
                        <a:solidFill>
                          <a:schemeClr val="tx2">
                            <a:lumMod val="50000"/>
                          </a:schemeClr>
                        </a:solidFill>
                        <a:cs typeface="Sultan Adan" panose="00000400000000000000" pitchFamily="2" charset="-78"/>
                      </a:endParaRPr>
                    </a:p>
                  </a:txBody>
                  <a:tcPr/>
                </a:tc>
              </a:tr>
              <a:tr h="791931">
                <a:tc>
                  <a:txBody>
                    <a:bodyPr/>
                    <a:lstStyle/>
                    <a:p>
                      <a:endParaRPr lang="en-US" dirty="0"/>
                    </a:p>
                  </a:txBody>
                  <a:tcPr/>
                </a:tc>
                <a:tc>
                  <a:txBody>
                    <a:bodyPr/>
                    <a:lstStyle/>
                    <a:p>
                      <a:endParaRPr lang="en-US"/>
                    </a:p>
                  </a:txBody>
                  <a:tcPr/>
                </a:tc>
              </a:tr>
              <a:tr h="137160">
                <a:tc>
                  <a:txBody>
                    <a:bodyPr/>
                    <a:lstStyle/>
                    <a:p>
                      <a:endParaRPr lang="en-US" dirty="0"/>
                    </a:p>
                  </a:txBody>
                  <a:tcPr/>
                </a:tc>
                <a:tc>
                  <a:txBody>
                    <a:bodyPr/>
                    <a:lstStyle/>
                    <a:p>
                      <a:endParaRPr lang="en-US" dirty="0"/>
                    </a:p>
                  </a:txBody>
                  <a:tcPr/>
                </a:tc>
              </a:tr>
            </a:tbl>
          </a:graphicData>
        </a:graphic>
      </p:graphicFrame>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EDE9"/>
        </a:solidFill>
        <a:effectLst/>
      </p:bgPr>
    </p:bg>
    <p:spTree>
      <p:nvGrpSpPr>
        <p:cNvPr id="1" name=""/>
        <p:cNvGrpSpPr/>
        <p:nvPr/>
      </p:nvGrpSpPr>
      <p:grpSpPr>
        <a:xfrm>
          <a:off x="0" y="0"/>
          <a:ext cx="0" cy="0"/>
          <a:chOff x="0" y="0"/>
          <a:chExt cx="0" cy="0"/>
        </a:xfrm>
      </p:grpSpPr>
      <p:sp>
        <p:nvSpPr>
          <p:cNvPr id="2" name="Freeform 2"/>
          <p:cNvSpPr/>
          <p:nvPr/>
        </p:nvSpPr>
        <p:spPr>
          <a:xfrm rot="-4785627">
            <a:off x="8362569" y="-1463946"/>
            <a:ext cx="16333616" cy="13839027"/>
          </a:xfrm>
          <a:custGeom>
            <a:avLst/>
            <a:gdLst/>
            <a:ahLst/>
            <a:cxnLst/>
            <a:rect l="l" t="t" r="r" b="b"/>
            <a:pathLst>
              <a:path w="16333616" h="13839027">
                <a:moveTo>
                  <a:pt x="0" y="0"/>
                </a:moveTo>
                <a:lnTo>
                  <a:pt x="16333617" y="0"/>
                </a:lnTo>
                <a:lnTo>
                  <a:pt x="16333617" y="13839028"/>
                </a:lnTo>
                <a:lnTo>
                  <a:pt x="0" y="13839028"/>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1109273" y="1701732"/>
            <a:ext cx="6150027" cy="8996050"/>
          </a:xfrm>
          <a:custGeom>
            <a:avLst/>
            <a:gdLst/>
            <a:ahLst/>
            <a:cxnLst/>
            <a:rect l="l" t="t" r="r" b="b"/>
            <a:pathLst>
              <a:path w="6150027" h="8996050">
                <a:moveTo>
                  <a:pt x="0" y="0"/>
                </a:moveTo>
                <a:lnTo>
                  <a:pt x="6150027" y="0"/>
                </a:lnTo>
                <a:lnTo>
                  <a:pt x="6150027" y="8996051"/>
                </a:lnTo>
                <a:lnTo>
                  <a:pt x="0" y="8996051"/>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TextBox 4"/>
          <p:cNvSpPr txBox="1"/>
          <p:nvPr/>
        </p:nvSpPr>
        <p:spPr>
          <a:xfrm>
            <a:off x="778578" y="1195127"/>
            <a:ext cx="9694433" cy="1923604"/>
          </a:xfrm>
          <a:prstGeom prst="rect">
            <a:avLst/>
          </a:prstGeom>
        </p:spPr>
        <p:txBody>
          <a:bodyPr lIns="0" tIns="0" rIns="0" bIns="0" rtlCol="0" anchor="t">
            <a:spAutoFit/>
          </a:bodyPr>
          <a:lstStyle/>
          <a:p>
            <a:pPr algn="ctr">
              <a:lnSpc>
                <a:spcPts val="7500"/>
              </a:lnSpc>
            </a:pPr>
            <a:r>
              <a:rPr lang="fa-IR" sz="6000" b="1" spc="60" dirty="0" smtClean="0">
                <a:solidFill>
                  <a:srgbClr val="2D799C"/>
                </a:solidFill>
                <a:latin typeface="Nunito Heavy"/>
                <a:ea typeface="Nunito Heavy"/>
                <a:cs typeface="Sultan Adan" panose="00000400000000000000" pitchFamily="2" charset="-78"/>
                <a:sym typeface="Nunito Heavy"/>
              </a:rPr>
              <a:t>ویژگی های </a:t>
            </a:r>
            <a:r>
              <a:rPr lang="fa-IR" sz="5400" b="1" spc="60" dirty="0" smtClean="0">
                <a:solidFill>
                  <a:srgbClr val="2D799C"/>
                </a:solidFill>
                <a:latin typeface="Nunito Heavy"/>
                <a:ea typeface="Nunito Heavy"/>
                <a:cs typeface="Sultan Adan" panose="00000400000000000000" pitchFamily="2" charset="-78"/>
                <a:sym typeface="Nunito Heavy"/>
              </a:rPr>
              <a:t>بالینی</a:t>
            </a:r>
            <a:r>
              <a:rPr lang="fa-IR" sz="6000" b="1" spc="60" dirty="0" smtClean="0">
                <a:solidFill>
                  <a:srgbClr val="2D799C"/>
                </a:solidFill>
                <a:latin typeface="Nunito Heavy"/>
                <a:ea typeface="Nunito Heavy"/>
                <a:cs typeface="Sultan Adan" panose="00000400000000000000" pitchFamily="2" charset="-78"/>
                <a:sym typeface="Nunito Heavy"/>
              </a:rPr>
              <a:t> دیابت ناشی از مهار کننده</a:t>
            </a:r>
            <a:endParaRPr lang="en-US" sz="6000" b="1" spc="60" dirty="0">
              <a:solidFill>
                <a:srgbClr val="2D799C"/>
              </a:solidFill>
              <a:latin typeface="Nunito Heavy"/>
              <a:ea typeface="Nunito Heavy"/>
              <a:cs typeface="Sultan Adan" panose="00000400000000000000" pitchFamily="2" charset="-78"/>
              <a:sym typeface="Nunito Heavy"/>
            </a:endParaRPr>
          </a:p>
        </p:txBody>
      </p:sp>
      <p:sp>
        <p:nvSpPr>
          <p:cNvPr id="5" name="Freeform 5"/>
          <p:cNvSpPr/>
          <p:nvPr/>
        </p:nvSpPr>
        <p:spPr>
          <a:xfrm rot="-5588600">
            <a:off x="-4081270" y="-4779858"/>
            <a:ext cx="7540651" cy="8164091"/>
          </a:xfrm>
          <a:custGeom>
            <a:avLst/>
            <a:gdLst/>
            <a:ahLst/>
            <a:cxnLst/>
            <a:rect l="l" t="t" r="r" b="b"/>
            <a:pathLst>
              <a:path w="7540651" h="8164091">
                <a:moveTo>
                  <a:pt x="0" y="0"/>
                </a:moveTo>
                <a:lnTo>
                  <a:pt x="7540651" y="0"/>
                </a:lnTo>
                <a:lnTo>
                  <a:pt x="7540651" y="8164091"/>
                </a:lnTo>
                <a:lnTo>
                  <a:pt x="0" y="8164091"/>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grpSp>
        <p:nvGrpSpPr>
          <p:cNvPr id="6" name="Group 6"/>
          <p:cNvGrpSpPr/>
          <p:nvPr/>
        </p:nvGrpSpPr>
        <p:grpSpPr>
          <a:xfrm>
            <a:off x="787071" y="3118731"/>
            <a:ext cx="9685940" cy="7724457"/>
            <a:chOff x="0" y="-129810"/>
            <a:chExt cx="2551029" cy="1360236"/>
          </a:xfrm>
        </p:grpSpPr>
        <p:sp>
          <p:nvSpPr>
            <p:cNvPr id="7" name="Freeform 7"/>
            <p:cNvSpPr/>
            <p:nvPr/>
          </p:nvSpPr>
          <p:spPr>
            <a:xfrm>
              <a:off x="0" y="-129810"/>
              <a:ext cx="2551029" cy="1230426"/>
            </a:xfrm>
            <a:custGeom>
              <a:avLst/>
              <a:gdLst/>
              <a:ahLst/>
              <a:cxnLst/>
              <a:rect l="l" t="t" r="r" b="b"/>
              <a:pathLst>
                <a:path w="2551029" h="1230426">
                  <a:moveTo>
                    <a:pt x="9592" y="0"/>
                  </a:moveTo>
                  <a:lnTo>
                    <a:pt x="2541438" y="0"/>
                  </a:lnTo>
                  <a:cubicBezTo>
                    <a:pt x="2546735" y="0"/>
                    <a:pt x="2551029" y="4294"/>
                    <a:pt x="2551029" y="9592"/>
                  </a:cubicBezTo>
                  <a:lnTo>
                    <a:pt x="2551029" y="1220835"/>
                  </a:lnTo>
                  <a:cubicBezTo>
                    <a:pt x="2551029" y="1226132"/>
                    <a:pt x="2546735" y="1230426"/>
                    <a:pt x="2541438" y="1230426"/>
                  </a:cubicBezTo>
                  <a:lnTo>
                    <a:pt x="9592" y="1230426"/>
                  </a:lnTo>
                  <a:cubicBezTo>
                    <a:pt x="4294" y="1230426"/>
                    <a:pt x="0" y="1226132"/>
                    <a:pt x="0" y="1220835"/>
                  </a:cubicBezTo>
                  <a:lnTo>
                    <a:pt x="0" y="9592"/>
                  </a:lnTo>
                  <a:cubicBezTo>
                    <a:pt x="0" y="4294"/>
                    <a:pt x="4294" y="0"/>
                    <a:pt x="9592" y="0"/>
                  </a:cubicBezTo>
                  <a:close/>
                </a:path>
              </a:pathLst>
            </a:custGeom>
            <a:solidFill>
              <a:srgbClr val="A5DAF3"/>
            </a:solidFill>
          </p:spPr>
        </p:sp>
        <p:sp>
          <p:nvSpPr>
            <p:cNvPr id="8" name="TextBox 8"/>
            <p:cNvSpPr txBox="1"/>
            <p:nvPr/>
          </p:nvSpPr>
          <p:spPr>
            <a:xfrm>
              <a:off x="0" y="-57150"/>
              <a:ext cx="2551029" cy="1287576"/>
            </a:xfrm>
            <a:prstGeom prst="rect">
              <a:avLst/>
            </a:prstGeom>
          </p:spPr>
          <p:txBody>
            <a:bodyPr lIns="50800" tIns="50800" rIns="50800" bIns="50800" rtlCol="0" anchor="ctr"/>
            <a:lstStyle/>
            <a:p>
              <a:pPr marL="457200" indent="-457200" algn="ctr">
                <a:lnSpc>
                  <a:spcPts val="4760"/>
                </a:lnSpc>
                <a:buFont typeface="Arial" panose="020B0604020202020204" pitchFamily="34" charset="0"/>
                <a:buChar char="•"/>
              </a:pPr>
              <a:endParaRPr lang="en-US" sz="3400" dirty="0">
                <a:solidFill>
                  <a:srgbClr val="5C3224"/>
                </a:solidFill>
                <a:latin typeface="Nunito"/>
                <a:ea typeface="Nunito"/>
                <a:cs typeface="Nunito"/>
                <a:sym typeface="Nunito"/>
              </a:endParaRPr>
            </a:p>
          </p:txBody>
        </p:sp>
      </p:grpSp>
      <p:sp>
        <p:nvSpPr>
          <p:cNvPr id="9" name="Freeform 9"/>
          <p:cNvSpPr/>
          <p:nvPr/>
        </p:nvSpPr>
        <p:spPr>
          <a:xfrm rot="-6412279">
            <a:off x="15235726" y="-4682119"/>
            <a:ext cx="7708051" cy="8345331"/>
          </a:xfrm>
          <a:custGeom>
            <a:avLst/>
            <a:gdLst/>
            <a:ahLst/>
            <a:cxnLst/>
            <a:rect l="l" t="t" r="r" b="b"/>
            <a:pathLst>
              <a:path w="7708051" h="8345331">
                <a:moveTo>
                  <a:pt x="0" y="0"/>
                </a:moveTo>
                <a:lnTo>
                  <a:pt x="7708051" y="0"/>
                </a:lnTo>
                <a:lnTo>
                  <a:pt x="7708051" y="8345331"/>
                </a:lnTo>
                <a:lnTo>
                  <a:pt x="0" y="8345331"/>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2" name="Rectangle 11"/>
          <p:cNvSpPr/>
          <p:nvPr/>
        </p:nvSpPr>
        <p:spPr>
          <a:xfrm>
            <a:off x="834232" y="3334558"/>
            <a:ext cx="9685940" cy="6494085"/>
          </a:xfrm>
          <a:prstGeom prst="rect">
            <a:avLst/>
          </a:prstGeom>
        </p:spPr>
        <p:txBody>
          <a:bodyPr wrap="square">
            <a:spAutoFit/>
          </a:bodyPr>
          <a:lstStyle/>
          <a:p>
            <a:pPr algn="ctr"/>
            <a:r>
              <a:rPr lang="fa-IR" sz="3200" dirty="0">
                <a:solidFill>
                  <a:schemeClr val="tx2">
                    <a:lumMod val="50000"/>
                  </a:schemeClr>
                </a:solidFill>
                <a:cs typeface="Sultan Adan" panose="00000400000000000000" pitchFamily="2" charset="-78"/>
              </a:rPr>
              <a:t>  علائم اولیه (شایع‌ترین نشانه‌ها</a:t>
            </a:r>
            <a:r>
              <a:rPr lang="fa-IR" sz="3200" dirty="0" smtClean="0">
                <a:solidFill>
                  <a:schemeClr val="tx2">
                    <a:lumMod val="50000"/>
                  </a:schemeClr>
                </a:solidFill>
                <a:cs typeface="Sultan Adan" panose="00000400000000000000" pitchFamily="2" charset="-78"/>
              </a:rPr>
              <a:t>)</a:t>
            </a:r>
          </a:p>
          <a:p>
            <a:pPr algn="ctr"/>
            <a:r>
              <a:rPr lang="fa-IR" sz="3200" dirty="0" smtClean="0">
                <a:solidFill>
                  <a:schemeClr val="tx2">
                    <a:lumMod val="50000"/>
                  </a:schemeClr>
                </a:solidFill>
                <a:cs typeface="Sultan Adan" panose="00000400000000000000" pitchFamily="2" charset="-78"/>
              </a:rPr>
              <a:t>✅ </a:t>
            </a:r>
            <a:r>
              <a:rPr lang="fa-IR" sz="3200" dirty="0">
                <a:solidFill>
                  <a:schemeClr val="tx2">
                    <a:lumMod val="50000"/>
                  </a:schemeClr>
                </a:solidFill>
                <a:cs typeface="Sultan Adan" panose="00000400000000000000" pitchFamily="2" charset="-78"/>
              </a:rPr>
              <a:t>افزایش شدید قند خون (هیپرگلیسمی ناگهانی):</a:t>
            </a:r>
          </a:p>
          <a:p>
            <a:pPr marL="285750" indent="-28575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تشنگی بیش‌ازحد (پلی‌دیپسی)</a:t>
            </a:r>
          </a:p>
          <a:p>
            <a:pPr marL="285750" indent="-28575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تکرر ادرار (پلی‌اوری)</a:t>
            </a:r>
          </a:p>
          <a:p>
            <a:pPr marL="285750" indent="-28575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خشکی دهان</a:t>
            </a:r>
          </a:p>
          <a:p>
            <a:pPr marL="285750" indent="-28575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کاهش وزن غیرمنتظره</a:t>
            </a:r>
          </a:p>
          <a:p>
            <a:pPr marL="285750" indent="-28575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گرسنگی شدید (پلی‌فاژی)</a:t>
            </a:r>
          </a:p>
          <a:p>
            <a:pPr marL="285750" indent="-28575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 خستگی و ضعف </a:t>
            </a:r>
            <a:r>
              <a:rPr lang="fa-IR" sz="3200" dirty="0" smtClean="0">
                <a:solidFill>
                  <a:schemeClr val="tx2">
                    <a:lumMod val="50000"/>
                  </a:schemeClr>
                </a:solidFill>
                <a:cs typeface="Sultan Adan" panose="00000400000000000000" pitchFamily="2" charset="-78"/>
              </a:rPr>
              <a:t>مفرط: احساس </a:t>
            </a:r>
            <a:r>
              <a:rPr lang="fa-IR" sz="3200" dirty="0">
                <a:solidFill>
                  <a:schemeClr val="tx2">
                    <a:lumMod val="50000"/>
                  </a:schemeClr>
                </a:solidFill>
                <a:cs typeface="Sultan Adan" panose="00000400000000000000" pitchFamily="2" charset="-78"/>
              </a:rPr>
              <a:t>خستگی مداوم</a:t>
            </a:r>
          </a:p>
          <a:p>
            <a:pPr marL="285750" indent="-28575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کمبود انرژی حتی پس از استراحت</a:t>
            </a:r>
          </a:p>
          <a:p>
            <a:pPr marL="285750" indent="-28575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تاری </a:t>
            </a:r>
            <a:r>
              <a:rPr lang="fa-IR" sz="3200" dirty="0" smtClean="0">
                <a:solidFill>
                  <a:schemeClr val="tx2">
                    <a:lumMod val="50000"/>
                  </a:schemeClr>
                </a:solidFill>
                <a:cs typeface="Sultan Adan" panose="00000400000000000000" pitchFamily="2" charset="-78"/>
              </a:rPr>
              <a:t>دید: ناشی </a:t>
            </a:r>
            <a:r>
              <a:rPr lang="fa-IR" sz="3200" dirty="0">
                <a:solidFill>
                  <a:schemeClr val="tx2">
                    <a:lumMod val="50000"/>
                  </a:schemeClr>
                </a:solidFill>
                <a:cs typeface="Sultan Adan" panose="00000400000000000000" pitchFamily="2" charset="-78"/>
              </a:rPr>
              <a:t>از تغییرات سریع سطح قند </a:t>
            </a:r>
            <a:r>
              <a:rPr lang="fa-IR" sz="3200" dirty="0" smtClean="0">
                <a:solidFill>
                  <a:schemeClr val="tx2">
                    <a:lumMod val="50000"/>
                  </a:schemeClr>
                </a:solidFill>
                <a:cs typeface="Sultan Adan" panose="00000400000000000000" pitchFamily="2" charset="-78"/>
              </a:rPr>
              <a:t>خون</a:t>
            </a:r>
            <a:endParaRPr lang="fa-IR" sz="3200" dirty="0">
              <a:solidFill>
                <a:schemeClr val="tx2">
                  <a:lumMod val="50000"/>
                </a:schemeClr>
              </a:solidFill>
              <a:cs typeface="Sultan Adan" panose="00000400000000000000" pitchFamily="2" charset="-78"/>
            </a:endParaRPr>
          </a:p>
          <a:p>
            <a:pPr marL="285750" indent="-28575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 افزایش حساسیت به </a:t>
            </a:r>
            <a:r>
              <a:rPr lang="fa-IR" sz="3200" dirty="0" smtClean="0">
                <a:solidFill>
                  <a:schemeClr val="tx2">
                    <a:lumMod val="50000"/>
                  </a:schemeClr>
                </a:solidFill>
                <a:cs typeface="Sultan Adan" panose="00000400000000000000" pitchFamily="2" charset="-78"/>
              </a:rPr>
              <a:t>عفونت‌ها: عفونت‌های </a:t>
            </a:r>
            <a:r>
              <a:rPr lang="fa-IR" sz="3200" dirty="0">
                <a:solidFill>
                  <a:schemeClr val="tx2">
                    <a:lumMod val="50000"/>
                  </a:schemeClr>
                </a:solidFill>
                <a:cs typeface="Sultan Adan" panose="00000400000000000000" pitchFamily="2" charset="-78"/>
              </a:rPr>
              <a:t>قارچی مکرر (به‌ویژه در دهان یا دستگاه تناسلی)</a:t>
            </a:r>
          </a:p>
          <a:p>
            <a:pPr marL="285750" indent="-28575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بهبود آهسته </a:t>
            </a:r>
            <a:r>
              <a:rPr lang="fa-IR" sz="3200" dirty="0" smtClean="0">
                <a:solidFill>
                  <a:schemeClr val="tx2">
                    <a:lumMod val="50000"/>
                  </a:schemeClr>
                </a:solidFill>
                <a:cs typeface="Sultan Adan" panose="00000400000000000000" pitchFamily="2" charset="-78"/>
              </a:rPr>
              <a:t>زخم‌ها </a:t>
            </a:r>
            <a:endParaRPr lang="en-US" sz="3200" dirty="0">
              <a:solidFill>
                <a:schemeClr val="tx2">
                  <a:lumMod val="50000"/>
                </a:schemeClr>
              </a:solidFill>
              <a:cs typeface="Sultan Adan" panose="00000400000000000000" pitchFamily="2" charset="-78"/>
            </a:endParaRPr>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EDE9"/>
        </a:solidFill>
        <a:effectLst/>
      </p:bgPr>
    </p:bg>
    <p:spTree>
      <p:nvGrpSpPr>
        <p:cNvPr id="1" name=""/>
        <p:cNvGrpSpPr/>
        <p:nvPr/>
      </p:nvGrpSpPr>
      <p:grpSpPr>
        <a:xfrm>
          <a:off x="0" y="0"/>
          <a:ext cx="0" cy="0"/>
          <a:chOff x="0" y="0"/>
          <a:chExt cx="0" cy="0"/>
        </a:xfrm>
      </p:grpSpPr>
      <p:sp>
        <p:nvSpPr>
          <p:cNvPr id="2" name="Freeform 2"/>
          <p:cNvSpPr/>
          <p:nvPr/>
        </p:nvSpPr>
        <p:spPr>
          <a:xfrm rot="-4785627">
            <a:off x="8446768" y="-1488454"/>
            <a:ext cx="15953106" cy="13516632"/>
          </a:xfrm>
          <a:custGeom>
            <a:avLst/>
            <a:gdLst/>
            <a:ahLst/>
            <a:cxnLst/>
            <a:rect l="l" t="t" r="r" b="b"/>
            <a:pathLst>
              <a:path w="15953106" h="13516632">
                <a:moveTo>
                  <a:pt x="0" y="0"/>
                </a:moveTo>
                <a:lnTo>
                  <a:pt x="15953107" y="0"/>
                </a:lnTo>
                <a:lnTo>
                  <a:pt x="15953107" y="13516631"/>
                </a:lnTo>
                <a:lnTo>
                  <a:pt x="0" y="13516631"/>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6412279">
            <a:off x="15235726" y="-4682119"/>
            <a:ext cx="7708051" cy="8345331"/>
          </a:xfrm>
          <a:custGeom>
            <a:avLst/>
            <a:gdLst/>
            <a:ahLst/>
            <a:cxnLst/>
            <a:rect l="l" t="t" r="r" b="b"/>
            <a:pathLst>
              <a:path w="7708051" h="8345331">
                <a:moveTo>
                  <a:pt x="0" y="0"/>
                </a:moveTo>
                <a:lnTo>
                  <a:pt x="7708051" y="0"/>
                </a:lnTo>
                <a:lnTo>
                  <a:pt x="7708051" y="8345331"/>
                </a:lnTo>
                <a:lnTo>
                  <a:pt x="0" y="8345331"/>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11793866" y="2369855"/>
            <a:ext cx="5731062" cy="8565446"/>
          </a:xfrm>
          <a:custGeom>
            <a:avLst/>
            <a:gdLst/>
            <a:ahLst/>
            <a:cxnLst/>
            <a:rect l="l" t="t" r="r" b="b"/>
            <a:pathLst>
              <a:path w="5731062" h="8565446">
                <a:moveTo>
                  <a:pt x="0" y="0"/>
                </a:moveTo>
                <a:lnTo>
                  <a:pt x="5731062" y="0"/>
                </a:lnTo>
                <a:lnTo>
                  <a:pt x="5731062" y="8565445"/>
                </a:lnTo>
                <a:lnTo>
                  <a:pt x="0" y="8565445"/>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5588600">
            <a:off x="-3254820" y="-4702591"/>
            <a:ext cx="7540651" cy="8164091"/>
          </a:xfrm>
          <a:custGeom>
            <a:avLst/>
            <a:gdLst/>
            <a:ahLst/>
            <a:cxnLst/>
            <a:rect l="l" t="t" r="r" b="b"/>
            <a:pathLst>
              <a:path w="7540651" h="8164091">
                <a:moveTo>
                  <a:pt x="0" y="0"/>
                </a:moveTo>
                <a:lnTo>
                  <a:pt x="7540651" y="0"/>
                </a:lnTo>
                <a:lnTo>
                  <a:pt x="7540651" y="8164091"/>
                </a:lnTo>
                <a:lnTo>
                  <a:pt x="0" y="8164091"/>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grpSp>
        <p:nvGrpSpPr>
          <p:cNvPr id="7" name="Group 7"/>
          <p:cNvGrpSpPr/>
          <p:nvPr/>
        </p:nvGrpSpPr>
        <p:grpSpPr>
          <a:xfrm>
            <a:off x="1015782" y="1943100"/>
            <a:ext cx="9685940" cy="7270770"/>
            <a:chOff x="0" y="0"/>
            <a:chExt cx="2551029" cy="1230426"/>
          </a:xfrm>
        </p:grpSpPr>
        <p:sp>
          <p:nvSpPr>
            <p:cNvPr id="8" name="Freeform 8"/>
            <p:cNvSpPr/>
            <p:nvPr/>
          </p:nvSpPr>
          <p:spPr>
            <a:xfrm>
              <a:off x="0" y="0"/>
              <a:ext cx="2551029" cy="1230426"/>
            </a:xfrm>
            <a:custGeom>
              <a:avLst/>
              <a:gdLst/>
              <a:ahLst/>
              <a:cxnLst/>
              <a:rect l="l" t="t" r="r" b="b"/>
              <a:pathLst>
                <a:path w="2551029" h="1230426">
                  <a:moveTo>
                    <a:pt x="9592" y="0"/>
                  </a:moveTo>
                  <a:lnTo>
                    <a:pt x="2541438" y="0"/>
                  </a:lnTo>
                  <a:cubicBezTo>
                    <a:pt x="2546735" y="0"/>
                    <a:pt x="2551029" y="4294"/>
                    <a:pt x="2551029" y="9592"/>
                  </a:cubicBezTo>
                  <a:lnTo>
                    <a:pt x="2551029" y="1220835"/>
                  </a:lnTo>
                  <a:cubicBezTo>
                    <a:pt x="2551029" y="1226132"/>
                    <a:pt x="2546735" y="1230426"/>
                    <a:pt x="2541438" y="1230426"/>
                  </a:cubicBezTo>
                  <a:lnTo>
                    <a:pt x="9592" y="1230426"/>
                  </a:lnTo>
                  <a:cubicBezTo>
                    <a:pt x="4294" y="1230426"/>
                    <a:pt x="0" y="1226132"/>
                    <a:pt x="0" y="1220835"/>
                  </a:cubicBezTo>
                  <a:lnTo>
                    <a:pt x="0" y="9592"/>
                  </a:lnTo>
                  <a:cubicBezTo>
                    <a:pt x="0" y="4294"/>
                    <a:pt x="4294" y="0"/>
                    <a:pt x="9592" y="0"/>
                  </a:cubicBezTo>
                  <a:close/>
                </a:path>
              </a:pathLst>
            </a:custGeom>
            <a:solidFill>
              <a:srgbClr val="A5DAF3"/>
            </a:solidFill>
          </p:spPr>
        </p:sp>
        <p:sp>
          <p:nvSpPr>
            <p:cNvPr id="9" name="TextBox 9"/>
            <p:cNvSpPr txBox="1"/>
            <p:nvPr/>
          </p:nvSpPr>
          <p:spPr>
            <a:xfrm>
              <a:off x="0" y="-57150"/>
              <a:ext cx="2551029" cy="1287576"/>
            </a:xfrm>
            <a:prstGeom prst="rect">
              <a:avLst/>
            </a:prstGeom>
          </p:spPr>
          <p:txBody>
            <a:bodyPr lIns="50800" tIns="50800" rIns="50800" bIns="50800" rtlCol="0" anchor="ctr"/>
            <a:lstStyle/>
            <a:p>
              <a:pPr algn="ctr">
                <a:lnSpc>
                  <a:spcPts val="4760"/>
                </a:lnSpc>
              </a:pPr>
              <a:endParaRPr lang="en-US" sz="3400" dirty="0">
                <a:solidFill>
                  <a:srgbClr val="5C3224"/>
                </a:solidFill>
                <a:latin typeface="Nunito"/>
                <a:ea typeface="Nunito"/>
                <a:cs typeface="Nunito"/>
                <a:sym typeface="Nunito"/>
              </a:endParaRPr>
            </a:p>
          </p:txBody>
        </p:sp>
      </p:grpSp>
      <p:sp>
        <p:nvSpPr>
          <p:cNvPr id="10" name="Rectangle 9"/>
          <p:cNvSpPr/>
          <p:nvPr/>
        </p:nvSpPr>
        <p:spPr>
          <a:xfrm>
            <a:off x="1318296" y="2762329"/>
            <a:ext cx="9144000" cy="5632311"/>
          </a:xfrm>
          <a:prstGeom prst="rect">
            <a:avLst/>
          </a:prstGeom>
        </p:spPr>
        <p:txBody>
          <a:bodyPr>
            <a:spAutoFit/>
          </a:bodyPr>
          <a:lstStyle/>
          <a:p>
            <a:pPr algn="ctr"/>
            <a:r>
              <a:rPr lang="fa-IR" sz="3600" dirty="0" smtClean="0">
                <a:solidFill>
                  <a:schemeClr val="tx2">
                    <a:lumMod val="50000"/>
                  </a:schemeClr>
                </a:solidFill>
                <a:cs typeface="Sultan Adan" panose="00000400000000000000" pitchFamily="2" charset="-78"/>
              </a:rPr>
              <a:t>علائم </a:t>
            </a:r>
            <a:r>
              <a:rPr lang="fa-IR" sz="3600" dirty="0">
                <a:solidFill>
                  <a:schemeClr val="tx2">
                    <a:lumMod val="50000"/>
                  </a:schemeClr>
                </a:solidFill>
                <a:cs typeface="Sultan Adan" panose="00000400000000000000" pitchFamily="2" charset="-78"/>
              </a:rPr>
              <a:t>شدیدتر (در صورت بروز کتواسیدوز دیابتی</a:t>
            </a:r>
            <a:r>
              <a:rPr lang="fa-IR" sz="3600" dirty="0" smtClean="0">
                <a:solidFill>
                  <a:schemeClr val="tx2">
                    <a:lumMod val="50000"/>
                  </a:schemeClr>
                </a:solidFill>
                <a:cs typeface="Sultan Adan" panose="00000400000000000000" pitchFamily="2" charset="-78"/>
              </a:rPr>
              <a:t>)</a:t>
            </a:r>
          </a:p>
          <a:p>
            <a:pPr algn="ctr"/>
            <a:r>
              <a:rPr lang="fa-IR" sz="3600" dirty="0" smtClean="0">
                <a:solidFill>
                  <a:schemeClr val="tx2">
                    <a:lumMod val="50000"/>
                  </a:schemeClr>
                </a:solidFill>
                <a:cs typeface="Sultan Adan" panose="00000400000000000000" pitchFamily="2" charset="-78"/>
              </a:rPr>
              <a:t> </a:t>
            </a:r>
            <a:endParaRPr lang="fa-IR" sz="3600" dirty="0">
              <a:solidFill>
                <a:schemeClr val="tx2">
                  <a:lumMod val="50000"/>
                </a:schemeClr>
              </a:solidFill>
              <a:cs typeface="Sultan Adan" panose="00000400000000000000" pitchFamily="2" charset="-78"/>
            </a:endParaRPr>
          </a:p>
          <a:p>
            <a:pPr algn="ctr"/>
            <a:r>
              <a:rPr lang="en-US" sz="3600" dirty="0">
                <a:solidFill>
                  <a:schemeClr val="tx2">
                    <a:lumMod val="50000"/>
                  </a:schemeClr>
                </a:solidFill>
                <a:cs typeface="Sultan Adan" panose="00000400000000000000" pitchFamily="2" charset="-78"/>
              </a:rPr>
              <a:t>🚨 </a:t>
            </a:r>
            <a:r>
              <a:rPr lang="fa-IR" sz="3600" dirty="0">
                <a:solidFill>
                  <a:schemeClr val="accent2">
                    <a:lumMod val="75000"/>
                  </a:schemeClr>
                </a:solidFill>
                <a:cs typeface="Sultan Adan" panose="00000400000000000000" pitchFamily="2" charset="-78"/>
              </a:rPr>
              <a:t>کتواسیدوز دیابتی  یک وضعیت اورژانسی است که در بسیاری از بیماران مبتلا به دیابت </a:t>
            </a:r>
            <a:r>
              <a:rPr lang="fa-IR" sz="3600" dirty="0" smtClean="0">
                <a:solidFill>
                  <a:schemeClr val="accent2">
                    <a:lumMod val="75000"/>
                  </a:schemeClr>
                </a:solidFill>
                <a:cs typeface="Sultan Adan" panose="00000400000000000000" pitchFamily="2" charset="-78"/>
              </a:rPr>
              <a:t>ناشی از مهار کننده اولین </a:t>
            </a:r>
            <a:r>
              <a:rPr lang="fa-IR" sz="3600" dirty="0">
                <a:solidFill>
                  <a:schemeClr val="accent2">
                    <a:lumMod val="75000"/>
                  </a:schemeClr>
                </a:solidFill>
                <a:cs typeface="Sultan Adan" panose="00000400000000000000" pitchFamily="2" charset="-78"/>
              </a:rPr>
              <a:t>علامت بیماری است.</a:t>
            </a:r>
          </a:p>
          <a:p>
            <a:pPr algn="ctr"/>
            <a:r>
              <a:rPr lang="fa-IR" sz="3600" dirty="0">
                <a:solidFill>
                  <a:schemeClr val="tx2">
                    <a:lumMod val="50000"/>
                  </a:schemeClr>
                </a:solidFill>
                <a:cs typeface="Sultan Adan" panose="00000400000000000000" pitchFamily="2" charset="-78"/>
              </a:rPr>
              <a:t> علائم شامل:</a:t>
            </a:r>
          </a:p>
          <a:p>
            <a:pPr algn="ctr"/>
            <a:r>
              <a:rPr lang="fa-IR" sz="3600" dirty="0">
                <a:solidFill>
                  <a:schemeClr val="tx2">
                    <a:lumMod val="50000"/>
                  </a:schemeClr>
                </a:solidFill>
                <a:cs typeface="Sultan Adan" panose="00000400000000000000" pitchFamily="2" charset="-78"/>
              </a:rPr>
              <a:t>تهوع و استفراغ شدید</a:t>
            </a:r>
          </a:p>
          <a:p>
            <a:pPr algn="ctr"/>
            <a:r>
              <a:rPr lang="fa-IR" sz="3600" dirty="0">
                <a:solidFill>
                  <a:schemeClr val="tx2">
                    <a:lumMod val="50000"/>
                  </a:schemeClr>
                </a:solidFill>
                <a:cs typeface="Sultan Adan" panose="00000400000000000000" pitchFamily="2" charset="-78"/>
              </a:rPr>
              <a:t>درد شکم</a:t>
            </a:r>
          </a:p>
          <a:p>
            <a:pPr algn="ctr"/>
            <a:r>
              <a:rPr lang="fa-IR" sz="3600" dirty="0">
                <a:solidFill>
                  <a:schemeClr val="tx2">
                    <a:lumMod val="50000"/>
                  </a:schemeClr>
                </a:solidFill>
                <a:cs typeface="Sultan Adan" panose="00000400000000000000" pitchFamily="2" charset="-78"/>
              </a:rPr>
              <a:t>تنفس عمیق و سریع (تنفس کاسمال)</a:t>
            </a:r>
          </a:p>
          <a:p>
            <a:pPr algn="ctr"/>
            <a:r>
              <a:rPr lang="fa-IR" sz="3600" dirty="0">
                <a:solidFill>
                  <a:schemeClr val="tx2">
                    <a:lumMod val="50000"/>
                  </a:schemeClr>
                </a:solidFill>
                <a:cs typeface="Sultan Adan" panose="00000400000000000000" pitchFamily="2" charset="-78"/>
              </a:rPr>
              <a:t>بوی استون در نفس (مشابه بوی میوه یا لاک‌ناخن)</a:t>
            </a:r>
            <a:endParaRPr lang="en-US" sz="3600" dirty="0">
              <a:solidFill>
                <a:schemeClr val="tx2">
                  <a:lumMod val="50000"/>
                </a:schemeClr>
              </a:solidFill>
              <a:cs typeface="Sultan Adan" panose="00000400000000000000" pitchFamily="2" charset="-78"/>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EDE9"/>
        </a:solidFill>
        <a:effectLst/>
      </p:bgPr>
    </p:bg>
    <p:spTree>
      <p:nvGrpSpPr>
        <p:cNvPr id="1" name=""/>
        <p:cNvGrpSpPr/>
        <p:nvPr/>
      </p:nvGrpSpPr>
      <p:grpSpPr>
        <a:xfrm>
          <a:off x="0" y="0"/>
          <a:ext cx="0" cy="0"/>
          <a:chOff x="0" y="0"/>
          <a:chExt cx="0" cy="0"/>
        </a:xfrm>
      </p:grpSpPr>
      <p:sp>
        <p:nvSpPr>
          <p:cNvPr id="2" name="Freeform 2"/>
          <p:cNvSpPr/>
          <p:nvPr/>
        </p:nvSpPr>
        <p:spPr>
          <a:xfrm rot="-2555465">
            <a:off x="-7140892" y="2332960"/>
            <a:ext cx="15401505" cy="16674858"/>
          </a:xfrm>
          <a:custGeom>
            <a:avLst/>
            <a:gdLst/>
            <a:ahLst/>
            <a:cxnLst/>
            <a:rect l="l" t="t" r="r" b="b"/>
            <a:pathLst>
              <a:path w="15401505" h="16674858">
                <a:moveTo>
                  <a:pt x="0" y="0"/>
                </a:moveTo>
                <a:lnTo>
                  <a:pt x="15401505" y="0"/>
                </a:lnTo>
                <a:lnTo>
                  <a:pt x="15401505" y="16674858"/>
                </a:lnTo>
                <a:lnTo>
                  <a:pt x="0" y="16674858"/>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rot="-2381267">
            <a:off x="7695561" y="-11646070"/>
            <a:ext cx="15574725" cy="16862400"/>
          </a:xfrm>
          <a:custGeom>
            <a:avLst/>
            <a:gdLst/>
            <a:ahLst/>
            <a:cxnLst/>
            <a:rect l="l" t="t" r="r" b="b"/>
            <a:pathLst>
              <a:path w="15574725" h="16862400">
                <a:moveTo>
                  <a:pt x="0" y="0"/>
                </a:moveTo>
                <a:lnTo>
                  <a:pt x="15574725" y="0"/>
                </a:lnTo>
                <a:lnTo>
                  <a:pt x="15574725" y="16862400"/>
                </a:lnTo>
                <a:lnTo>
                  <a:pt x="0" y="1686240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TextBox 4"/>
          <p:cNvSpPr txBox="1"/>
          <p:nvPr/>
        </p:nvSpPr>
        <p:spPr>
          <a:xfrm>
            <a:off x="4219030" y="815504"/>
            <a:ext cx="9685940" cy="1913985"/>
          </a:xfrm>
          <a:prstGeom prst="rect">
            <a:avLst/>
          </a:prstGeom>
        </p:spPr>
        <p:txBody>
          <a:bodyPr lIns="0" tIns="0" rIns="0" bIns="0" rtlCol="0" anchor="t">
            <a:spAutoFit/>
          </a:bodyPr>
          <a:lstStyle/>
          <a:p>
            <a:pPr algn="ctr">
              <a:lnSpc>
                <a:spcPts val="7500"/>
              </a:lnSpc>
            </a:pPr>
            <a:r>
              <a:rPr lang="fa-IR" sz="6000" b="1" dirty="0" smtClean="0">
                <a:solidFill>
                  <a:srgbClr val="2D799C"/>
                </a:solidFill>
                <a:latin typeface="Nunito Heavy"/>
                <a:ea typeface="Nunito Heavy"/>
                <a:cs typeface="Sultan Adan" panose="00000400000000000000" pitchFamily="2" charset="-78"/>
                <a:sym typeface="Nunito Heavy"/>
              </a:rPr>
              <a:t>راهکار های درمان و مدیریت این دیابت</a:t>
            </a:r>
            <a:endParaRPr lang="en-US" sz="6000" b="1" dirty="0">
              <a:solidFill>
                <a:srgbClr val="2D799C"/>
              </a:solidFill>
              <a:latin typeface="Nunito Heavy"/>
              <a:ea typeface="Nunito Heavy"/>
              <a:cs typeface="Sultan Adan" panose="00000400000000000000" pitchFamily="2" charset="-78"/>
              <a:sym typeface="Nunito Heavy"/>
            </a:endParaRPr>
          </a:p>
        </p:txBody>
      </p:sp>
      <p:sp>
        <p:nvSpPr>
          <p:cNvPr id="5" name="Freeform 5"/>
          <p:cNvSpPr/>
          <p:nvPr/>
        </p:nvSpPr>
        <p:spPr>
          <a:xfrm rot="69782">
            <a:off x="1296411" y="7014154"/>
            <a:ext cx="1326215" cy="2464251"/>
          </a:xfrm>
          <a:custGeom>
            <a:avLst/>
            <a:gdLst/>
            <a:ahLst/>
            <a:cxnLst/>
            <a:rect l="l" t="t" r="r" b="b"/>
            <a:pathLst>
              <a:path w="1326215" h="2464251">
                <a:moveTo>
                  <a:pt x="0" y="0"/>
                </a:moveTo>
                <a:lnTo>
                  <a:pt x="1326215" y="0"/>
                </a:lnTo>
                <a:lnTo>
                  <a:pt x="1326215" y="2464250"/>
                </a:lnTo>
                <a:lnTo>
                  <a:pt x="0" y="246425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rot="10461120">
            <a:off x="-105635" y="7067993"/>
            <a:ext cx="1470601" cy="2191952"/>
          </a:xfrm>
          <a:custGeom>
            <a:avLst/>
            <a:gdLst/>
            <a:ahLst/>
            <a:cxnLst/>
            <a:rect l="l" t="t" r="r" b="b"/>
            <a:pathLst>
              <a:path w="1470601" h="2191952">
                <a:moveTo>
                  <a:pt x="0" y="0"/>
                </a:moveTo>
                <a:lnTo>
                  <a:pt x="1470601" y="0"/>
                </a:lnTo>
                <a:lnTo>
                  <a:pt x="1470601" y="2191952"/>
                </a:lnTo>
                <a:lnTo>
                  <a:pt x="0" y="219195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rot="-976321">
            <a:off x="14619168" y="844576"/>
            <a:ext cx="2436144" cy="2241253"/>
          </a:xfrm>
          <a:custGeom>
            <a:avLst/>
            <a:gdLst/>
            <a:ahLst/>
            <a:cxnLst/>
            <a:rect l="l" t="t" r="r" b="b"/>
            <a:pathLst>
              <a:path w="2436144" h="2241253">
                <a:moveTo>
                  <a:pt x="0" y="0"/>
                </a:moveTo>
                <a:lnTo>
                  <a:pt x="2436144" y="0"/>
                </a:lnTo>
                <a:lnTo>
                  <a:pt x="2436144" y="2241252"/>
                </a:lnTo>
                <a:lnTo>
                  <a:pt x="0" y="2241252"/>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8" name="Freeform 8"/>
          <p:cNvSpPr/>
          <p:nvPr/>
        </p:nvSpPr>
        <p:spPr>
          <a:xfrm>
            <a:off x="625819" y="3164495"/>
            <a:ext cx="1187562" cy="2676882"/>
          </a:xfrm>
          <a:custGeom>
            <a:avLst/>
            <a:gdLst/>
            <a:ahLst/>
            <a:cxnLst/>
            <a:rect l="l" t="t" r="r" b="b"/>
            <a:pathLst>
              <a:path w="1187562" h="2676882">
                <a:moveTo>
                  <a:pt x="0" y="0"/>
                </a:moveTo>
                <a:lnTo>
                  <a:pt x="1187562" y="0"/>
                </a:lnTo>
                <a:lnTo>
                  <a:pt x="1187562" y="2676882"/>
                </a:lnTo>
                <a:lnTo>
                  <a:pt x="0" y="2676882"/>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9" name="Freeform 9"/>
          <p:cNvSpPr/>
          <p:nvPr/>
        </p:nvSpPr>
        <p:spPr>
          <a:xfrm rot="1476618">
            <a:off x="15736031" y="3167285"/>
            <a:ext cx="1565374" cy="2459873"/>
          </a:xfrm>
          <a:custGeom>
            <a:avLst/>
            <a:gdLst/>
            <a:ahLst/>
            <a:cxnLst/>
            <a:rect l="l" t="t" r="r" b="b"/>
            <a:pathLst>
              <a:path w="1565374" h="2459873">
                <a:moveTo>
                  <a:pt x="0" y="0"/>
                </a:moveTo>
                <a:lnTo>
                  <a:pt x="1565373" y="0"/>
                </a:lnTo>
                <a:lnTo>
                  <a:pt x="1565373" y="2459872"/>
                </a:lnTo>
                <a:lnTo>
                  <a:pt x="0" y="2459872"/>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0" name="Freeform 10"/>
          <p:cNvSpPr/>
          <p:nvPr/>
        </p:nvSpPr>
        <p:spPr>
          <a:xfrm rot="-6337500">
            <a:off x="1078081" y="5186238"/>
            <a:ext cx="1470601" cy="2191952"/>
          </a:xfrm>
          <a:custGeom>
            <a:avLst/>
            <a:gdLst/>
            <a:ahLst/>
            <a:cxnLst/>
            <a:rect l="l" t="t" r="r" b="b"/>
            <a:pathLst>
              <a:path w="1470601" h="2191952">
                <a:moveTo>
                  <a:pt x="0" y="0"/>
                </a:moveTo>
                <a:lnTo>
                  <a:pt x="1470601" y="0"/>
                </a:lnTo>
                <a:lnTo>
                  <a:pt x="1470601" y="2191952"/>
                </a:lnTo>
                <a:lnTo>
                  <a:pt x="0" y="219195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grpSp>
        <p:nvGrpSpPr>
          <p:cNvPr id="11" name="Group 11"/>
          <p:cNvGrpSpPr/>
          <p:nvPr/>
        </p:nvGrpSpPr>
        <p:grpSpPr>
          <a:xfrm>
            <a:off x="3141914" y="2860899"/>
            <a:ext cx="11957483" cy="6105868"/>
            <a:chOff x="0" y="0"/>
            <a:chExt cx="2551029" cy="1230426"/>
          </a:xfrm>
        </p:grpSpPr>
        <p:sp>
          <p:nvSpPr>
            <p:cNvPr id="12" name="Freeform 12"/>
            <p:cNvSpPr/>
            <p:nvPr/>
          </p:nvSpPr>
          <p:spPr>
            <a:xfrm>
              <a:off x="0" y="0"/>
              <a:ext cx="2551029" cy="1230426"/>
            </a:xfrm>
            <a:custGeom>
              <a:avLst/>
              <a:gdLst/>
              <a:ahLst/>
              <a:cxnLst/>
              <a:rect l="l" t="t" r="r" b="b"/>
              <a:pathLst>
                <a:path w="2551029" h="1230426">
                  <a:moveTo>
                    <a:pt x="9592" y="0"/>
                  </a:moveTo>
                  <a:lnTo>
                    <a:pt x="2541438" y="0"/>
                  </a:lnTo>
                  <a:cubicBezTo>
                    <a:pt x="2546735" y="0"/>
                    <a:pt x="2551029" y="4294"/>
                    <a:pt x="2551029" y="9592"/>
                  </a:cubicBezTo>
                  <a:lnTo>
                    <a:pt x="2551029" y="1220835"/>
                  </a:lnTo>
                  <a:cubicBezTo>
                    <a:pt x="2551029" y="1226132"/>
                    <a:pt x="2546735" y="1230426"/>
                    <a:pt x="2541438" y="1230426"/>
                  </a:cubicBezTo>
                  <a:lnTo>
                    <a:pt x="9592" y="1230426"/>
                  </a:lnTo>
                  <a:cubicBezTo>
                    <a:pt x="4294" y="1230426"/>
                    <a:pt x="0" y="1226132"/>
                    <a:pt x="0" y="1220835"/>
                  </a:cubicBezTo>
                  <a:lnTo>
                    <a:pt x="0" y="9592"/>
                  </a:lnTo>
                  <a:cubicBezTo>
                    <a:pt x="0" y="4294"/>
                    <a:pt x="4294" y="0"/>
                    <a:pt x="9592" y="0"/>
                  </a:cubicBezTo>
                  <a:close/>
                </a:path>
              </a:pathLst>
            </a:custGeom>
            <a:solidFill>
              <a:srgbClr val="A5DAF3"/>
            </a:solidFill>
          </p:spPr>
        </p:sp>
        <p:sp>
          <p:nvSpPr>
            <p:cNvPr id="13" name="TextBox 13"/>
            <p:cNvSpPr txBox="1"/>
            <p:nvPr/>
          </p:nvSpPr>
          <p:spPr>
            <a:xfrm>
              <a:off x="0" y="-57150"/>
              <a:ext cx="2551029" cy="1287576"/>
            </a:xfrm>
            <a:prstGeom prst="rect">
              <a:avLst/>
            </a:prstGeom>
          </p:spPr>
          <p:txBody>
            <a:bodyPr lIns="50800" tIns="50800" rIns="50800" bIns="50800" rtlCol="0" anchor="ctr"/>
            <a:lstStyle/>
            <a:p>
              <a:pPr algn="ctr">
                <a:lnSpc>
                  <a:spcPts val="4760"/>
                </a:lnSpc>
              </a:pPr>
              <a:endParaRPr lang="en-US" sz="3400" dirty="0">
                <a:solidFill>
                  <a:srgbClr val="5C3224"/>
                </a:solidFill>
                <a:latin typeface="Nunito"/>
                <a:ea typeface="Nunito"/>
                <a:cs typeface="Nunito"/>
                <a:sym typeface="Nunito"/>
              </a:endParaRPr>
            </a:p>
          </p:txBody>
        </p:sp>
      </p:grpSp>
      <p:sp>
        <p:nvSpPr>
          <p:cNvPr id="14" name="Rectangle 13"/>
          <p:cNvSpPr/>
          <p:nvPr/>
        </p:nvSpPr>
        <p:spPr>
          <a:xfrm>
            <a:off x="3167084" y="2975515"/>
            <a:ext cx="11731167" cy="6001643"/>
          </a:xfrm>
          <a:prstGeom prst="rect">
            <a:avLst/>
          </a:prstGeom>
        </p:spPr>
        <p:txBody>
          <a:bodyPr wrap="square">
            <a:spAutoFit/>
          </a:bodyPr>
          <a:lstStyle/>
          <a:p>
            <a:pPr algn="ctr"/>
            <a:r>
              <a:rPr lang="fa-IR" sz="3200" dirty="0">
                <a:solidFill>
                  <a:schemeClr val="tx2">
                    <a:lumMod val="50000"/>
                  </a:schemeClr>
                </a:solidFill>
                <a:cs typeface="Sultan Adan" panose="00000400000000000000" pitchFamily="2" charset="-78"/>
              </a:rPr>
              <a:t>1. درمان با انسولین (ضروری و مادام‌العمر)</a:t>
            </a:r>
          </a:p>
          <a:p>
            <a:pPr algn="ctr"/>
            <a:r>
              <a:rPr lang="fa-IR" sz="3200" dirty="0" smtClean="0">
                <a:solidFill>
                  <a:schemeClr val="tx2">
                    <a:lumMod val="50000"/>
                  </a:schemeClr>
                </a:solidFill>
                <a:cs typeface="Sultan Adan" panose="00000400000000000000" pitchFamily="2" charset="-78"/>
              </a:rPr>
              <a:t>تمام </a:t>
            </a:r>
            <a:r>
              <a:rPr lang="fa-IR" sz="3200" dirty="0">
                <a:solidFill>
                  <a:schemeClr val="tx2">
                    <a:lumMod val="50000"/>
                  </a:schemeClr>
                </a:solidFill>
                <a:cs typeface="Sultan Adan" panose="00000400000000000000" pitchFamily="2" charset="-78"/>
              </a:rPr>
              <a:t>بیماران مبتلا به </a:t>
            </a:r>
            <a:r>
              <a:rPr lang="fa-IR" sz="3200" dirty="0" smtClean="0">
                <a:solidFill>
                  <a:schemeClr val="tx2">
                    <a:lumMod val="50000"/>
                  </a:schemeClr>
                </a:solidFill>
                <a:cs typeface="Sultan Adan" panose="00000400000000000000" pitchFamily="2" charset="-78"/>
              </a:rPr>
              <a:t>این دیابت به </a:t>
            </a:r>
            <a:r>
              <a:rPr lang="fa-IR" sz="3200" dirty="0">
                <a:solidFill>
                  <a:schemeClr val="tx2">
                    <a:lumMod val="50000"/>
                  </a:schemeClr>
                </a:solidFill>
                <a:cs typeface="Sultan Adan" panose="00000400000000000000" pitchFamily="2" charset="-78"/>
              </a:rPr>
              <a:t>انسولین نیاز دارند، زیرا بدن آن‌ها دیگر انسولین تولید نمی‌کند.</a:t>
            </a:r>
          </a:p>
          <a:p>
            <a:pPr algn="ctr"/>
            <a:r>
              <a:rPr lang="fa-IR" sz="3200" dirty="0" smtClean="0">
                <a:solidFill>
                  <a:schemeClr val="tx2">
                    <a:lumMod val="50000"/>
                  </a:schemeClr>
                </a:solidFill>
                <a:cs typeface="Sultan Adan" panose="00000400000000000000" pitchFamily="2" charset="-78"/>
              </a:rPr>
              <a:t>درمان </a:t>
            </a:r>
            <a:r>
              <a:rPr lang="fa-IR" sz="3200" dirty="0">
                <a:solidFill>
                  <a:schemeClr val="tx2">
                    <a:lumMod val="50000"/>
                  </a:schemeClr>
                </a:solidFill>
                <a:cs typeface="Sultan Adan" panose="00000400000000000000" pitchFamily="2" charset="-78"/>
              </a:rPr>
              <a:t>انسولین بسته به شدت بیماری متفاوت است:</a:t>
            </a:r>
          </a:p>
          <a:p>
            <a:pPr algn="ctr"/>
            <a:r>
              <a:rPr lang="fa-IR" sz="3200" dirty="0" smtClean="0">
                <a:solidFill>
                  <a:schemeClr val="tx2">
                    <a:lumMod val="50000"/>
                  </a:schemeClr>
                </a:solidFill>
                <a:cs typeface="Sultan Adan" panose="00000400000000000000" pitchFamily="2" charset="-78"/>
              </a:rPr>
              <a:t>اگر </a:t>
            </a:r>
            <a:r>
              <a:rPr lang="fa-IR" sz="3200" dirty="0">
                <a:solidFill>
                  <a:schemeClr val="tx2">
                    <a:lumMod val="50000"/>
                  </a:schemeClr>
                </a:solidFill>
                <a:cs typeface="Sultan Adan" panose="00000400000000000000" pitchFamily="2" charset="-78"/>
              </a:rPr>
              <a:t>بیمار با کتواسیدوز دیابتی </a:t>
            </a:r>
            <a:r>
              <a:rPr lang="fa-IR" sz="3200" dirty="0" smtClean="0">
                <a:solidFill>
                  <a:schemeClr val="tx2">
                    <a:lumMod val="50000"/>
                  </a:schemeClr>
                </a:solidFill>
                <a:cs typeface="Sultan Adan" panose="00000400000000000000" pitchFamily="2" charset="-78"/>
              </a:rPr>
              <a:t>مراجعه </a:t>
            </a:r>
            <a:r>
              <a:rPr lang="fa-IR" sz="3200" dirty="0">
                <a:solidFill>
                  <a:schemeClr val="tx2">
                    <a:lumMod val="50000"/>
                  </a:schemeClr>
                </a:solidFill>
                <a:cs typeface="Sultan Adan" panose="00000400000000000000" pitchFamily="2" charset="-78"/>
              </a:rPr>
              <a:t>کند:</a:t>
            </a:r>
          </a:p>
          <a:p>
            <a:pPr marL="457200" indent="-45720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نیاز به انسولین داخل وریدی </a:t>
            </a:r>
            <a:r>
              <a:rPr lang="fa-IR" sz="3200" dirty="0" smtClean="0">
                <a:solidFill>
                  <a:schemeClr val="tx2">
                    <a:lumMod val="50000"/>
                  </a:schemeClr>
                </a:solidFill>
                <a:cs typeface="Sultan Adan" panose="00000400000000000000" pitchFamily="2" charset="-78"/>
              </a:rPr>
              <a:t>در </a:t>
            </a:r>
            <a:r>
              <a:rPr lang="fa-IR" sz="3200" dirty="0">
                <a:solidFill>
                  <a:schemeClr val="tx2">
                    <a:lumMod val="50000"/>
                  </a:schemeClr>
                </a:solidFill>
                <a:cs typeface="Sultan Adan" panose="00000400000000000000" pitchFamily="2" charset="-78"/>
              </a:rPr>
              <a:t>بیمارستان دارد.</a:t>
            </a:r>
          </a:p>
          <a:p>
            <a:pPr marL="457200" indent="-45720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مایعات و الکترولیت‌ها باید جایگزین شوند.</a:t>
            </a:r>
          </a:p>
          <a:p>
            <a:pPr algn="ctr"/>
            <a:r>
              <a:rPr lang="fa-IR" sz="3200" dirty="0" smtClean="0">
                <a:solidFill>
                  <a:schemeClr val="tx2">
                    <a:lumMod val="50000"/>
                  </a:schemeClr>
                </a:solidFill>
                <a:cs typeface="Sultan Adan" panose="00000400000000000000" pitchFamily="2" charset="-78"/>
              </a:rPr>
              <a:t>اگر </a:t>
            </a:r>
            <a:r>
              <a:rPr lang="fa-IR" sz="3200" dirty="0">
                <a:solidFill>
                  <a:schemeClr val="tx2">
                    <a:lumMod val="50000"/>
                  </a:schemeClr>
                </a:solidFill>
                <a:cs typeface="Sultan Adan" panose="00000400000000000000" pitchFamily="2" charset="-78"/>
              </a:rPr>
              <a:t>بیمار بدون </a:t>
            </a:r>
            <a:r>
              <a:rPr lang="fa-IR" sz="3200" dirty="0" smtClean="0">
                <a:solidFill>
                  <a:schemeClr val="tx2">
                    <a:lumMod val="50000"/>
                  </a:schemeClr>
                </a:solidFill>
                <a:cs typeface="Sultan Adan" panose="00000400000000000000" pitchFamily="2" charset="-78"/>
              </a:rPr>
              <a:t>کتو اسیدوز اما </a:t>
            </a:r>
            <a:r>
              <a:rPr lang="fa-IR" sz="3200" dirty="0">
                <a:solidFill>
                  <a:schemeClr val="tx2">
                    <a:lumMod val="50000"/>
                  </a:schemeClr>
                </a:solidFill>
                <a:cs typeface="Sultan Adan" panose="00000400000000000000" pitchFamily="2" charset="-78"/>
              </a:rPr>
              <a:t>با قند خون بالا تشخیص داده شود:</a:t>
            </a:r>
          </a:p>
          <a:p>
            <a:pPr marL="457200" indent="-457200" algn="ctr">
              <a:buFont typeface="Arial" panose="020B0604020202020204" pitchFamily="34" charset="0"/>
              <a:buChar char="•"/>
            </a:pPr>
            <a:r>
              <a:rPr lang="fa-IR" sz="3200" dirty="0" smtClean="0">
                <a:solidFill>
                  <a:schemeClr val="tx2">
                    <a:lumMod val="50000"/>
                  </a:schemeClr>
                </a:solidFill>
                <a:cs typeface="Sultan Adan" panose="00000400000000000000" pitchFamily="2" charset="-78"/>
              </a:rPr>
              <a:t>معمولاً </a:t>
            </a:r>
            <a:r>
              <a:rPr lang="fa-IR" sz="3200" dirty="0">
                <a:solidFill>
                  <a:schemeClr val="tx2">
                    <a:lumMod val="50000"/>
                  </a:schemeClr>
                </a:solidFill>
                <a:cs typeface="Sultan Adan" panose="00000400000000000000" pitchFamily="2" charset="-78"/>
              </a:rPr>
              <a:t>از انسولین پایه (لانگ‌اکتینگ) مانند گلارژین </a:t>
            </a:r>
            <a:r>
              <a:rPr lang="fa-IR" sz="3200" dirty="0" smtClean="0">
                <a:solidFill>
                  <a:schemeClr val="tx2">
                    <a:lumMod val="50000"/>
                  </a:schemeClr>
                </a:solidFill>
                <a:cs typeface="Sultan Adan" panose="00000400000000000000" pitchFamily="2" charset="-78"/>
              </a:rPr>
              <a:t>یا دتمیر استفاده </a:t>
            </a:r>
            <a:r>
              <a:rPr lang="fa-IR" sz="3200" dirty="0">
                <a:solidFill>
                  <a:schemeClr val="tx2">
                    <a:lumMod val="50000"/>
                  </a:schemeClr>
                </a:solidFill>
                <a:cs typeface="Sultan Adan" panose="00000400000000000000" pitchFamily="2" charset="-78"/>
              </a:rPr>
              <a:t>می‌شود.</a:t>
            </a:r>
          </a:p>
          <a:p>
            <a:pPr marL="457200" indent="-45720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ممکن است انسولین سریع‌الاثر (مانند لیسپرو یا آسپارت) همراه با وعده‌های غذایی لازم باشد</a:t>
            </a:r>
            <a:endParaRPr lang="en-US" sz="3200" dirty="0">
              <a:solidFill>
                <a:schemeClr val="tx2">
                  <a:lumMod val="50000"/>
                </a:schemeClr>
              </a:solidFill>
              <a:cs typeface="Sultan Adan" panose="00000400000000000000" pitchFamily="2" charset="-78"/>
            </a:endParaRPr>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EDE9"/>
        </a:solidFill>
        <a:effectLst/>
      </p:bgPr>
    </p:bg>
    <p:spTree>
      <p:nvGrpSpPr>
        <p:cNvPr id="1" name=""/>
        <p:cNvGrpSpPr/>
        <p:nvPr/>
      </p:nvGrpSpPr>
      <p:grpSpPr>
        <a:xfrm>
          <a:off x="0" y="0"/>
          <a:ext cx="0" cy="0"/>
          <a:chOff x="0" y="0"/>
          <a:chExt cx="0" cy="0"/>
        </a:xfrm>
      </p:grpSpPr>
      <p:grpSp>
        <p:nvGrpSpPr>
          <p:cNvPr id="2" name="Group 2"/>
          <p:cNvGrpSpPr/>
          <p:nvPr/>
        </p:nvGrpSpPr>
        <p:grpSpPr>
          <a:xfrm>
            <a:off x="7424197" y="157816"/>
            <a:ext cx="9685940" cy="8719484"/>
            <a:chOff x="0" y="0"/>
            <a:chExt cx="2551029" cy="1230426"/>
          </a:xfrm>
        </p:grpSpPr>
        <p:sp>
          <p:nvSpPr>
            <p:cNvPr id="3" name="Freeform 3"/>
            <p:cNvSpPr/>
            <p:nvPr/>
          </p:nvSpPr>
          <p:spPr>
            <a:xfrm>
              <a:off x="0" y="0"/>
              <a:ext cx="2551029" cy="1230426"/>
            </a:xfrm>
            <a:custGeom>
              <a:avLst/>
              <a:gdLst/>
              <a:ahLst/>
              <a:cxnLst/>
              <a:rect l="l" t="t" r="r" b="b"/>
              <a:pathLst>
                <a:path w="2551029" h="1230426">
                  <a:moveTo>
                    <a:pt x="9592" y="0"/>
                  </a:moveTo>
                  <a:lnTo>
                    <a:pt x="2541438" y="0"/>
                  </a:lnTo>
                  <a:cubicBezTo>
                    <a:pt x="2546735" y="0"/>
                    <a:pt x="2551029" y="4294"/>
                    <a:pt x="2551029" y="9592"/>
                  </a:cubicBezTo>
                  <a:lnTo>
                    <a:pt x="2551029" y="1220835"/>
                  </a:lnTo>
                  <a:cubicBezTo>
                    <a:pt x="2551029" y="1226132"/>
                    <a:pt x="2546735" y="1230426"/>
                    <a:pt x="2541438" y="1230426"/>
                  </a:cubicBezTo>
                  <a:lnTo>
                    <a:pt x="9592" y="1230426"/>
                  </a:lnTo>
                  <a:cubicBezTo>
                    <a:pt x="4294" y="1230426"/>
                    <a:pt x="0" y="1226132"/>
                    <a:pt x="0" y="1220835"/>
                  </a:cubicBezTo>
                  <a:lnTo>
                    <a:pt x="0" y="9592"/>
                  </a:lnTo>
                  <a:cubicBezTo>
                    <a:pt x="0" y="4294"/>
                    <a:pt x="4294" y="0"/>
                    <a:pt x="9592" y="0"/>
                  </a:cubicBezTo>
                  <a:close/>
                </a:path>
              </a:pathLst>
            </a:custGeom>
            <a:solidFill>
              <a:srgbClr val="A5DAF3"/>
            </a:solidFill>
          </p:spPr>
        </p:sp>
        <p:sp>
          <p:nvSpPr>
            <p:cNvPr id="4" name="TextBox 4"/>
            <p:cNvSpPr txBox="1"/>
            <p:nvPr/>
          </p:nvSpPr>
          <p:spPr>
            <a:xfrm>
              <a:off x="0" y="-57150"/>
              <a:ext cx="2551029" cy="1287576"/>
            </a:xfrm>
            <a:prstGeom prst="rect">
              <a:avLst/>
            </a:prstGeom>
          </p:spPr>
          <p:txBody>
            <a:bodyPr lIns="50800" tIns="50800" rIns="50800" bIns="50800" rtlCol="0" anchor="ctr"/>
            <a:lstStyle/>
            <a:p>
              <a:pPr algn="ctr">
                <a:lnSpc>
                  <a:spcPts val="4760"/>
                </a:lnSpc>
              </a:pPr>
              <a:endParaRPr lang="en-US" sz="3400" dirty="0">
                <a:solidFill>
                  <a:srgbClr val="5C3224"/>
                </a:solidFill>
                <a:latin typeface="Nunito"/>
                <a:ea typeface="Nunito"/>
                <a:cs typeface="Nunito"/>
                <a:sym typeface="Nunito"/>
              </a:endParaRPr>
            </a:p>
          </p:txBody>
        </p:sp>
      </p:grpSp>
      <p:sp>
        <p:nvSpPr>
          <p:cNvPr id="5" name="Freeform 5"/>
          <p:cNvSpPr/>
          <p:nvPr/>
        </p:nvSpPr>
        <p:spPr>
          <a:xfrm rot="5529949">
            <a:off x="-6865424" y="-1202140"/>
            <a:ext cx="16333616" cy="13839027"/>
          </a:xfrm>
          <a:custGeom>
            <a:avLst/>
            <a:gdLst/>
            <a:ahLst/>
            <a:cxnLst/>
            <a:rect l="l" t="t" r="r" b="b"/>
            <a:pathLst>
              <a:path w="16333616" h="13839027">
                <a:moveTo>
                  <a:pt x="0" y="0"/>
                </a:moveTo>
                <a:lnTo>
                  <a:pt x="16333616" y="0"/>
                </a:lnTo>
                <a:lnTo>
                  <a:pt x="16333616" y="13839027"/>
                </a:lnTo>
                <a:lnTo>
                  <a:pt x="0" y="1383902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6" name="Freeform 6"/>
          <p:cNvSpPr/>
          <p:nvPr/>
        </p:nvSpPr>
        <p:spPr>
          <a:xfrm rot="3232614">
            <a:off x="-3407575" y="-3501735"/>
            <a:ext cx="7629624" cy="8260420"/>
          </a:xfrm>
          <a:custGeom>
            <a:avLst/>
            <a:gdLst/>
            <a:ahLst/>
            <a:cxnLst/>
            <a:rect l="l" t="t" r="r" b="b"/>
            <a:pathLst>
              <a:path w="7629624" h="8260420">
                <a:moveTo>
                  <a:pt x="0" y="0"/>
                </a:moveTo>
                <a:lnTo>
                  <a:pt x="7629625" y="0"/>
                </a:lnTo>
                <a:lnTo>
                  <a:pt x="7629625" y="8260420"/>
                </a:lnTo>
                <a:lnTo>
                  <a:pt x="0" y="826042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Freeform 7"/>
          <p:cNvSpPr/>
          <p:nvPr/>
        </p:nvSpPr>
        <p:spPr>
          <a:xfrm>
            <a:off x="1301384" y="3610342"/>
            <a:ext cx="3789042" cy="3789042"/>
          </a:xfrm>
          <a:custGeom>
            <a:avLst/>
            <a:gdLst/>
            <a:ahLst/>
            <a:cxnLst/>
            <a:rect l="l" t="t" r="r" b="b"/>
            <a:pathLst>
              <a:path w="3789042" h="3789042">
                <a:moveTo>
                  <a:pt x="0" y="0"/>
                </a:moveTo>
                <a:lnTo>
                  <a:pt x="3789042" y="0"/>
                </a:lnTo>
                <a:lnTo>
                  <a:pt x="3789042" y="3789043"/>
                </a:lnTo>
                <a:lnTo>
                  <a:pt x="0" y="3789043"/>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8" name="Freeform 8"/>
          <p:cNvSpPr/>
          <p:nvPr/>
        </p:nvSpPr>
        <p:spPr>
          <a:xfrm>
            <a:off x="3460442" y="6788867"/>
            <a:ext cx="3936046" cy="3936046"/>
          </a:xfrm>
          <a:custGeom>
            <a:avLst/>
            <a:gdLst/>
            <a:ahLst/>
            <a:cxnLst/>
            <a:rect l="l" t="t" r="r" b="b"/>
            <a:pathLst>
              <a:path w="3936046" h="3936046">
                <a:moveTo>
                  <a:pt x="0" y="0"/>
                </a:moveTo>
                <a:lnTo>
                  <a:pt x="3936045" y="0"/>
                </a:lnTo>
                <a:lnTo>
                  <a:pt x="3936045" y="3936046"/>
                </a:lnTo>
                <a:lnTo>
                  <a:pt x="0" y="393604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9" name="Freeform 9"/>
          <p:cNvSpPr/>
          <p:nvPr/>
        </p:nvSpPr>
        <p:spPr>
          <a:xfrm>
            <a:off x="668655" y="-97928"/>
            <a:ext cx="3769961" cy="3708271"/>
          </a:xfrm>
          <a:custGeom>
            <a:avLst/>
            <a:gdLst/>
            <a:ahLst/>
            <a:cxnLst/>
            <a:rect l="l" t="t" r="r" b="b"/>
            <a:pathLst>
              <a:path w="3769961" h="3708271">
                <a:moveTo>
                  <a:pt x="0" y="0"/>
                </a:moveTo>
                <a:lnTo>
                  <a:pt x="3769962" y="0"/>
                </a:lnTo>
                <a:lnTo>
                  <a:pt x="3769962" y="3708270"/>
                </a:lnTo>
                <a:lnTo>
                  <a:pt x="0" y="3708270"/>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0" name="Freeform 10"/>
          <p:cNvSpPr/>
          <p:nvPr/>
        </p:nvSpPr>
        <p:spPr>
          <a:xfrm rot="-6793149">
            <a:off x="13648912" y="6418903"/>
            <a:ext cx="7527211" cy="8149539"/>
          </a:xfrm>
          <a:custGeom>
            <a:avLst/>
            <a:gdLst/>
            <a:ahLst/>
            <a:cxnLst/>
            <a:rect l="l" t="t" r="r" b="b"/>
            <a:pathLst>
              <a:path w="7527211" h="8149539">
                <a:moveTo>
                  <a:pt x="0" y="0"/>
                </a:moveTo>
                <a:lnTo>
                  <a:pt x="7527211" y="0"/>
                </a:lnTo>
                <a:lnTo>
                  <a:pt x="7527211" y="8149540"/>
                </a:lnTo>
                <a:lnTo>
                  <a:pt x="0" y="814954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4" name="Rectangle 13"/>
          <p:cNvSpPr/>
          <p:nvPr/>
        </p:nvSpPr>
        <p:spPr>
          <a:xfrm>
            <a:off x="7764621" y="377963"/>
            <a:ext cx="9413937" cy="8279190"/>
          </a:xfrm>
          <a:prstGeom prst="rect">
            <a:avLst/>
          </a:prstGeom>
        </p:spPr>
        <p:txBody>
          <a:bodyPr wrap="square">
            <a:spAutoFit/>
          </a:bodyPr>
          <a:lstStyle/>
          <a:p>
            <a:pPr algn="ctr"/>
            <a:r>
              <a:rPr lang="fa-IR" sz="2800" dirty="0">
                <a:solidFill>
                  <a:schemeClr val="tx2">
                    <a:lumMod val="50000"/>
                  </a:schemeClr>
                </a:solidFill>
                <a:cs typeface="Sultan Adan" panose="00000400000000000000" pitchFamily="2" charset="-78"/>
              </a:rPr>
              <a:t>3. تنظیم رژیم غذایی و سبک زندگی</a:t>
            </a:r>
          </a:p>
          <a:p>
            <a:pPr algn="ctr"/>
            <a:r>
              <a:rPr lang="fa-IR" sz="2800" dirty="0" smtClean="0">
                <a:solidFill>
                  <a:schemeClr val="tx2">
                    <a:lumMod val="50000"/>
                  </a:schemeClr>
                </a:solidFill>
                <a:cs typeface="Sultan Adan" panose="00000400000000000000" pitchFamily="2" charset="-78"/>
              </a:rPr>
              <a:t>رژیم </a:t>
            </a:r>
            <a:r>
              <a:rPr lang="fa-IR" sz="2800" dirty="0">
                <a:solidFill>
                  <a:schemeClr val="tx2">
                    <a:lumMod val="50000"/>
                  </a:schemeClr>
                </a:solidFill>
                <a:cs typeface="Sultan Adan" panose="00000400000000000000" pitchFamily="2" charset="-78"/>
              </a:rPr>
              <a:t>غذایی کم‌کربوهیدرات و کنترل‌شده:</a:t>
            </a:r>
          </a:p>
          <a:p>
            <a:pPr algn="ctr"/>
            <a:r>
              <a:rPr lang="fa-IR" sz="2800" dirty="0">
                <a:solidFill>
                  <a:schemeClr val="tx2">
                    <a:lumMod val="50000"/>
                  </a:schemeClr>
                </a:solidFill>
                <a:cs typeface="Sultan Adan" panose="00000400000000000000" pitchFamily="2" charset="-78"/>
              </a:rPr>
              <a:t>مصرف کربوهیدرات‌های تصفیه‌شده (برنج سفید، نان سفید، شیرینی) را کاهش دهید.</a:t>
            </a:r>
          </a:p>
          <a:p>
            <a:pPr algn="ctr"/>
            <a:r>
              <a:rPr lang="fa-IR" sz="2800" dirty="0">
                <a:solidFill>
                  <a:schemeClr val="tx2">
                    <a:lumMod val="50000"/>
                  </a:schemeClr>
                </a:solidFill>
                <a:cs typeface="Sultan Adan" panose="00000400000000000000" pitchFamily="2" charset="-78"/>
              </a:rPr>
              <a:t>استفاده از کربوهیدرات‌های پیچیده (سبزیجات، غلات کامل، حبوبات) </a:t>
            </a:r>
            <a:r>
              <a:rPr lang="fa-IR" sz="2800" dirty="0" smtClean="0">
                <a:solidFill>
                  <a:schemeClr val="tx2">
                    <a:lumMod val="50000"/>
                  </a:schemeClr>
                </a:solidFill>
                <a:cs typeface="Sultan Adan" panose="00000400000000000000" pitchFamily="2" charset="-78"/>
              </a:rPr>
              <a:t>تعادل پروتِیین و چربی سالم</a:t>
            </a:r>
          </a:p>
          <a:p>
            <a:pPr algn="ctr"/>
            <a:r>
              <a:rPr lang="fa-IR" sz="2800" dirty="0" smtClean="0">
                <a:solidFill>
                  <a:schemeClr val="tx2">
                    <a:lumMod val="50000"/>
                  </a:schemeClr>
                </a:solidFill>
                <a:cs typeface="Sultan Adan" panose="00000400000000000000" pitchFamily="2" charset="-78"/>
              </a:rPr>
              <a:t>فعالیت </a:t>
            </a:r>
            <a:r>
              <a:rPr lang="fa-IR" sz="2800" dirty="0">
                <a:solidFill>
                  <a:schemeClr val="tx2">
                    <a:lumMod val="50000"/>
                  </a:schemeClr>
                </a:solidFill>
                <a:cs typeface="Sultan Adan" panose="00000400000000000000" pitchFamily="2" charset="-78"/>
              </a:rPr>
              <a:t>بدنی منظم:</a:t>
            </a:r>
          </a:p>
          <a:p>
            <a:pPr algn="ctr"/>
            <a:r>
              <a:rPr lang="fa-IR" sz="2800" dirty="0" smtClean="0">
                <a:solidFill>
                  <a:schemeClr val="tx2">
                    <a:lumMod val="50000"/>
                  </a:schemeClr>
                </a:solidFill>
                <a:cs typeface="Sultan Adan" panose="00000400000000000000" pitchFamily="2" charset="-78"/>
              </a:rPr>
              <a:t>کمک به </a:t>
            </a:r>
            <a:r>
              <a:rPr lang="fa-IR" sz="2800" dirty="0">
                <a:solidFill>
                  <a:schemeClr val="tx2">
                    <a:lumMod val="50000"/>
                  </a:schemeClr>
                </a:solidFill>
                <a:cs typeface="Sultan Adan" panose="00000400000000000000" pitchFamily="2" charset="-78"/>
              </a:rPr>
              <a:t>بهبود حساسیت به انسولین و کنترل قند </a:t>
            </a:r>
            <a:endParaRPr lang="fa-IR" sz="2800" dirty="0" smtClean="0">
              <a:solidFill>
                <a:schemeClr val="tx2">
                  <a:lumMod val="50000"/>
                </a:schemeClr>
              </a:solidFill>
              <a:cs typeface="Sultan Adan" panose="00000400000000000000" pitchFamily="2" charset="-78"/>
            </a:endParaRPr>
          </a:p>
          <a:p>
            <a:pPr algn="ctr"/>
            <a:r>
              <a:rPr lang="fa-IR" sz="2800" dirty="0" smtClean="0">
                <a:solidFill>
                  <a:schemeClr val="accent2">
                    <a:lumMod val="50000"/>
                  </a:schemeClr>
                </a:solidFill>
                <a:cs typeface="Sultan Adan" panose="00000400000000000000" pitchFamily="2" charset="-78"/>
              </a:rPr>
              <a:t>اما </a:t>
            </a:r>
            <a:r>
              <a:rPr lang="fa-IR" sz="2800" dirty="0">
                <a:solidFill>
                  <a:schemeClr val="accent2">
                    <a:lumMod val="50000"/>
                  </a:schemeClr>
                </a:solidFill>
                <a:cs typeface="Sultan Adan" panose="00000400000000000000" pitchFamily="2" charset="-78"/>
              </a:rPr>
              <a:t>بیماران باید مراقب باشند که ورزش شدید بدون تنظیم انسولین می‌تواند باعث افت قند خون شود</a:t>
            </a:r>
            <a:r>
              <a:rPr lang="fa-IR" sz="2800" dirty="0" smtClean="0">
                <a:solidFill>
                  <a:schemeClr val="accent2">
                    <a:lumMod val="50000"/>
                  </a:schemeClr>
                </a:solidFill>
                <a:cs typeface="Sultan Adan" panose="00000400000000000000" pitchFamily="2" charset="-78"/>
              </a:rPr>
              <a:t>.</a:t>
            </a:r>
          </a:p>
          <a:p>
            <a:pPr algn="ctr"/>
            <a:endParaRPr lang="fa-IR" sz="2800" dirty="0">
              <a:solidFill>
                <a:schemeClr val="accent2">
                  <a:lumMod val="50000"/>
                </a:schemeClr>
              </a:solidFill>
              <a:cs typeface="Sultan Adan" panose="00000400000000000000" pitchFamily="2" charset="-78"/>
            </a:endParaRPr>
          </a:p>
          <a:p>
            <a:pPr algn="ctr"/>
            <a:r>
              <a:rPr lang="fa-IR" sz="2800" dirty="0">
                <a:solidFill>
                  <a:schemeClr val="tx2">
                    <a:lumMod val="50000"/>
                  </a:schemeClr>
                </a:solidFill>
                <a:cs typeface="Sultan Adan" panose="00000400000000000000" pitchFamily="2" charset="-78"/>
              </a:rPr>
              <a:t>4. مدیریت سایر عوارض خودایمنی</a:t>
            </a:r>
          </a:p>
          <a:p>
            <a:pPr algn="ctr"/>
            <a:r>
              <a:rPr lang="fa-IR" sz="2800" dirty="0" smtClean="0">
                <a:solidFill>
                  <a:schemeClr val="tx2">
                    <a:lumMod val="50000"/>
                  </a:schemeClr>
                </a:solidFill>
                <a:cs typeface="Sultan Adan" panose="00000400000000000000" pitchFamily="2" charset="-78"/>
              </a:rPr>
              <a:t>تحت </a:t>
            </a:r>
            <a:r>
              <a:rPr lang="fa-IR" sz="2800" dirty="0">
                <a:solidFill>
                  <a:schemeClr val="tx2">
                    <a:lumMod val="50000"/>
                  </a:schemeClr>
                </a:solidFill>
                <a:cs typeface="Sultan Adan" panose="00000400000000000000" pitchFamily="2" charset="-78"/>
              </a:rPr>
              <a:t>نظر از بیماری های </a:t>
            </a:r>
            <a:r>
              <a:rPr lang="fa-IR" sz="2800" dirty="0" smtClean="0">
                <a:solidFill>
                  <a:schemeClr val="tx2">
                    <a:lumMod val="50000"/>
                  </a:schemeClr>
                </a:solidFill>
                <a:cs typeface="Sultan Adan" panose="00000400000000000000" pitchFamily="2" charset="-78"/>
              </a:rPr>
              <a:t>خودایمنی</a:t>
            </a:r>
          </a:p>
          <a:p>
            <a:pPr algn="ctr"/>
            <a:endParaRPr lang="fa-IR" sz="2800" dirty="0">
              <a:solidFill>
                <a:schemeClr val="tx2">
                  <a:lumMod val="50000"/>
                </a:schemeClr>
              </a:solidFill>
              <a:cs typeface="Sultan Adan" panose="00000400000000000000" pitchFamily="2" charset="-78"/>
            </a:endParaRPr>
          </a:p>
          <a:p>
            <a:pPr algn="ctr"/>
            <a:r>
              <a:rPr lang="fa-IR" sz="2800" dirty="0">
                <a:solidFill>
                  <a:schemeClr val="tx2">
                    <a:lumMod val="50000"/>
                  </a:schemeClr>
                </a:solidFill>
                <a:cs typeface="Sultan Adan" panose="00000400000000000000" pitchFamily="2" charset="-78"/>
              </a:rPr>
              <a:t>5. بررسی امکان ادامه درمان با </a:t>
            </a:r>
            <a:r>
              <a:rPr lang="fa-IR" sz="2800" dirty="0" smtClean="0">
                <a:solidFill>
                  <a:schemeClr val="tx2">
                    <a:lumMod val="50000"/>
                  </a:schemeClr>
                </a:solidFill>
                <a:cs typeface="Sultan Adan" panose="00000400000000000000" pitchFamily="2" charset="-78"/>
              </a:rPr>
              <a:t>مهارکننده</a:t>
            </a:r>
          </a:p>
          <a:p>
            <a:pPr algn="ctr"/>
            <a:r>
              <a:rPr lang="fa-IR" sz="2800" dirty="0" smtClean="0">
                <a:solidFill>
                  <a:schemeClr val="tx2">
                    <a:lumMod val="50000"/>
                  </a:schemeClr>
                </a:solidFill>
                <a:cs typeface="Sultan Adan" panose="00000400000000000000" pitchFamily="2" charset="-78"/>
              </a:rPr>
              <a:t>قطع درمان معمولاً </a:t>
            </a:r>
            <a:r>
              <a:rPr lang="fa-IR" sz="2800" dirty="0">
                <a:solidFill>
                  <a:schemeClr val="tx2">
                    <a:lumMod val="50000"/>
                  </a:schemeClr>
                </a:solidFill>
                <a:cs typeface="Sultan Adan" panose="00000400000000000000" pitchFamily="2" charset="-78"/>
              </a:rPr>
              <a:t>تأثیری در بهبود دیابت ندارد، زیرا تخریب پانکراس غیرقابل برگشت است.</a:t>
            </a:r>
          </a:p>
          <a:p>
            <a:pPr algn="ctr"/>
            <a:r>
              <a:rPr lang="fa-IR" sz="2800" dirty="0" smtClean="0">
                <a:solidFill>
                  <a:schemeClr val="tx2">
                    <a:lumMod val="50000"/>
                  </a:schemeClr>
                </a:solidFill>
                <a:cs typeface="Sultan Adan" panose="00000400000000000000" pitchFamily="2" charset="-78"/>
              </a:rPr>
              <a:t>اما </a:t>
            </a:r>
            <a:r>
              <a:rPr lang="fa-IR" sz="2800" dirty="0">
                <a:solidFill>
                  <a:schemeClr val="tx2">
                    <a:lumMod val="50000"/>
                  </a:schemeClr>
                </a:solidFill>
                <a:cs typeface="Sultan Adan" panose="00000400000000000000" pitchFamily="2" charset="-78"/>
              </a:rPr>
              <a:t>اگر بیمار دچار عوارض متعدد خودایمنی شدید شود، پزشکان ممکن است دوز </a:t>
            </a:r>
            <a:r>
              <a:rPr lang="fa-IR" sz="2800" dirty="0" smtClean="0">
                <a:solidFill>
                  <a:schemeClr val="tx2">
                    <a:lumMod val="50000"/>
                  </a:schemeClr>
                </a:solidFill>
                <a:cs typeface="Sultan Adan" panose="00000400000000000000" pitchFamily="2" charset="-78"/>
              </a:rPr>
              <a:t>را </a:t>
            </a:r>
            <a:r>
              <a:rPr lang="fa-IR" sz="2800" dirty="0">
                <a:solidFill>
                  <a:schemeClr val="tx2">
                    <a:lumMod val="50000"/>
                  </a:schemeClr>
                </a:solidFill>
                <a:cs typeface="Sultan Adan" panose="00000400000000000000" pitchFamily="2" charset="-78"/>
              </a:rPr>
              <a:t>تغییر دهند یا درمان‌های جایگزین را بررسی کنند</a:t>
            </a:r>
            <a:endParaRPr lang="en-US" sz="2800" dirty="0">
              <a:solidFill>
                <a:schemeClr val="tx2">
                  <a:lumMod val="50000"/>
                </a:schemeClr>
              </a:solidFill>
              <a:cs typeface="Sultan Adan" panose="00000400000000000000" pitchFamily="2" charset="-78"/>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CEDE9"/>
        </a:solidFill>
        <a:effectLst/>
      </p:bgPr>
    </p:bg>
    <p:spTree>
      <p:nvGrpSpPr>
        <p:cNvPr id="1" name=""/>
        <p:cNvGrpSpPr/>
        <p:nvPr/>
      </p:nvGrpSpPr>
      <p:grpSpPr>
        <a:xfrm>
          <a:off x="0" y="0"/>
          <a:ext cx="0" cy="0"/>
          <a:chOff x="0" y="0"/>
          <a:chExt cx="0" cy="0"/>
        </a:xfrm>
      </p:grpSpPr>
      <p:sp>
        <p:nvSpPr>
          <p:cNvPr id="2" name="Freeform 2"/>
          <p:cNvSpPr/>
          <p:nvPr/>
        </p:nvSpPr>
        <p:spPr>
          <a:xfrm rot="6688435">
            <a:off x="-3540988" y="-2756382"/>
            <a:ext cx="17288011" cy="14647660"/>
          </a:xfrm>
          <a:custGeom>
            <a:avLst/>
            <a:gdLst/>
            <a:ahLst/>
            <a:cxnLst/>
            <a:rect l="l" t="t" r="r" b="b"/>
            <a:pathLst>
              <a:path w="17288011" h="14647660">
                <a:moveTo>
                  <a:pt x="0" y="0"/>
                </a:moveTo>
                <a:lnTo>
                  <a:pt x="17288010" y="0"/>
                </a:lnTo>
                <a:lnTo>
                  <a:pt x="17288010" y="14647660"/>
                </a:lnTo>
                <a:lnTo>
                  <a:pt x="0" y="14647660"/>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4061578" y="5936531"/>
            <a:ext cx="2082878" cy="984633"/>
          </a:xfrm>
          <a:custGeom>
            <a:avLst/>
            <a:gdLst/>
            <a:ahLst/>
            <a:cxnLst/>
            <a:rect l="l" t="t" r="r" b="b"/>
            <a:pathLst>
              <a:path w="2082878" h="984633">
                <a:moveTo>
                  <a:pt x="0" y="0"/>
                </a:moveTo>
                <a:lnTo>
                  <a:pt x="2082878" y="0"/>
                </a:lnTo>
                <a:lnTo>
                  <a:pt x="2082878" y="984633"/>
                </a:lnTo>
                <a:lnTo>
                  <a:pt x="0" y="98463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TextBox 4"/>
          <p:cNvSpPr txBox="1"/>
          <p:nvPr/>
        </p:nvSpPr>
        <p:spPr>
          <a:xfrm>
            <a:off x="1071714" y="3285919"/>
            <a:ext cx="7709068" cy="2244204"/>
          </a:xfrm>
          <a:prstGeom prst="rect">
            <a:avLst/>
          </a:prstGeom>
        </p:spPr>
        <p:txBody>
          <a:bodyPr lIns="0" tIns="0" rIns="0" bIns="0" rtlCol="0" anchor="t">
            <a:spAutoFit/>
          </a:bodyPr>
          <a:lstStyle/>
          <a:p>
            <a:pPr algn="ctr">
              <a:lnSpc>
                <a:spcPts val="8750"/>
              </a:lnSpc>
            </a:pPr>
            <a:r>
              <a:rPr lang="fa-IR" sz="7000" b="1" spc="70" dirty="0" smtClean="0">
                <a:solidFill>
                  <a:srgbClr val="FFC9B3"/>
                </a:solidFill>
                <a:latin typeface="Nunito Heavy"/>
                <a:ea typeface="Nunito Heavy"/>
                <a:cs typeface="Sultan Adan" panose="00000400000000000000" pitchFamily="2" charset="-78"/>
                <a:sym typeface="Nunito Heavy"/>
              </a:rPr>
              <a:t>تشخیص و اقدامات پرستاری</a:t>
            </a:r>
            <a:endParaRPr lang="en-US" sz="7000" b="1" spc="70" dirty="0">
              <a:solidFill>
                <a:srgbClr val="FFC9B3"/>
              </a:solidFill>
              <a:latin typeface="Nunito Heavy"/>
              <a:ea typeface="Nunito Heavy"/>
              <a:cs typeface="Sultan Adan" panose="00000400000000000000" pitchFamily="2" charset="-78"/>
              <a:sym typeface="Nunito Heavy"/>
            </a:endParaRPr>
          </a:p>
        </p:txBody>
      </p:sp>
      <p:sp>
        <p:nvSpPr>
          <p:cNvPr id="5" name="Freeform 5"/>
          <p:cNvSpPr/>
          <p:nvPr/>
        </p:nvSpPr>
        <p:spPr>
          <a:xfrm rot="-6342428">
            <a:off x="-4229125" y="-4246969"/>
            <a:ext cx="7527211" cy="8149539"/>
          </a:xfrm>
          <a:custGeom>
            <a:avLst/>
            <a:gdLst/>
            <a:ahLst/>
            <a:cxnLst/>
            <a:rect l="l" t="t" r="r" b="b"/>
            <a:pathLst>
              <a:path w="7527211" h="8149539">
                <a:moveTo>
                  <a:pt x="0" y="0"/>
                </a:moveTo>
                <a:lnTo>
                  <a:pt x="7527211" y="0"/>
                </a:lnTo>
                <a:lnTo>
                  <a:pt x="7527211" y="8149539"/>
                </a:lnTo>
                <a:lnTo>
                  <a:pt x="0" y="814953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6" name="Freeform 6"/>
          <p:cNvSpPr/>
          <p:nvPr/>
        </p:nvSpPr>
        <p:spPr>
          <a:xfrm>
            <a:off x="10358875" y="1873683"/>
            <a:ext cx="6228154" cy="9110331"/>
          </a:xfrm>
          <a:custGeom>
            <a:avLst/>
            <a:gdLst/>
            <a:ahLst/>
            <a:cxnLst/>
            <a:rect l="l" t="t" r="r" b="b"/>
            <a:pathLst>
              <a:path w="6228154" h="9110331">
                <a:moveTo>
                  <a:pt x="0" y="0"/>
                </a:moveTo>
                <a:lnTo>
                  <a:pt x="6228154" y="0"/>
                </a:lnTo>
                <a:lnTo>
                  <a:pt x="6228154" y="9110332"/>
                </a:lnTo>
                <a:lnTo>
                  <a:pt x="0" y="911033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7" name="Freeform 7"/>
          <p:cNvSpPr/>
          <p:nvPr/>
        </p:nvSpPr>
        <p:spPr>
          <a:xfrm rot="-6884258">
            <a:off x="13495695" y="6540630"/>
            <a:ext cx="7527211" cy="8149539"/>
          </a:xfrm>
          <a:custGeom>
            <a:avLst/>
            <a:gdLst/>
            <a:ahLst/>
            <a:cxnLst/>
            <a:rect l="l" t="t" r="r" b="b"/>
            <a:pathLst>
              <a:path w="7527211" h="8149539">
                <a:moveTo>
                  <a:pt x="0" y="0"/>
                </a:moveTo>
                <a:lnTo>
                  <a:pt x="7527210" y="0"/>
                </a:lnTo>
                <a:lnTo>
                  <a:pt x="7527210" y="8149539"/>
                </a:lnTo>
                <a:lnTo>
                  <a:pt x="0" y="8149539"/>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Tree>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CEDE9"/>
        </a:solidFill>
        <a:effectLst/>
      </p:bgPr>
    </p:bg>
    <p:spTree>
      <p:nvGrpSpPr>
        <p:cNvPr id="1" name=""/>
        <p:cNvGrpSpPr/>
        <p:nvPr/>
      </p:nvGrpSpPr>
      <p:grpSpPr>
        <a:xfrm>
          <a:off x="0" y="0"/>
          <a:ext cx="0" cy="0"/>
          <a:chOff x="0" y="0"/>
          <a:chExt cx="0" cy="0"/>
        </a:xfrm>
      </p:grpSpPr>
      <p:sp>
        <p:nvSpPr>
          <p:cNvPr id="2" name="Freeform 2"/>
          <p:cNvSpPr/>
          <p:nvPr/>
        </p:nvSpPr>
        <p:spPr>
          <a:xfrm rot="-2555465">
            <a:off x="-7292450" y="2644006"/>
            <a:ext cx="14755088" cy="15974997"/>
          </a:xfrm>
          <a:custGeom>
            <a:avLst/>
            <a:gdLst/>
            <a:ahLst/>
            <a:cxnLst/>
            <a:rect l="l" t="t" r="r" b="b"/>
            <a:pathLst>
              <a:path w="14755088" h="15974997">
                <a:moveTo>
                  <a:pt x="0" y="0"/>
                </a:moveTo>
                <a:lnTo>
                  <a:pt x="14755088" y="0"/>
                </a:lnTo>
                <a:lnTo>
                  <a:pt x="14755088" y="15974997"/>
                </a:lnTo>
                <a:lnTo>
                  <a:pt x="0" y="1597499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12541359" y="3642906"/>
            <a:ext cx="5883129" cy="6988598"/>
          </a:xfrm>
          <a:custGeom>
            <a:avLst/>
            <a:gdLst/>
            <a:ahLst/>
            <a:cxnLst/>
            <a:rect l="l" t="t" r="r" b="b"/>
            <a:pathLst>
              <a:path w="5883129" h="6988598">
                <a:moveTo>
                  <a:pt x="0" y="0"/>
                </a:moveTo>
                <a:lnTo>
                  <a:pt x="5883129" y="0"/>
                </a:lnTo>
                <a:lnTo>
                  <a:pt x="5883129" y="6988598"/>
                </a:lnTo>
                <a:lnTo>
                  <a:pt x="0" y="6988598"/>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rot="-2381267">
            <a:off x="8085287" y="-10911651"/>
            <a:ext cx="15574725" cy="16862400"/>
          </a:xfrm>
          <a:custGeom>
            <a:avLst/>
            <a:gdLst/>
            <a:ahLst/>
            <a:cxnLst/>
            <a:rect l="l" t="t" r="r" b="b"/>
            <a:pathLst>
              <a:path w="15574725" h="16862400">
                <a:moveTo>
                  <a:pt x="0" y="0"/>
                </a:moveTo>
                <a:lnTo>
                  <a:pt x="15574725" y="0"/>
                </a:lnTo>
                <a:lnTo>
                  <a:pt x="15574725" y="16862400"/>
                </a:lnTo>
                <a:lnTo>
                  <a:pt x="0" y="1686240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Freeform 5"/>
          <p:cNvSpPr/>
          <p:nvPr/>
        </p:nvSpPr>
        <p:spPr>
          <a:xfrm>
            <a:off x="-682928" y="920462"/>
            <a:ext cx="3649089" cy="8060236"/>
          </a:xfrm>
          <a:custGeom>
            <a:avLst/>
            <a:gdLst/>
            <a:ahLst/>
            <a:cxnLst/>
            <a:rect l="l" t="t" r="r" b="b"/>
            <a:pathLst>
              <a:path w="3649089" h="8060236">
                <a:moveTo>
                  <a:pt x="0" y="0"/>
                </a:moveTo>
                <a:lnTo>
                  <a:pt x="3649089" y="0"/>
                </a:lnTo>
                <a:lnTo>
                  <a:pt x="3649089" y="8060236"/>
                </a:lnTo>
                <a:lnTo>
                  <a:pt x="0" y="8060236"/>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6" name="TextBox 6"/>
          <p:cNvSpPr txBox="1"/>
          <p:nvPr/>
        </p:nvSpPr>
        <p:spPr>
          <a:xfrm>
            <a:off x="4031457" y="224370"/>
            <a:ext cx="9685940" cy="961802"/>
          </a:xfrm>
          <a:prstGeom prst="rect">
            <a:avLst/>
          </a:prstGeom>
        </p:spPr>
        <p:txBody>
          <a:bodyPr lIns="0" tIns="0" rIns="0" bIns="0" rtlCol="0" anchor="t">
            <a:spAutoFit/>
          </a:bodyPr>
          <a:lstStyle/>
          <a:p>
            <a:pPr algn="ctr">
              <a:lnSpc>
                <a:spcPts val="7500"/>
              </a:lnSpc>
            </a:pPr>
            <a:r>
              <a:rPr lang="fa-IR" sz="6000" b="1" spc="60" dirty="0" smtClean="0">
                <a:solidFill>
                  <a:srgbClr val="2D799C"/>
                </a:solidFill>
                <a:latin typeface="Nunito Heavy"/>
                <a:ea typeface="Nunito Heavy"/>
                <a:cs typeface="Sultan Adan" panose="00000400000000000000" pitchFamily="2" charset="-78"/>
                <a:sym typeface="Nunito Heavy"/>
              </a:rPr>
              <a:t>تشخیص های پرستاری</a:t>
            </a:r>
            <a:endParaRPr lang="en-US" sz="6000" b="1" spc="60" dirty="0">
              <a:solidFill>
                <a:srgbClr val="2D799C"/>
              </a:solidFill>
              <a:latin typeface="Nunito Heavy"/>
              <a:ea typeface="Nunito Heavy"/>
              <a:cs typeface="Sultan Adan" panose="00000400000000000000" pitchFamily="2" charset="-78"/>
              <a:sym typeface="Nunito Heavy"/>
            </a:endParaRPr>
          </a:p>
        </p:txBody>
      </p:sp>
      <p:grpSp>
        <p:nvGrpSpPr>
          <p:cNvPr id="7" name="Group 7"/>
          <p:cNvGrpSpPr/>
          <p:nvPr/>
        </p:nvGrpSpPr>
        <p:grpSpPr>
          <a:xfrm>
            <a:off x="3349928" y="1372471"/>
            <a:ext cx="11049000" cy="7010399"/>
            <a:chOff x="0" y="0"/>
            <a:chExt cx="2551029" cy="1230426"/>
          </a:xfrm>
        </p:grpSpPr>
        <p:sp>
          <p:nvSpPr>
            <p:cNvPr id="8" name="Freeform 8"/>
            <p:cNvSpPr/>
            <p:nvPr/>
          </p:nvSpPr>
          <p:spPr>
            <a:xfrm>
              <a:off x="0" y="0"/>
              <a:ext cx="2551029" cy="1230426"/>
            </a:xfrm>
            <a:custGeom>
              <a:avLst/>
              <a:gdLst/>
              <a:ahLst/>
              <a:cxnLst/>
              <a:rect l="l" t="t" r="r" b="b"/>
              <a:pathLst>
                <a:path w="2551029" h="1230426">
                  <a:moveTo>
                    <a:pt x="9592" y="0"/>
                  </a:moveTo>
                  <a:lnTo>
                    <a:pt x="2541438" y="0"/>
                  </a:lnTo>
                  <a:cubicBezTo>
                    <a:pt x="2546735" y="0"/>
                    <a:pt x="2551029" y="4294"/>
                    <a:pt x="2551029" y="9592"/>
                  </a:cubicBezTo>
                  <a:lnTo>
                    <a:pt x="2551029" y="1220835"/>
                  </a:lnTo>
                  <a:cubicBezTo>
                    <a:pt x="2551029" y="1226132"/>
                    <a:pt x="2546735" y="1230426"/>
                    <a:pt x="2541438" y="1230426"/>
                  </a:cubicBezTo>
                  <a:lnTo>
                    <a:pt x="9592" y="1230426"/>
                  </a:lnTo>
                  <a:cubicBezTo>
                    <a:pt x="4294" y="1230426"/>
                    <a:pt x="0" y="1226132"/>
                    <a:pt x="0" y="1220835"/>
                  </a:cubicBezTo>
                  <a:lnTo>
                    <a:pt x="0" y="9592"/>
                  </a:lnTo>
                  <a:cubicBezTo>
                    <a:pt x="0" y="4294"/>
                    <a:pt x="4294" y="0"/>
                    <a:pt x="9592" y="0"/>
                  </a:cubicBezTo>
                  <a:close/>
                </a:path>
              </a:pathLst>
            </a:custGeom>
            <a:solidFill>
              <a:srgbClr val="A5DAF3"/>
            </a:solidFill>
          </p:spPr>
        </p:sp>
        <p:sp>
          <p:nvSpPr>
            <p:cNvPr id="9" name="TextBox 9"/>
            <p:cNvSpPr txBox="1"/>
            <p:nvPr/>
          </p:nvSpPr>
          <p:spPr>
            <a:xfrm>
              <a:off x="0" y="-57150"/>
              <a:ext cx="2551029" cy="1287576"/>
            </a:xfrm>
            <a:prstGeom prst="rect">
              <a:avLst/>
            </a:prstGeom>
          </p:spPr>
          <p:txBody>
            <a:bodyPr lIns="50800" tIns="50800" rIns="50800" bIns="50800" rtlCol="0" anchor="ctr"/>
            <a:lstStyle/>
            <a:p>
              <a:pPr algn="ctr">
                <a:lnSpc>
                  <a:spcPts val="4760"/>
                </a:lnSpc>
              </a:pPr>
              <a:endParaRPr lang="en-US" sz="3400" dirty="0">
                <a:solidFill>
                  <a:srgbClr val="5C3224"/>
                </a:solidFill>
                <a:latin typeface="Nunito"/>
                <a:ea typeface="Nunito"/>
                <a:cs typeface="Nunito"/>
                <a:sym typeface="Nunito"/>
              </a:endParaRPr>
            </a:p>
          </p:txBody>
        </p:sp>
      </p:grpSp>
      <p:sp>
        <p:nvSpPr>
          <p:cNvPr id="10" name="Rectangle 9"/>
          <p:cNvSpPr/>
          <p:nvPr/>
        </p:nvSpPr>
        <p:spPr>
          <a:xfrm>
            <a:off x="3574317" y="1657204"/>
            <a:ext cx="10600221" cy="6740307"/>
          </a:xfrm>
          <a:prstGeom prst="rect">
            <a:avLst/>
          </a:prstGeom>
        </p:spPr>
        <p:txBody>
          <a:bodyPr wrap="square">
            <a:spAutoFit/>
          </a:bodyPr>
          <a:lstStyle/>
          <a:p>
            <a:pPr marL="342900" indent="-342900" algn="ctr">
              <a:lnSpc>
                <a:spcPct val="150000"/>
              </a:lnSpc>
              <a:buFont typeface="Arial" panose="020B0604020202020204" pitchFamily="34" charset="0"/>
              <a:buChar char="•"/>
            </a:pPr>
            <a:r>
              <a:rPr lang="fa-IR" sz="3200" dirty="0">
                <a:solidFill>
                  <a:schemeClr val="tx2">
                    <a:lumMod val="50000"/>
                  </a:schemeClr>
                </a:solidFill>
                <a:cs typeface="Sultan Adan" panose="00000400000000000000" pitchFamily="2" charset="-78"/>
              </a:rPr>
              <a:t>عدم تعادل در سطح گلوکز خون مرتبط با تخریب سلول‌های بتای </a:t>
            </a:r>
            <a:r>
              <a:rPr lang="fa-IR" sz="3200" dirty="0" smtClean="0">
                <a:solidFill>
                  <a:schemeClr val="tx2">
                    <a:lumMod val="50000"/>
                  </a:schemeClr>
                </a:solidFill>
                <a:cs typeface="Sultan Adan" panose="00000400000000000000" pitchFamily="2" charset="-78"/>
              </a:rPr>
              <a:t>پانکراس</a:t>
            </a:r>
            <a:endParaRPr lang="fa-IR" sz="3200" dirty="0">
              <a:solidFill>
                <a:schemeClr val="tx2">
                  <a:lumMod val="50000"/>
                </a:schemeClr>
              </a:solidFill>
              <a:cs typeface="Sultan Adan" panose="00000400000000000000" pitchFamily="2" charset="-78"/>
            </a:endParaRPr>
          </a:p>
          <a:p>
            <a:pPr marL="342900" indent="-342900" algn="ctr">
              <a:lnSpc>
                <a:spcPct val="150000"/>
              </a:lnSpc>
              <a:buFont typeface="Arial" panose="020B0604020202020204" pitchFamily="34" charset="0"/>
              <a:buChar char="•"/>
            </a:pPr>
            <a:r>
              <a:rPr lang="fa-IR" sz="3200" dirty="0">
                <a:solidFill>
                  <a:schemeClr val="tx2">
                    <a:lumMod val="50000"/>
                  </a:schemeClr>
                </a:solidFill>
                <a:cs typeface="Sultan Adan" panose="00000400000000000000" pitchFamily="2" charset="-78"/>
              </a:rPr>
              <a:t> خطر کتواسیدوز دیابتی </a:t>
            </a:r>
            <a:r>
              <a:rPr lang="fa-IR" sz="3200" dirty="0" smtClean="0">
                <a:solidFill>
                  <a:schemeClr val="tx2">
                    <a:lumMod val="50000"/>
                  </a:schemeClr>
                </a:solidFill>
                <a:cs typeface="Sultan Adan" panose="00000400000000000000" pitchFamily="2" charset="-78"/>
              </a:rPr>
              <a:t>مرتبط </a:t>
            </a:r>
            <a:r>
              <a:rPr lang="fa-IR" sz="3200" dirty="0">
                <a:solidFill>
                  <a:schemeClr val="tx2">
                    <a:lumMod val="50000"/>
                  </a:schemeClr>
                </a:solidFill>
                <a:cs typeface="Sultan Adan" panose="00000400000000000000" pitchFamily="2" charset="-78"/>
              </a:rPr>
              <a:t>با کمبود </a:t>
            </a:r>
            <a:r>
              <a:rPr lang="fa-IR" sz="3200" dirty="0" smtClean="0">
                <a:solidFill>
                  <a:schemeClr val="tx2">
                    <a:lumMod val="50000"/>
                  </a:schemeClr>
                </a:solidFill>
                <a:cs typeface="Sultan Adan" panose="00000400000000000000" pitchFamily="2" charset="-78"/>
              </a:rPr>
              <a:t>انسولین</a:t>
            </a:r>
            <a:endParaRPr lang="fa-IR" sz="3200" dirty="0">
              <a:solidFill>
                <a:schemeClr val="tx2">
                  <a:lumMod val="50000"/>
                </a:schemeClr>
              </a:solidFill>
              <a:cs typeface="Sultan Adan" panose="00000400000000000000" pitchFamily="2" charset="-78"/>
            </a:endParaRPr>
          </a:p>
          <a:p>
            <a:pPr marL="342900" indent="-342900" algn="ctr">
              <a:lnSpc>
                <a:spcPct val="150000"/>
              </a:lnSpc>
              <a:buFont typeface="Arial" panose="020B0604020202020204" pitchFamily="34" charset="0"/>
              <a:buChar char="•"/>
            </a:pPr>
            <a:r>
              <a:rPr lang="fa-IR" sz="3200" dirty="0">
                <a:solidFill>
                  <a:schemeClr val="tx2">
                    <a:lumMod val="50000"/>
                  </a:schemeClr>
                </a:solidFill>
                <a:cs typeface="Sultan Adan" panose="00000400000000000000" pitchFamily="2" charset="-78"/>
              </a:rPr>
              <a:t> اختلال در تعادل مایعات و الکترولیت‌ها مرتبط با دفع بیش‌ازحد ادرار و </a:t>
            </a:r>
            <a:r>
              <a:rPr lang="fa-IR" sz="3200" dirty="0" smtClean="0">
                <a:solidFill>
                  <a:schemeClr val="tx2">
                    <a:lumMod val="50000"/>
                  </a:schemeClr>
                </a:solidFill>
                <a:cs typeface="Sultan Adan" panose="00000400000000000000" pitchFamily="2" charset="-78"/>
              </a:rPr>
              <a:t>دهیدراتاسیون</a:t>
            </a:r>
            <a:endParaRPr lang="fa-IR" sz="3200" dirty="0">
              <a:solidFill>
                <a:schemeClr val="tx2">
                  <a:lumMod val="50000"/>
                </a:schemeClr>
              </a:solidFill>
              <a:cs typeface="Sultan Adan" panose="00000400000000000000" pitchFamily="2" charset="-78"/>
            </a:endParaRPr>
          </a:p>
          <a:p>
            <a:pPr marL="342900" indent="-342900" algn="ctr">
              <a:lnSpc>
                <a:spcPct val="150000"/>
              </a:lnSpc>
              <a:buFont typeface="Arial" panose="020B0604020202020204" pitchFamily="34" charset="0"/>
              <a:buChar char="•"/>
            </a:pPr>
            <a:r>
              <a:rPr lang="fa-IR" sz="3200" dirty="0">
                <a:solidFill>
                  <a:schemeClr val="tx2">
                    <a:lumMod val="50000"/>
                  </a:schemeClr>
                </a:solidFill>
                <a:cs typeface="Sultan Adan" panose="00000400000000000000" pitchFamily="2" charset="-78"/>
              </a:rPr>
              <a:t> خطر افت قند خون (هیپوگلیسمی) مرتبط با درمان انسولین</a:t>
            </a:r>
          </a:p>
          <a:p>
            <a:pPr marL="342900" indent="-342900" algn="ctr">
              <a:lnSpc>
                <a:spcPct val="150000"/>
              </a:lnSpc>
              <a:buFont typeface="Arial" panose="020B0604020202020204" pitchFamily="34" charset="0"/>
              <a:buChar char="•"/>
            </a:pPr>
            <a:r>
              <a:rPr lang="fa-IR" sz="3200" dirty="0">
                <a:solidFill>
                  <a:schemeClr val="tx2">
                    <a:lumMod val="50000"/>
                  </a:schemeClr>
                </a:solidFill>
                <a:cs typeface="Sultan Adan" panose="00000400000000000000" pitchFamily="2" charset="-78"/>
              </a:rPr>
              <a:t>خطر عفونت مرتبط با هایپرگلیسمی مداوم و کاهش ایمنی بدن</a:t>
            </a:r>
          </a:p>
          <a:p>
            <a:pPr marL="342900" indent="-342900" algn="ctr">
              <a:lnSpc>
                <a:spcPct val="150000"/>
              </a:lnSpc>
              <a:buFont typeface="Arial" panose="020B0604020202020204" pitchFamily="34" charset="0"/>
              <a:buChar char="•"/>
            </a:pPr>
            <a:r>
              <a:rPr lang="fa-IR" sz="3200" dirty="0">
                <a:solidFill>
                  <a:schemeClr val="tx2">
                    <a:lumMod val="50000"/>
                  </a:schemeClr>
                </a:solidFill>
                <a:cs typeface="Sultan Adan" panose="00000400000000000000" pitchFamily="2" charset="-78"/>
              </a:rPr>
              <a:t> اضطراب و نگرانی بیمار مرتبط با تشخیص جدید و نیاز مادام‌العمر به انسولین</a:t>
            </a:r>
            <a:endParaRPr lang="en-US" sz="3200" dirty="0">
              <a:solidFill>
                <a:schemeClr val="tx2">
                  <a:lumMod val="50000"/>
                </a:schemeClr>
              </a:solidFill>
              <a:cs typeface="Sultan Adan" panose="00000400000000000000" pitchFamily="2" charset="-78"/>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CEDE9"/>
        </a:solidFill>
        <a:effectLst/>
      </p:bgPr>
    </p:bg>
    <p:spTree>
      <p:nvGrpSpPr>
        <p:cNvPr id="1" name=""/>
        <p:cNvGrpSpPr/>
        <p:nvPr/>
      </p:nvGrpSpPr>
      <p:grpSpPr>
        <a:xfrm>
          <a:off x="0" y="0"/>
          <a:ext cx="0" cy="0"/>
          <a:chOff x="0" y="0"/>
          <a:chExt cx="0" cy="0"/>
        </a:xfrm>
      </p:grpSpPr>
      <p:sp>
        <p:nvSpPr>
          <p:cNvPr id="2" name="TextBox 2"/>
          <p:cNvSpPr txBox="1"/>
          <p:nvPr/>
        </p:nvSpPr>
        <p:spPr>
          <a:xfrm>
            <a:off x="4484856" y="693635"/>
            <a:ext cx="9685940" cy="1090042"/>
          </a:xfrm>
          <a:prstGeom prst="rect">
            <a:avLst/>
          </a:prstGeom>
        </p:spPr>
        <p:txBody>
          <a:bodyPr lIns="0" tIns="0" rIns="0" bIns="0" rtlCol="0" anchor="t">
            <a:spAutoFit/>
          </a:bodyPr>
          <a:lstStyle/>
          <a:p>
            <a:pPr algn="ctr">
              <a:lnSpc>
                <a:spcPts val="8500"/>
              </a:lnSpc>
            </a:pPr>
            <a:r>
              <a:rPr lang="fa-IR" sz="6800" b="1" spc="68" dirty="0" smtClean="0">
                <a:solidFill>
                  <a:schemeClr val="accent1">
                    <a:lumMod val="75000"/>
                  </a:schemeClr>
                </a:solidFill>
                <a:latin typeface="Nunito Heavy"/>
                <a:ea typeface="Nunito Heavy"/>
                <a:cs typeface="Sultan Adan" panose="00000400000000000000" pitchFamily="2" charset="-78"/>
                <a:sym typeface="Nunito Heavy"/>
              </a:rPr>
              <a:t>اقدامات پرستاری</a:t>
            </a:r>
            <a:endParaRPr lang="en-US" sz="6800" b="1" spc="68" dirty="0">
              <a:solidFill>
                <a:schemeClr val="accent1">
                  <a:lumMod val="75000"/>
                </a:schemeClr>
              </a:solidFill>
              <a:latin typeface="Nunito Heavy"/>
              <a:ea typeface="Nunito Heavy"/>
              <a:cs typeface="Sultan Adan" panose="00000400000000000000" pitchFamily="2" charset="-78"/>
              <a:sym typeface="Nunito Heavy"/>
            </a:endParaRPr>
          </a:p>
        </p:txBody>
      </p:sp>
      <p:grpSp>
        <p:nvGrpSpPr>
          <p:cNvPr id="3" name="Group 3"/>
          <p:cNvGrpSpPr/>
          <p:nvPr/>
        </p:nvGrpSpPr>
        <p:grpSpPr>
          <a:xfrm>
            <a:off x="4301030" y="2138872"/>
            <a:ext cx="9685940" cy="7647263"/>
            <a:chOff x="0" y="0"/>
            <a:chExt cx="2551029" cy="1230426"/>
          </a:xfrm>
        </p:grpSpPr>
        <p:sp>
          <p:nvSpPr>
            <p:cNvPr id="4" name="Freeform 4"/>
            <p:cNvSpPr/>
            <p:nvPr/>
          </p:nvSpPr>
          <p:spPr>
            <a:xfrm>
              <a:off x="0" y="0"/>
              <a:ext cx="2551029" cy="1230426"/>
            </a:xfrm>
            <a:custGeom>
              <a:avLst/>
              <a:gdLst/>
              <a:ahLst/>
              <a:cxnLst/>
              <a:rect l="l" t="t" r="r" b="b"/>
              <a:pathLst>
                <a:path w="2551029" h="1230426">
                  <a:moveTo>
                    <a:pt x="9592" y="0"/>
                  </a:moveTo>
                  <a:lnTo>
                    <a:pt x="2541438" y="0"/>
                  </a:lnTo>
                  <a:cubicBezTo>
                    <a:pt x="2546735" y="0"/>
                    <a:pt x="2551029" y="4294"/>
                    <a:pt x="2551029" y="9592"/>
                  </a:cubicBezTo>
                  <a:lnTo>
                    <a:pt x="2551029" y="1220835"/>
                  </a:lnTo>
                  <a:cubicBezTo>
                    <a:pt x="2551029" y="1226132"/>
                    <a:pt x="2546735" y="1230426"/>
                    <a:pt x="2541438" y="1230426"/>
                  </a:cubicBezTo>
                  <a:lnTo>
                    <a:pt x="9592" y="1230426"/>
                  </a:lnTo>
                  <a:cubicBezTo>
                    <a:pt x="4294" y="1230426"/>
                    <a:pt x="0" y="1226132"/>
                    <a:pt x="0" y="1220835"/>
                  </a:cubicBezTo>
                  <a:lnTo>
                    <a:pt x="0" y="9592"/>
                  </a:lnTo>
                  <a:cubicBezTo>
                    <a:pt x="0" y="4294"/>
                    <a:pt x="4294" y="0"/>
                    <a:pt x="9592" y="0"/>
                  </a:cubicBezTo>
                  <a:close/>
                </a:path>
              </a:pathLst>
            </a:custGeom>
            <a:solidFill>
              <a:srgbClr val="A5DAF3"/>
            </a:solidFill>
          </p:spPr>
        </p:sp>
        <p:sp>
          <p:nvSpPr>
            <p:cNvPr id="5" name="TextBox 5"/>
            <p:cNvSpPr txBox="1"/>
            <p:nvPr/>
          </p:nvSpPr>
          <p:spPr>
            <a:xfrm>
              <a:off x="0" y="-57150"/>
              <a:ext cx="2551029" cy="1287576"/>
            </a:xfrm>
            <a:prstGeom prst="rect">
              <a:avLst/>
            </a:prstGeom>
          </p:spPr>
          <p:txBody>
            <a:bodyPr lIns="50800" tIns="50800" rIns="50800" bIns="50800" rtlCol="0" anchor="ctr"/>
            <a:lstStyle/>
            <a:p>
              <a:pPr algn="ctr">
                <a:lnSpc>
                  <a:spcPts val="4760"/>
                </a:lnSpc>
              </a:pPr>
              <a:endParaRPr lang="en-US" sz="3400" dirty="0">
                <a:solidFill>
                  <a:srgbClr val="5C3224"/>
                </a:solidFill>
                <a:latin typeface="Nunito"/>
                <a:ea typeface="Nunito"/>
                <a:cs typeface="Nunito"/>
                <a:sym typeface="Nunito"/>
              </a:endParaRPr>
            </a:p>
          </p:txBody>
        </p:sp>
      </p:grpSp>
      <p:sp>
        <p:nvSpPr>
          <p:cNvPr id="6" name="Freeform 6"/>
          <p:cNvSpPr/>
          <p:nvPr/>
        </p:nvSpPr>
        <p:spPr>
          <a:xfrm rot="6737149" flipH="1" flipV="1">
            <a:off x="-7463057" y="-8629188"/>
            <a:ext cx="15744553" cy="13339931"/>
          </a:xfrm>
          <a:custGeom>
            <a:avLst/>
            <a:gdLst/>
            <a:ahLst/>
            <a:cxnLst/>
            <a:rect l="l" t="t" r="r" b="b"/>
            <a:pathLst>
              <a:path w="15744553" h="13339931">
                <a:moveTo>
                  <a:pt x="15744553" y="13339931"/>
                </a:moveTo>
                <a:lnTo>
                  <a:pt x="0" y="13339931"/>
                </a:lnTo>
                <a:lnTo>
                  <a:pt x="0" y="0"/>
                </a:lnTo>
                <a:lnTo>
                  <a:pt x="15744553" y="0"/>
                </a:lnTo>
                <a:lnTo>
                  <a:pt x="15744553" y="13339931"/>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7" name="Freeform 7"/>
          <p:cNvSpPr/>
          <p:nvPr/>
        </p:nvSpPr>
        <p:spPr>
          <a:xfrm rot="-5585351">
            <a:off x="-3415423" y="-5153869"/>
            <a:ext cx="8238809" cy="8919970"/>
          </a:xfrm>
          <a:custGeom>
            <a:avLst/>
            <a:gdLst/>
            <a:ahLst/>
            <a:cxnLst/>
            <a:rect l="l" t="t" r="r" b="b"/>
            <a:pathLst>
              <a:path w="8238809" h="8919970">
                <a:moveTo>
                  <a:pt x="0" y="0"/>
                </a:moveTo>
                <a:lnTo>
                  <a:pt x="8238808" y="0"/>
                </a:lnTo>
                <a:lnTo>
                  <a:pt x="8238808" y="8919970"/>
                </a:lnTo>
                <a:lnTo>
                  <a:pt x="0" y="891997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8" name="Freeform 8"/>
          <p:cNvSpPr/>
          <p:nvPr/>
        </p:nvSpPr>
        <p:spPr>
          <a:xfrm rot="6590698">
            <a:off x="10415723" y="5944493"/>
            <a:ext cx="15744553" cy="13339931"/>
          </a:xfrm>
          <a:custGeom>
            <a:avLst/>
            <a:gdLst/>
            <a:ahLst/>
            <a:cxnLst/>
            <a:rect l="l" t="t" r="r" b="b"/>
            <a:pathLst>
              <a:path w="15744553" h="13339931">
                <a:moveTo>
                  <a:pt x="0" y="0"/>
                </a:moveTo>
                <a:lnTo>
                  <a:pt x="15744554" y="0"/>
                </a:lnTo>
                <a:lnTo>
                  <a:pt x="15744554" y="13339931"/>
                </a:lnTo>
                <a:lnTo>
                  <a:pt x="0" y="13339931"/>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9" name="Freeform 9"/>
          <p:cNvSpPr/>
          <p:nvPr/>
        </p:nvSpPr>
        <p:spPr>
          <a:xfrm rot="-6793149">
            <a:off x="13648912" y="6418903"/>
            <a:ext cx="7527211" cy="8149539"/>
          </a:xfrm>
          <a:custGeom>
            <a:avLst/>
            <a:gdLst/>
            <a:ahLst/>
            <a:cxnLst/>
            <a:rect l="l" t="t" r="r" b="b"/>
            <a:pathLst>
              <a:path w="7527211" h="8149539">
                <a:moveTo>
                  <a:pt x="0" y="0"/>
                </a:moveTo>
                <a:lnTo>
                  <a:pt x="7527211" y="0"/>
                </a:lnTo>
                <a:lnTo>
                  <a:pt x="7527211" y="8149540"/>
                </a:lnTo>
                <a:lnTo>
                  <a:pt x="0" y="814954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0" name="Rectangle 9"/>
          <p:cNvSpPr/>
          <p:nvPr/>
        </p:nvSpPr>
        <p:spPr>
          <a:xfrm>
            <a:off x="4498711" y="2542435"/>
            <a:ext cx="9060619" cy="7478970"/>
          </a:xfrm>
          <a:prstGeom prst="rect">
            <a:avLst/>
          </a:prstGeom>
        </p:spPr>
        <p:txBody>
          <a:bodyPr wrap="square">
            <a:spAutoFit/>
          </a:bodyPr>
          <a:lstStyle/>
          <a:p>
            <a:pPr algn="ctr"/>
            <a:r>
              <a:rPr lang="fa-IR" sz="3200" dirty="0">
                <a:solidFill>
                  <a:schemeClr val="tx2">
                    <a:lumMod val="50000"/>
                  </a:schemeClr>
                </a:solidFill>
                <a:cs typeface="Sultan Adan" panose="00000400000000000000" pitchFamily="2" charset="-78"/>
              </a:rPr>
              <a:t>۱. پایش و کنترل قند خون</a:t>
            </a:r>
          </a:p>
          <a:p>
            <a:pPr marL="457200" indent="-45720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اندازه‌گیری قند خون قبل از غذا و هنگام خواب</a:t>
            </a:r>
          </a:p>
          <a:p>
            <a:pPr marL="457200" indent="-45720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بررسی علائم کتواسیدوز دیابتی در بیماران با هیپرگلیسمی شدید</a:t>
            </a:r>
          </a:p>
          <a:p>
            <a:pPr algn="ctr"/>
            <a:r>
              <a:rPr lang="fa-IR" sz="3200" dirty="0">
                <a:solidFill>
                  <a:schemeClr val="tx2">
                    <a:lumMod val="50000"/>
                  </a:schemeClr>
                </a:solidFill>
                <a:cs typeface="Sultan Adan" panose="00000400000000000000" pitchFamily="2" charset="-78"/>
              </a:rPr>
              <a:t> ۲. مدیریت انسولین‌درمانی</a:t>
            </a:r>
          </a:p>
          <a:p>
            <a:pPr marL="457200" indent="-45720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تزریق انسولین پایه (لانگ‌اکتینگ) + انسولین سریع‌الاثر (قبل از غذا)</a:t>
            </a:r>
          </a:p>
          <a:p>
            <a:pPr marL="457200" indent="-45720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پایش بیمار برای نشانه‌های هیپوگلیسمی و آموزش مقابله با آن (مصرف قند سریع‌الجذب)</a:t>
            </a:r>
          </a:p>
          <a:p>
            <a:pPr algn="ctr"/>
            <a:r>
              <a:rPr lang="fa-IR" sz="3200" dirty="0">
                <a:solidFill>
                  <a:schemeClr val="tx2">
                    <a:lumMod val="50000"/>
                  </a:schemeClr>
                </a:solidFill>
                <a:cs typeface="Sultan Adan" panose="00000400000000000000" pitchFamily="2" charset="-78"/>
              </a:rPr>
              <a:t> ۳. تنظیم مایعات و الکترولیت‌ها</a:t>
            </a:r>
          </a:p>
          <a:p>
            <a:pPr marL="457200" indent="-45720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جبران کم‌آبی با سرم نرمال سالین در بیماران کتو اسیدوز</a:t>
            </a:r>
          </a:p>
          <a:p>
            <a:pPr marL="457200" indent="-457200" algn="ctr">
              <a:buFont typeface="Arial" panose="020B0604020202020204" pitchFamily="34" charset="0"/>
              <a:buChar char="•"/>
            </a:pPr>
            <a:r>
              <a:rPr lang="fa-IR" sz="3200" dirty="0">
                <a:solidFill>
                  <a:schemeClr val="tx2">
                    <a:lumMod val="50000"/>
                  </a:schemeClr>
                </a:solidFill>
                <a:cs typeface="Sultan Adan" panose="00000400000000000000" pitchFamily="2" charset="-78"/>
              </a:rPr>
              <a:t>بررسی و تصحیح اختلالات الکترولیتی (مانند پتاسیم و سدیم)</a:t>
            </a:r>
          </a:p>
          <a:p>
            <a:pPr algn="ctr"/>
            <a:r>
              <a:rPr lang="fa-IR" sz="3200" dirty="0">
                <a:solidFill>
                  <a:schemeClr val="tx2">
                    <a:lumMod val="50000"/>
                  </a:schemeClr>
                </a:solidFill>
                <a:cs typeface="Sultan Adan" panose="00000400000000000000" pitchFamily="2" charset="-78"/>
              </a:rPr>
              <a:t> </a:t>
            </a:r>
            <a:endParaRPr lang="en-US" sz="3200" dirty="0">
              <a:solidFill>
                <a:schemeClr val="tx2">
                  <a:lumMod val="50000"/>
                </a:schemeClr>
              </a:solidFill>
              <a:cs typeface="Sultan Adan" panose="00000400000000000000" pitchFamily="2" charset="-78"/>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Parallelogram 2"/>
          <p:cNvSpPr/>
          <p:nvPr/>
        </p:nvSpPr>
        <p:spPr>
          <a:xfrm>
            <a:off x="-1447800" y="0"/>
            <a:ext cx="4953000" cy="10096500"/>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052310" y="571500"/>
            <a:ext cx="9067800" cy="1015663"/>
          </a:xfrm>
          <a:prstGeom prst="rect">
            <a:avLst/>
          </a:prstGeom>
          <a:noFill/>
        </p:spPr>
        <p:txBody>
          <a:bodyPr wrap="square" rtlCol="0">
            <a:spAutoFit/>
          </a:bodyPr>
          <a:lstStyle/>
          <a:p>
            <a:pPr algn="ctr"/>
            <a:r>
              <a:rPr lang="fa-IR" sz="6000" dirty="0" smtClean="0">
                <a:solidFill>
                  <a:schemeClr val="accent1">
                    <a:lumMod val="75000"/>
                  </a:schemeClr>
                </a:solidFill>
                <a:cs typeface="Sultan Adan" panose="00000400000000000000" pitchFamily="2" charset="-78"/>
              </a:rPr>
              <a:t>اقدامات پرستاری</a:t>
            </a:r>
            <a:endParaRPr lang="en-US" sz="6000" dirty="0">
              <a:solidFill>
                <a:schemeClr val="accent1">
                  <a:lumMod val="75000"/>
                </a:schemeClr>
              </a:solidFill>
              <a:cs typeface="Sultan Adan" panose="00000400000000000000" pitchFamily="2" charset="-78"/>
            </a:endParaRPr>
          </a:p>
        </p:txBody>
      </p:sp>
      <p:sp>
        <p:nvSpPr>
          <p:cNvPr id="6" name="Bent Arrow 5"/>
          <p:cNvSpPr/>
          <p:nvPr/>
        </p:nvSpPr>
        <p:spPr>
          <a:xfrm>
            <a:off x="2038350" y="203200"/>
            <a:ext cx="4876800" cy="9893300"/>
          </a:xfrm>
          <a:prstGeom prst="bentArrow">
            <a:avLst/>
          </a:prstGeom>
          <a:solidFill>
            <a:schemeClr val="accent2">
              <a:lumMod val="60000"/>
              <a:lumOff val="40000"/>
              <a:alpha val="94118"/>
            </a:schemeClr>
          </a:solidFill>
          <a:ln>
            <a:solidFill>
              <a:schemeClr val="accent2">
                <a:lumMod val="60000"/>
                <a:lumOff val="4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7204710" y="2001184"/>
            <a:ext cx="8763000" cy="8077536"/>
          </a:xfrm>
          <a:prstGeom prst="rect">
            <a:avLst/>
          </a:prstGeom>
          <a:solidFill>
            <a:schemeClr val="accent5">
              <a:lumMod val="60000"/>
              <a:lumOff val="4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3200" dirty="0">
                <a:solidFill>
                  <a:schemeClr val="tx2">
                    <a:lumMod val="75000"/>
                  </a:schemeClr>
                </a:solidFill>
                <a:cs typeface="Sultan Adan" panose="00000400000000000000" pitchFamily="2" charset="-78"/>
              </a:rPr>
              <a:t>۴. آموزش به بیمار و خانواده</a:t>
            </a:r>
          </a:p>
          <a:p>
            <a:pPr marL="457200" indent="-457200" algn="ctr">
              <a:buFont typeface="Arial" panose="020B0604020202020204" pitchFamily="34" charset="0"/>
              <a:buChar char="•"/>
            </a:pPr>
            <a:r>
              <a:rPr lang="fa-IR" sz="3200" dirty="0">
                <a:solidFill>
                  <a:schemeClr val="tx2">
                    <a:lumMod val="75000"/>
                  </a:schemeClr>
                </a:solidFill>
                <a:cs typeface="Sultan Adan" panose="00000400000000000000" pitchFamily="2" charset="-78"/>
              </a:rPr>
              <a:t>روش صحیح تزریق انسولین و چگونگی تنظیم دوز بر اساس قند خون</a:t>
            </a:r>
          </a:p>
          <a:p>
            <a:pPr marL="457200" indent="-457200" algn="ctr">
              <a:buFont typeface="Arial" panose="020B0604020202020204" pitchFamily="34" charset="0"/>
              <a:buChar char="•"/>
            </a:pPr>
            <a:r>
              <a:rPr lang="fa-IR" sz="3200" dirty="0">
                <a:solidFill>
                  <a:schemeClr val="tx2">
                    <a:lumMod val="75000"/>
                  </a:schemeClr>
                </a:solidFill>
                <a:cs typeface="Sultan Adan" panose="00000400000000000000" pitchFamily="2" charset="-78"/>
              </a:rPr>
              <a:t>تغذیه مناسب: کاهش مصرف قندهای ساده، افزایش فیبر و پروتئین</a:t>
            </a:r>
          </a:p>
          <a:p>
            <a:pPr marL="457200" indent="-457200" algn="ctr">
              <a:buFont typeface="Arial" panose="020B0604020202020204" pitchFamily="34" charset="0"/>
              <a:buChar char="•"/>
            </a:pPr>
            <a:r>
              <a:rPr lang="fa-IR" sz="3200" dirty="0">
                <a:solidFill>
                  <a:schemeClr val="tx2">
                    <a:lumMod val="75000"/>
                  </a:schemeClr>
                </a:solidFill>
                <a:cs typeface="Sultan Adan" panose="00000400000000000000" pitchFamily="2" charset="-78"/>
              </a:rPr>
              <a:t>علائم هیپوگلیسمی و هایپرگلیسمی و نحوه مدیریت آن‌ها</a:t>
            </a:r>
          </a:p>
          <a:p>
            <a:pPr algn="ctr"/>
            <a:r>
              <a:rPr lang="fa-IR" sz="3200" dirty="0">
                <a:solidFill>
                  <a:schemeClr val="tx2">
                    <a:lumMod val="75000"/>
                  </a:schemeClr>
                </a:solidFill>
                <a:cs typeface="Sultan Adan" panose="00000400000000000000" pitchFamily="2" charset="-78"/>
              </a:rPr>
              <a:t> ۵. حمایت روانی و مدیریت اضطراب</a:t>
            </a:r>
          </a:p>
          <a:p>
            <a:pPr marL="457200" indent="-457200" algn="ctr">
              <a:buFont typeface="Arial" panose="020B0604020202020204" pitchFamily="34" charset="0"/>
              <a:buChar char="•"/>
            </a:pPr>
            <a:r>
              <a:rPr lang="fa-IR" sz="3200" dirty="0">
                <a:solidFill>
                  <a:schemeClr val="tx2">
                    <a:lumMod val="75000"/>
                  </a:schemeClr>
                </a:solidFill>
                <a:cs typeface="Sultan Adan" panose="00000400000000000000" pitchFamily="2" charset="-78"/>
              </a:rPr>
              <a:t>گفتگو با بیمار درباره ماهیت بیماری و اهمیت پایش منظم</a:t>
            </a:r>
          </a:p>
          <a:p>
            <a:pPr marL="457200" indent="-457200" algn="ctr">
              <a:buFont typeface="Arial" panose="020B0604020202020204" pitchFamily="34" charset="0"/>
              <a:buChar char="•"/>
            </a:pPr>
            <a:r>
              <a:rPr lang="fa-IR" sz="3200" dirty="0">
                <a:solidFill>
                  <a:schemeClr val="tx2">
                    <a:lumMod val="75000"/>
                  </a:schemeClr>
                </a:solidFill>
                <a:cs typeface="Sultan Adan" panose="00000400000000000000" pitchFamily="2" charset="-78"/>
              </a:rPr>
              <a:t>ارجاع به مشاور تغذیه و تیم روانشناسی در صورت لزوم</a:t>
            </a:r>
          </a:p>
          <a:p>
            <a:pPr algn="ctr"/>
            <a:r>
              <a:rPr lang="fa-IR" sz="3200" dirty="0">
                <a:solidFill>
                  <a:schemeClr val="tx2">
                    <a:lumMod val="75000"/>
                  </a:schemeClr>
                </a:solidFill>
                <a:cs typeface="Sultan Adan" panose="00000400000000000000" pitchFamily="2" charset="-78"/>
              </a:rPr>
              <a:t>۶. پیشگیری از عوارض</a:t>
            </a:r>
          </a:p>
          <a:p>
            <a:pPr marL="457200" indent="-457200" algn="ctr">
              <a:buFont typeface="Arial" panose="020B0604020202020204" pitchFamily="34" charset="0"/>
              <a:buChar char="•"/>
            </a:pPr>
            <a:r>
              <a:rPr lang="fa-IR" sz="3200" dirty="0">
                <a:solidFill>
                  <a:schemeClr val="tx2">
                    <a:lumMod val="75000"/>
                  </a:schemeClr>
                </a:solidFill>
                <a:cs typeface="Sultan Adan" panose="00000400000000000000" pitchFamily="2" charset="-78"/>
              </a:rPr>
              <a:t>بررسی روزانه پاها برای جلوگیری از زخم دیابتی</a:t>
            </a:r>
          </a:p>
          <a:p>
            <a:pPr marL="457200" indent="-457200" algn="ctr">
              <a:buFont typeface="Arial" panose="020B0604020202020204" pitchFamily="34" charset="0"/>
              <a:buChar char="•"/>
            </a:pPr>
            <a:r>
              <a:rPr lang="fa-IR" sz="3200" dirty="0">
                <a:solidFill>
                  <a:schemeClr val="tx2">
                    <a:lumMod val="75000"/>
                  </a:schemeClr>
                </a:solidFill>
                <a:cs typeface="Sultan Adan" panose="00000400000000000000" pitchFamily="2" charset="-78"/>
              </a:rPr>
              <a:t>توصیه به معاینات منظم چشمی و کلیوی برای پیشگیری از عوارض مزمن</a:t>
            </a:r>
            <a:endParaRPr lang="en-US" sz="3200" dirty="0">
              <a:solidFill>
                <a:schemeClr val="tx2">
                  <a:lumMod val="75000"/>
                </a:schemeClr>
              </a:solidFill>
              <a:cs typeface="Sultan Adan" panose="00000400000000000000" pitchFamily="2" charset="-78"/>
            </a:endParaRPr>
          </a:p>
        </p:txBody>
      </p:sp>
    </p:spTree>
    <p:extLst>
      <p:ext uri="{BB962C8B-B14F-4D97-AF65-F5344CB8AC3E}">
        <p14:creationId xmlns:p14="http://schemas.microsoft.com/office/powerpoint/2010/main" val="229019346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5" name="Oval 4"/>
          <p:cNvSpPr/>
          <p:nvPr/>
        </p:nvSpPr>
        <p:spPr>
          <a:xfrm>
            <a:off x="3429000" y="1104899"/>
            <a:ext cx="11277600" cy="8534400"/>
          </a:xfrm>
          <a:prstGeom prst="ellipse">
            <a:avLst/>
          </a:prstGeom>
          <a:solidFill>
            <a:schemeClr val="bg1">
              <a:lumMod val="65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Shape 5"/>
          <p:cNvSpPr/>
          <p:nvPr/>
        </p:nvSpPr>
        <p:spPr>
          <a:xfrm>
            <a:off x="6927" y="98396"/>
            <a:ext cx="6400800" cy="4648200"/>
          </a:xfrm>
          <a:prstGeom prst="corner">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Shape 6"/>
          <p:cNvSpPr/>
          <p:nvPr/>
        </p:nvSpPr>
        <p:spPr>
          <a:xfrm>
            <a:off x="12268200" y="4229100"/>
            <a:ext cx="6021532" cy="6057900"/>
          </a:xfrm>
          <a:prstGeom prst="corner">
            <a:avLst>
              <a:gd name="adj1" fmla="val 62018"/>
              <a:gd name="adj2" fmla="val 74961"/>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800600" y="3802438"/>
            <a:ext cx="8534400" cy="3139321"/>
          </a:xfrm>
          <a:prstGeom prst="rect">
            <a:avLst/>
          </a:prstGeom>
          <a:noFill/>
        </p:spPr>
        <p:txBody>
          <a:bodyPr wrap="square" rtlCol="0">
            <a:spAutoFit/>
          </a:bodyPr>
          <a:lstStyle/>
          <a:p>
            <a:pPr algn="ctr"/>
            <a:r>
              <a:rPr lang="fa-IR" sz="6600" dirty="0" smtClean="0">
                <a:solidFill>
                  <a:schemeClr val="tx1">
                    <a:lumMod val="85000"/>
                    <a:lumOff val="15000"/>
                  </a:schemeClr>
                </a:solidFill>
                <a:cs typeface="Sultan Adan" panose="00000400000000000000" pitchFamily="2" charset="-78"/>
              </a:rPr>
              <a:t>از وقتی که برای شنیدن این ارایه اختصاص دادید </a:t>
            </a:r>
          </a:p>
          <a:p>
            <a:pPr algn="ctr"/>
            <a:r>
              <a:rPr lang="fa-IR" sz="6600" dirty="0" smtClean="0">
                <a:solidFill>
                  <a:schemeClr val="tx1">
                    <a:lumMod val="85000"/>
                    <a:lumOff val="15000"/>
                  </a:schemeClr>
                </a:solidFill>
                <a:cs typeface="Sultan Adan" panose="00000400000000000000" pitchFamily="2" charset="-78"/>
              </a:rPr>
              <a:t>سپاسگزارم</a:t>
            </a:r>
            <a:endParaRPr lang="en-US" sz="6600" dirty="0">
              <a:solidFill>
                <a:schemeClr val="tx1">
                  <a:lumMod val="85000"/>
                  <a:lumOff val="15000"/>
                </a:schemeClr>
              </a:solidFill>
              <a:cs typeface="Sultan Adan" panose="00000400000000000000" pitchFamily="2" charset="-78"/>
            </a:endParaRPr>
          </a:p>
        </p:txBody>
      </p:sp>
    </p:spTree>
    <p:extLst>
      <p:ext uri="{BB962C8B-B14F-4D97-AF65-F5344CB8AC3E}">
        <p14:creationId xmlns:p14="http://schemas.microsoft.com/office/powerpoint/2010/main" val="5610520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188</TotalTime>
  <Words>1033</Words>
  <Application>Microsoft Office PowerPoint</Application>
  <PresentationFormat>Custom</PresentationFormat>
  <Paragraphs>134</Paragraphs>
  <Slides>19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Nunito</vt:lpstr>
      <vt:lpstr>Stencil</vt:lpstr>
      <vt:lpstr>Nunito Heavy</vt:lpstr>
      <vt:lpstr>Sultan Adan</vt:lpstr>
      <vt:lpstr>Calibri</vt:lpstr>
      <vt:lpstr>Nunito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hi</cp:lastModifiedBy>
  <cp:revision>25</cp:revision>
  <dcterms:created xsi:type="dcterms:W3CDTF">2006-08-16T00:00:00Z</dcterms:created>
  <dcterms:modified xsi:type="dcterms:W3CDTF">2025-03-02T00:17:38Z</dcterms:modified>
  <dc:identifier>DAGgTJ6MeYk</dc:identifier>
</cp:coreProperties>
</file>