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57" r:id="rId4"/>
    <p:sldId id="258" r:id="rId5"/>
    <p:sldId id="259" r:id="rId6"/>
    <p:sldId id="260"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عنوان اسلاید">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fa-IR"/>
              <a:t>برای ویرایش نسخه اصلی سبک عنوان کلیک کنید</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a-IR"/>
              <a:t>برای ویرایش نسخه اصلی سبک زیرنویس کلیک کنید</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 محتو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a-IR"/>
              <a:t>برای ویرایش نسخه اصلی سبک عنوان کلیک کنید</a:t>
            </a:r>
            <a:endParaRPr lang="en-US" dirty="0"/>
          </a:p>
        </p:txBody>
      </p:sp>
      <p:sp>
        <p:nvSpPr>
          <p:cNvPr id="3" name="Content Placeholder 2"/>
          <p:cNvSpPr>
            <a:spLocks noGrp="1"/>
          </p:cNvSpPr>
          <p:nvPr>
            <p:ph idx="1"/>
          </p:nvPr>
        </p:nvSpPr>
        <p:spPr/>
        <p:txBody>
          <a:bodyPr anchor="ct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سربرگ بخش">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fa-IR"/>
              <a:t>برای ویرایش نسخه اصلی سبک عنوان کلیک کنید</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a-IR"/>
              <a:t>برای ویرایش سبک‌های متن اصلی، کلیک کنید</a:t>
            </a:r>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دو محتوا">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a-IR"/>
              <a:t>برای ویرایش نسخه اصلی سبک عنوان کلیک کنید</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یس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a-IR"/>
              <a:t>برای ویرایش نسخه اصلی سبک عنوان کلیک کنید</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تنها عنوان">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a-IR"/>
              <a:t>برای ویرایش نسخه اصلی سبک عنوان کلیک کنید</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خالی">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ا با عنوان">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fa-IR"/>
              <a:t>برای ویرایش نسخه اصلی سبک عنوان کلیک کنید</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تصویر با عنوان">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fa-IR"/>
              <a:t>برای ویرایش نسخه اصلی سبک عنوان کلیک کنید</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a-IR"/>
              <a:t>برای افزودن تصویر نماد را کلیک کنید</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تصویر پانوراما با زیرنویس">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fa-IR"/>
              <a:t>برای ویرایش نسخه اصلی سبک عنوان کلیک کنید</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a-IR"/>
              <a:t>برای افزودن تصویر نماد را کلیک کنید</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عنوان و زیرنویس">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fa-IR"/>
              <a:t>برای ویرایش نسخه اصلی سبک عنوان کلیک کنید</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a-IR"/>
              <a:t>برای ویرایش سبک‌های متن اصلی، کلیک کنید</a:t>
            </a:r>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نقل قول با زیرنویس">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a-IR"/>
              <a:t>برای ویرایش نسخه اصلی سبک عنوان کلیک کنید</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a-IR"/>
              <a:t>برای ویرایش سبک‌های متن اصلی، کلیک کنید</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a-IR"/>
              <a:t>برای ویرایش سبک‌های متن اصلی، کلیک کنید</a:t>
            </a:r>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کارت نام">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fa-IR"/>
              <a:t>برای ویرایش نسخه اصلی سبک عنوان کلیک کنید</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a-IR"/>
              <a:t>برای ویرایش سبک‌های متن اصلی، کلیک کنید</a:t>
            </a:r>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کارت نام نقل قول">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a-IR"/>
              <a:t>برای ویرایش نسخه اصلی سبک عنوان کلیک کنید</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fa-IR"/>
              <a:t>برای ویرایش سبک‌های متن اصلی، کلیک کنید</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a-IR"/>
              <a:t>برای ویرایش سبک‌های متن اصلی، کلیک کنید</a:t>
            </a:r>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حیح یا اشتباه">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fa-IR"/>
              <a:t>برای ویرایش نسخه اصلی سبک عنوان کلیک کنید</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a-IR"/>
              <a:t>برای ویرایش سبک‌های متن اصلی، کلیک کنید</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a-IR"/>
              <a:t>برای ویرایش سبک‌های متن اصلی، کلیک کنید</a:t>
            </a:r>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 متن عمود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fa-IR"/>
              <a:t>برای ویرایش نسخه اصلی سبک عنوان کلیک کنید</a:t>
            </a:r>
            <a:endParaRPr lang="en-US" dirty="0"/>
          </a:p>
        </p:txBody>
      </p:sp>
    </p:spTree>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عمودی و متن">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fa-IR"/>
              <a:t>برای ویرایش نسخه اصلی سبک عنوان کلیک کنید</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fa-IR"/>
              <a:t>برای ویرایش نسخه اصلی سبک عنوان کلیک کنید</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6/21/2025</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ransition spd="slow">
    <p:randomBar dir="vert"/>
  </p:transition>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r" defTabSz="457200" rtl="1"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r" defTabSz="457200" rtl="1"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کادر متن 3">
            <a:extLst>
              <a:ext uri="{FF2B5EF4-FFF2-40B4-BE49-F238E27FC236}">
                <a16:creationId xmlns:a16="http://schemas.microsoft.com/office/drawing/2014/main" xmlns="" id="{AF9E4BCE-946F-0EF1-EE6A-17E2814BD3A2}"/>
              </a:ext>
            </a:extLst>
          </p:cNvPr>
          <p:cNvSpPr txBox="1"/>
          <p:nvPr/>
        </p:nvSpPr>
        <p:spPr>
          <a:xfrm>
            <a:off x="878090" y="1543726"/>
            <a:ext cx="11126390" cy="3477875"/>
          </a:xfrm>
          <a:prstGeom prst="rect">
            <a:avLst/>
          </a:prstGeom>
          <a:noFill/>
        </p:spPr>
        <p:txBody>
          <a:bodyPr wrap="square" rtlCol="1" anchor="t">
            <a:spAutoFit/>
          </a:bodyPr>
          <a:lstStyle/>
          <a:p>
            <a:pPr algn="r"/>
            <a:r>
              <a:rPr lang="fa-IR" sz="4400" b="1" dirty="0"/>
              <a:t>بررسی و نمونه برداری</a:t>
            </a:r>
          </a:p>
          <a:p>
            <a:pPr algn="r"/>
            <a:r>
              <a:rPr lang="fa-IR" sz="4400" b="1" dirty="0"/>
              <a:t> پرزهای کوريونی</a:t>
            </a:r>
          </a:p>
          <a:p>
            <a:pPr algn="r"/>
            <a:r>
              <a:rPr lang="fa-IR" sz="4400" b="1" dirty="0"/>
              <a:t> برای تشخیص بتاتالاسمي ماژور</a:t>
            </a:r>
          </a:p>
          <a:p>
            <a:pPr algn="r"/>
            <a:r>
              <a:rPr lang="fa-IR" sz="4400" b="1" dirty="0"/>
              <a:t> در سه ماهه اول بارداری</a:t>
            </a:r>
          </a:p>
          <a:p>
            <a:pPr algn="r"/>
            <a:r>
              <a:rPr lang="fa-IR" sz="4400" b="1" dirty="0"/>
              <a:t> در جنوب غرب ايران</a:t>
            </a:r>
          </a:p>
        </p:txBody>
      </p:sp>
      <p:pic>
        <p:nvPicPr>
          <p:cNvPr id="2" name="تصویر 2">
            <a:extLst>
              <a:ext uri="{FF2B5EF4-FFF2-40B4-BE49-F238E27FC236}">
                <a16:creationId xmlns:a16="http://schemas.microsoft.com/office/drawing/2014/main" xmlns="" id="{C008E1DE-0928-8CA2-B0E0-603CCF9991D6}"/>
              </a:ext>
            </a:extLst>
          </p:cNvPr>
          <p:cNvPicPr>
            <a:picLocks noChangeAspect="1"/>
          </p:cNvPicPr>
          <p:nvPr/>
        </p:nvPicPr>
        <p:blipFill>
          <a:blip r:embed="rId2"/>
          <a:stretch>
            <a:fillRect/>
          </a:stretch>
        </p:blipFill>
        <p:spPr>
          <a:xfrm>
            <a:off x="488154" y="1513226"/>
            <a:ext cx="5262563" cy="3508375"/>
          </a:xfrm>
          <a:prstGeom prst="rect">
            <a:avLst/>
          </a:prstGeom>
        </p:spPr>
      </p:pic>
    </p:spTree>
    <p:extLst>
      <p:ext uri="{BB962C8B-B14F-4D97-AF65-F5344CB8AC3E}">
        <p14:creationId xmlns:p14="http://schemas.microsoft.com/office/powerpoint/2010/main" val="5724063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edg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DD55FC8B-04F4-CFFE-2048-5748B0EA656F}"/>
              </a:ext>
            </a:extLst>
          </p:cNvPr>
          <p:cNvSpPr>
            <a:spLocks noGrp="1"/>
          </p:cNvSpPr>
          <p:nvPr>
            <p:ph type="title"/>
          </p:nvPr>
        </p:nvSpPr>
        <p:spPr/>
        <p:txBody>
          <a:bodyPr anchor="ctr"/>
          <a:lstStyle/>
          <a:p>
            <a:pPr algn="ctr"/>
            <a:r>
              <a:rPr lang="fa-IR" dirty="0"/>
              <a:t>مقدمه</a:t>
            </a:r>
          </a:p>
        </p:txBody>
      </p:sp>
      <p:sp>
        <p:nvSpPr>
          <p:cNvPr id="3" name="نگهدارنده مکان محتوا 2">
            <a:extLst>
              <a:ext uri="{FF2B5EF4-FFF2-40B4-BE49-F238E27FC236}">
                <a16:creationId xmlns:a16="http://schemas.microsoft.com/office/drawing/2014/main" xmlns="" id="{1B38C4B9-F493-5D59-8539-F466286180BD}"/>
              </a:ext>
            </a:extLst>
          </p:cNvPr>
          <p:cNvSpPr>
            <a:spLocks noGrp="1"/>
          </p:cNvSpPr>
          <p:nvPr>
            <p:ph idx="1"/>
          </p:nvPr>
        </p:nvSpPr>
        <p:spPr/>
        <p:txBody>
          <a:bodyPr/>
          <a:lstStyle/>
          <a:p>
            <a:r>
              <a:rPr lang="fa-IR" dirty="0"/>
              <a:t>بتاتالاسمی رایج ترین بیماری ژنتیکی هموگلوبین است که به دلیل کاهش یا عدم ساخت زنجیره های هموگلوبین بوجود می آید .</a:t>
            </a:r>
            <a:br>
              <a:rPr lang="fa-IR" dirty="0"/>
            </a:br>
            <a:r>
              <a:rPr lang="fa-IR" dirty="0"/>
              <a:t>این کاهش در زنجیره هموگلوبین موج اختلال اکسیژن رساني در بیماران مبتلا ميشود.</a:t>
            </a:r>
            <a:br>
              <a:rPr lang="fa-IR" dirty="0"/>
            </a:br>
            <a:r>
              <a:rPr lang="fa-IR" dirty="0"/>
              <a:t>اين اختلال در دنیا شايع ترين بیماری ارثي است و يكي از مكان هایی باشیوع بالا جنوب شرق آسیا است. تالاسمی يكي از اختلالات ژنتیكي شایع در ايران شناخته شده که حدود25000 بیمار تالاسمی و 3 میلیون ناقل و بیش از 30هزار بیمار وابسته به تزریق خون در کشور جز مناطقی در دنیا است که فراوانی ژن بتا تالاسمی در آن بالا است. اين اختلال ژنتیكي ميتواند کیفیت ت زندگی افراد مبتلاوخانواده های آنها را به شدت تحت تاثیر قرار دهد.</a:t>
            </a:r>
          </a:p>
        </p:txBody>
      </p:sp>
    </p:spTree>
    <p:extLst>
      <p:ext uri="{BB962C8B-B14F-4D97-AF65-F5344CB8AC3E}">
        <p14:creationId xmlns:p14="http://schemas.microsoft.com/office/powerpoint/2010/main" val="37642951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نگهدارنده مکان محتوا 2">
            <a:extLst>
              <a:ext uri="{FF2B5EF4-FFF2-40B4-BE49-F238E27FC236}">
                <a16:creationId xmlns:a16="http://schemas.microsoft.com/office/drawing/2014/main" xmlns="" id="{4EDB2F19-DF77-2652-5929-60213D0DDB02}"/>
              </a:ext>
            </a:extLst>
          </p:cNvPr>
          <p:cNvSpPr>
            <a:spLocks noGrp="1"/>
          </p:cNvSpPr>
          <p:nvPr>
            <p:ph idx="1"/>
          </p:nvPr>
        </p:nvSpPr>
        <p:spPr>
          <a:xfrm>
            <a:off x="1030287" y="1387210"/>
            <a:ext cx="10131425" cy="3649133"/>
          </a:xfrm>
        </p:spPr>
        <p:txBody>
          <a:bodyPr/>
          <a:lstStyle/>
          <a:p>
            <a:r>
              <a:rPr lang="fa-IR" dirty="0"/>
              <a:t>بتا تالاسمی بر اساس نحوه به ارث رسیدن، علائم بالینی و نیاز به تزریق خون به سه گروه مینور(</a:t>
            </a:r>
            <a:r>
              <a:rPr lang="af-ZA" dirty="0"/>
              <a:t>Minor</a:t>
            </a:r>
            <a:r>
              <a:rPr lang="fa-IR" dirty="0"/>
              <a:t>)</a:t>
            </a:r>
            <a:r>
              <a:rPr lang="af-ZA" dirty="0"/>
              <a:t>،</a:t>
            </a:r>
            <a:r>
              <a:rPr lang="fa-IR" dirty="0"/>
              <a:t>متوسط </a:t>
            </a:r>
            <a:r>
              <a:rPr lang="af-ZA" dirty="0"/>
              <a:t>media </a:t>
            </a:r>
            <a:r>
              <a:rPr lang="fa-IR" dirty="0"/>
              <a:t>Inter</a:t>
            </a:r>
            <a:r>
              <a:rPr lang="af-ZA" dirty="0"/>
              <a:t>)</a:t>
            </a:r>
            <a:r>
              <a:rPr lang="fa-IR" dirty="0"/>
              <a:t>)</a:t>
            </a:r>
            <a:r>
              <a:rPr lang="af-ZA" dirty="0"/>
              <a:t/>
            </a:r>
            <a:br>
              <a:rPr lang="af-ZA" dirty="0"/>
            </a:br>
            <a:r>
              <a:rPr lang="fa-IR" dirty="0"/>
              <a:t>و ماژور</a:t>
            </a:r>
            <a:r>
              <a:rPr lang="af-ZA" dirty="0"/>
              <a:t>Major)</a:t>
            </a:r>
            <a:r>
              <a:rPr lang="fa-IR" dirty="0"/>
              <a:t>) تقسیم ميشود. تالاسمی مینور کم خونی خفیف و بدون علامت است. تالاسمی متوسط کم خونی متوسط تا شدید ايجاد کرده که با بزرگ شدن طحال همراه است .</a:t>
            </a:r>
            <a:br>
              <a:rPr lang="fa-IR" dirty="0"/>
            </a:br>
            <a:r>
              <a:rPr lang="fa-IR" dirty="0"/>
              <a:t>تالاسمی ماژورمنجربه کم خونی شدید شده و در صورت عدم تزریق خون به نارسایی قلبی و منجر به مرگ در ابتدای کودکی می گردد.</a:t>
            </a:r>
            <a:br>
              <a:rPr lang="fa-IR" dirty="0"/>
            </a:br>
            <a:r>
              <a:rPr lang="fa-IR" dirty="0"/>
              <a:t>بیماران مبتلا به بتا تالاسمی ماژور عمدتا به تزریق خون برای رسیدن سطح هموگلوبین به محدوده 9 تا 10 گرم بر دسی لیتر و همچنین جهت رشد طبیعی نیازمندند.</a:t>
            </a:r>
            <a:br>
              <a:rPr lang="fa-IR" dirty="0"/>
            </a:br>
            <a:r>
              <a:rPr lang="fa-IR" dirty="0"/>
              <a:t>اغلب بیماران مبتلا به بتا تالاسمی ماژور وابسته به انتقال خون به صورت 2 تا 4 واحد دریافتی در ماه بوده و یا مجبور به پیوند مغز استخوان با هزینه های بالا و عوارض جانبی شدید هستند. </a:t>
            </a:r>
          </a:p>
        </p:txBody>
      </p:sp>
    </p:spTree>
    <p:extLst>
      <p:ext uri="{BB962C8B-B14F-4D97-AF65-F5344CB8AC3E}">
        <p14:creationId xmlns:p14="http://schemas.microsoft.com/office/powerpoint/2010/main" val="60834304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DADB79A4-6D6B-35F6-7F94-72931FD2D5D3}"/>
              </a:ext>
            </a:extLst>
          </p:cNvPr>
          <p:cNvSpPr>
            <a:spLocks noGrp="1"/>
          </p:cNvSpPr>
          <p:nvPr>
            <p:ph type="title"/>
          </p:nvPr>
        </p:nvSpPr>
        <p:spPr>
          <a:xfrm>
            <a:off x="882255" y="0"/>
            <a:ext cx="10131425" cy="1456267"/>
          </a:xfrm>
        </p:spPr>
        <p:txBody>
          <a:bodyPr>
            <a:normAutofit/>
          </a:bodyPr>
          <a:lstStyle/>
          <a:p>
            <a:pPr algn="r"/>
            <a:r>
              <a:rPr lang="fa-IR" sz="1600" dirty="0"/>
              <a:t>والدینی که هردو مبتلا به بتا تالاسمی هستند، احتمال 25 درصد بچه مبتلا به تالاسمی ماژور و احتمال 50 درصد بچه مبتلا به تالاسمی مینورخواهد </a:t>
            </a:r>
            <a:r>
              <a:rPr lang="fa-IR" sz="2400" dirty="0"/>
              <a:t>شد.</a:t>
            </a:r>
          </a:p>
        </p:txBody>
      </p:sp>
      <p:sp>
        <p:nvSpPr>
          <p:cNvPr id="3" name="نگهدارنده مکان محتوا 2">
            <a:extLst>
              <a:ext uri="{FF2B5EF4-FFF2-40B4-BE49-F238E27FC236}">
                <a16:creationId xmlns:a16="http://schemas.microsoft.com/office/drawing/2014/main" xmlns="" id="{BBF55FD9-818C-D87A-6074-2D5D8C4FC2B4}"/>
              </a:ext>
            </a:extLst>
          </p:cNvPr>
          <p:cNvSpPr>
            <a:spLocks noGrp="1"/>
          </p:cNvSpPr>
          <p:nvPr>
            <p:ph idx="1"/>
          </p:nvPr>
        </p:nvSpPr>
        <p:spPr>
          <a:xfrm>
            <a:off x="882254" y="1980539"/>
            <a:ext cx="10131425" cy="3649133"/>
          </a:xfrm>
        </p:spPr>
        <p:txBody>
          <a:bodyPr>
            <a:noAutofit/>
          </a:bodyPr>
          <a:lstStyle/>
          <a:p>
            <a:r>
              <a:rPr lang="fa-IR" sz="1600" dirty="0"/>
              <a:t>طرح تالاسمی در ایران در سال 1376 با هدف کاهش و پیشگیری از این بیماری اجرا شد. پژوهش ها نشان دادند</a:t>
            </a:r>
          </a:p>
          <a:p>
            <a:r>
              <a:rPr lang="fa-IR" sz="1600" dirty="0"/>
              <a:t> که بتا تالاسمی در برخی قومیت ها شیوع بیشتری داشته و حدود 50 درصد است.</a:t>
            </a:r>
            <a:br>
              <a:rPr lang="fa-IR" sz="1600" dirty="0"/>
            </a:br>
            <a:r>
              <a:rPr lang="fa-IR" sz="1600" dirty="0"/>
              <a:t>بر اساس رويكرد سازمان جهانی بهداشت </a:t>
            </a:r>
            <a:r>
              <a:rPr lang="af-ZA" sz="1600" dirty="0"/>
              <a:t>WHO)</a:t>
            </a:r>
            <a:r>
              <a:rPr lang="fa-IR" sz="1600" dirty="0"/>
              <a:t>)</a:t>
            </a:r>
            <a:r>
              <a:rPr lang="af-ZA" sz="1600" dirty="0"/>
              <a:t/>
            </a:r>
            <a:br>
              <a:rPr lang="af-ZA" sz="1600" dirty="0"/>
            </a:br>
            <a:r>
              <a:rPr lang="fa-IR" sz="1600" dirty="0"/>
              <a:t>اقدامات پیشگیرانه بهترین راهکار برای جلوگیری از گسترش این اختلال ژنتیکی است ؛</a:t>
            </a:r>
          </a:p>
          <a:p>
            <a:r>
              <a:rPr lang="fa-IR" sz="1600" dirty="0"/>
              <a:t> که از این میان میتوان به مشاوره ژنتیک قبل از ازدواج و افزایش آگاهی لازم به زوجین درمعرض خطر </a:t>
            </a:r>
          </a:p>
          <a:p>
            <a:r>
              <a:rPr lang="fa-IR" sz="1600" dirty="0"/>
              <a:t>و غربالگری و آزمایشات تشخیصی ژنتیک در زنان باردار اشاره کرد.</a:t>
            </a:r>
            <a:br>
              <a:rPr lang="fa-IR" sz="1600" dirty="0"/>
            </a:br>
            <a:r>
              <a:rPr lang="fa-IR" sz="1600" dirty="0"/>
              <a:t/>
            </a:r>
            <a:br>
              <a:rPr lang="fa-IR" sz="1600" dirty="0"/>
            </a:br>
            <a:r>
              <a:rPr lang="fa-IR" sz="1600" dirty="0"/>
              <a:t/>
            </a:r>
            <a:br>
              <a:rPr lang="fa-IR" sz="1600" dirty="0"/>
            </a:br>
            <a:r>
              <a:rPr lang="fa-IR" sz="1600" dirty="0"/>
              <a:t>تشخیص تالاسمی مینور به خصوص قبل از ازدواج برای زوج های هتروزیگوت اهمیت دارد </a:t>
            </a:r>
          </a:p>
          <a:p>
            <a:r>
              <a:rPr lang="fa-IR" sz="1600" dirty="0"/>
              <a:t>تا از بدنیا آمدن نوزاد مبتلا به تالاسمی هموزیگوت (ماژور) جلوگیری شود ‌.</a:t>
            </a:r>
            <a:br>
              <a:rPr lang="fa-IR" sz="1600" dirty="0"/>
            </a:br>
            <a:r>
              <a:rPr lang="fa-IR" sz="1600" dirty="0"/>
              <a:t/>
            </a:r>
            <a:br>
              <a:rPr lang="fa-IR" sz="1600" dirty="0"/>
            </a:br>
            <a:r>
              <a:rPr lang="fa-IR" sz="1600" dirty="0"/>
              <a:t>از مهمترین استراتژی های پیشگیری از تالاسمی </a:t>
            </a:r>
            <a:br>
              <a:rPr lang="fa-IR" sz="1600" dirty="0"/>
            </a:br>
            <a:r>
              <a:rPr lang="fa-IR" sz="1600" dirty="0"/>
              <a:t>تشخیص قبل از تولد در خانم های باردار که در سه ماهه اول بارداری قرار دارند با تکنیک </a:t>
            </a:r>
            <a:r>
              <a:rPr lang="af-ZA" sz="1600" dirty="0"/>
              <a:t>CVS </a:t>
            </a:r>
            <a:br>
              <a:rPr lang="af-ZA" sz="1600" dirty="0"/>
            </a:br>
            <a:r>
              <a:rPr lang="af-ZA" sz="1600" dirty="0"/>
              <a:t>(Chorionic Villus Sampling)</a:t>
            </a:r>
            <a:br>
              <a:rPr lang="af-ZA" sz="1600" dirty="0"/>
            </a:br>
            <a:r>
              <a:rPr lang="fa-IR" sz="1600" dirty="0"/>
              <a:t>نمونه برداری پرزهای کوريوني است.عمل نمونه برداری پرزهای کوريونی يک تكنیک تهاجمی دقیق و </a:t>
            </a:r>
            <a:br>
              <a:rPr lang="fa-IR" sz="1600" dirty="0"/>
            </a:br>
            <a:r>
              <a:rPr lang="fa-IR" sz="1600" dirty="0"/>
              <a:t>ايمن است که جهت تشخیص ژنتیكی ناهنجاری های </a:t>
            </a:r>
            <a:br>
              <a:rPr lang="fa-IR" sz="1600" dirty="0"/>
            </a:br>
            <a:r>
              <a:rPr lang="fa-IR" sz="1600" dirty="0"/>
              <a:t>مادرزادی از جمله تالاسمی ماژور به کار ميرود؛ </a:t>
            </a:r>
            <a:br>
              <a:rPr lang="fa-IR" sz="1600" dirty="0"/>
            </a:br>
            <a:r>
              <a:rPr lang="fa-IR" sz="1600" dirty="0"/>
              <a:t/>
            </a:r>
            <a:br>
              <a:rPr lang="fa-IR" sz="1600" dirty="0"/>
            </a:br>
            <a:r>
              <a:rPr lang="fa-IR" sz="1600" dirty="0"/>
              <a:t>لذا هدف از اين مطالعه بررسی ونمونه برداری پرزهای کوريونی برای تشخیص بتا تالاسمی ماژور </a:t>
            </a:r>
            <a:br>
              <a:rPr lang="fa-IR" sz="1600" dirty="0"/>
            </a:br>
            <a:r>
              <a:rPr lang="fa-IR" sz="1600" dirty="0"/>
              <a:t>در سه ماهه اول بارداری در جنوب غرب ايران بود.</a:t>
            </a:r>
          </a:p>
        </p:txBody>
      </p:sp>
      <p:pic>
        <p:nvPicPr>
          <p:cNvPr id="4" name="تصویر 4">
            <a:extLst>
              <a:ext uri="{FF2B5EF4-FFF2-40B4-BE49-F238E27FC236}">
                <a16:creationId xmlns:a16="http://schemas.microsoft.com/office/drawing/2014/main" xmlns="" id="{91FB9756-A2F5-06CE-A547-752984FC6906}"/>
              </a:ext>
            </a:extLst>
          </p:cNvPr>
          <p:cNvPicPr>
            <a:picLocks noChangeAspect="1"/>
          </p:cNvPicPr>
          <p:nvPr/>
        </p:nvPicPr>
        <p:blipFill>
          <a:blip r:embed="rId2"/>
          <a:stretch>
            <a:fillRect/>
          </a:stretch>
        </p:blipFill>
        <p:spPr>
          <a:xfrm>
            <a:off x="309563" y="2785931"/>
            <a:ext cx="3488531" cy="1821788"/>
          </a:xfrm>
          <a:prstGeom prst="rect">
            <a:avLst/>
          </a:prstGeom>
        </p:spPr>
      </p:pic>
    </p:spTree>
    <p:extLst>
      <p:ext uri="{BB962C8B-B14F-4D97-AF65-F5344CB8AC3E}">
        <p14:creationId xmlns:p14="http://schemas.microsoft.com/office/powerpoint/2010/main" val="3524126332"/>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FBE482A6-7668-5A6A-9C33-75E6F38EF6DF}"/>
              </a:ext>
            </a:extLst>
          </p:cNvPr>
          <p:cNvSpPr>
            <a:spLocks noGrp="1"/>
          </p:cNvSpPr>
          <p:nvPr>
            <p:ph type="title"/>
          </p:nvPr>
        </p:nvSpPr>
        <p:spPr>
          <a:xfrm>
            <a:off x="1852216" y="198835"/>
            <a:ext cx="10131425" cy="1456267"/>
          </a:xfrm>
        </p:spPr>
        <p:txBody>
          <a:bodyPr/>
          <a:lstStyle/>
          <a:p>
            <a:pPr algn="r"/>
            <a:r>
              <a:rPr lang="fa-IR" dirty="0"/>
              <a:t>روش بررسی:</a:t>
            </a:r>
          </a:p>
        </p:txBody>
      </p:sp>
      <p:sp>
        <p:nvSpPr>
          <p:cNvPr id="3" name="نگهدارنده مکان محتوا 2">
            <a:extLst>
              <a:ext uri="{FF2B5EF4-FFF2-40B4-BE49-F238E27FC236}">
                <a16:creationId xmlns:a16="http://schemas.microsoft.com/office/drawing/2014/main" xmlns="" id="{4B731142-DBD6-CFE2-E28A-F95BF07837D0}"/>
              </a:ext>
            </a:extLst>
          </p:cNvPr>
          <p:cNvSpPr>
            <a:spLocks noGrp="1"/>
          </p:cNvSpPr>
          <p:nvPr>
            <p:ph idx="1"/>
          </p:nvPr>
        </p:nvSpPr>
        <p:spPr>
          <a:xfrm>
            <a:off x="-50602" y="1466851"/>
            <a:ext cx="12293204" cy="5391149"/>
          </a:xfrm>
        </p:spPr>
        <p:txBody>
          <a:bodyPr>
            <a:normAutofit lnSpcReduction="10000"/>
          </a:bodyPr>
          <a:lstStyle/>
          <a:p>
            <a:r>
              <a:rPr lang="fa-IR" dirty="0"/>
              <a:t>اين يک مطالعه توصیفی آينده نگر و کاربردی می باشد که در سال 1400 بر روی زوج های مبتلا به تالاسمی مینورکه به آزمايشگاه ژنتیک نرگس دراهواز مراجعه کردند، انجام شده است. </a:t>
            </a:r>
            <a:br>
              <a:rPr lang="fa-IR" dirty="0"/>
            </a:br>
            <a:r>
              <a:rPr lang="fa-IR" dirty="0"/>
              <a:t>معیار ورود به مطالعه، جنین تک قلو بودن و باردار شدن به روش طبیعی بود. </a:t>
            </a:r>
            <a:br>
              <a:rPr lang="fa-IR" dirty="0"/>
            </a:br>
            <a:r>
              <a:rPr lang="fa-IR" dirty="0"/>
              <a:t>به جهت اقدامات پیشگیرانه از افراد داوطلب نمونه خون گرفته شد. </a:t>
            </a:r>
            <a:br>
              <a:rPr lang="fa-IR" dirty="0"/>
            </a:br>
            <a:r>
              <a:rPr lang="fa-IR" dirty="0"/>
              <a:t>از کلیه افراد آزمايش خون شامل شمارش کامل خون وهموگلوبین براساس اطلاعات موردنیازشامل مقاديرمارکرهای خونی </a:t>
            </a:r>
            <a:r>
              <a:rPr lang="af-ZA" dirty="0"/>
              <a:t>MCV،MCH ،</a:t>
            </a:r>
            <a:br>
              <a:rPr lang="af-ZA" dirty="0"/>
            </a:br>
            <a:r>
              <a:rPr lang="af-ZA" dirty="0"/>
              <a:t>HbA2 ،Hb(hemoglobin)،CELLRBC </a:t>
            </a:r>
            <a:br>
              <a:rPr lang="af-ZA" dirty="0"/>
            </a:br>
            <a:r>
              <a:rPr lang="fa-IR" dirty="0"/>
              <a:t>و سن افراد در چک لیست وارد شده وموردآنالیز قرار گرفت. کسانی که </a:t>
            </a:r>
            <a:r>
              <a:rPr lang="af-ZA" dirty="0"/>
              <a:t>MCV </a:t>
            </a:r>
            <a:r>
              <a:rPr lang="fa-IR" dirty="0"/>
              <a:t>کمتر از 80 پیکو گرم </a:t>
            </a:r>
            <a:br>
              <a:rPr lang="fa-IR" dirty="0"/>
            </a:br>
            <a:r>
              <a:rPr lang="fa-IR" dirty="0"/>
              <a:t>و </a:t>
            </a:r>
            <a:r>
              <a:rPr lang="af-ZA" dirty="0"/>
              <a:t>MCH </a:t>
            </a:r>
            <a:r>
              <a:rPr lang="fa-IR" dirty="0"/>
              <a:t>کمتر از 27 فمتولیتر داشتند، بررسی شده و جهت فرآیند غربالگری پیش از ازدواج، ابتدا اندیکس های خونی </a:t>
            </a:r>
            <a:r>
              <a:rPr lang="af-ZA" dirty="0"/>
              <a:t>MCV </a:t>
            </a:r>
            <a:r>
              <a:rPr lang="fa-IR" dirty="0"/>
              <a:t>و </a:t>
            </a:r>
            <a:r>
              <a:rPr lang="af-ZA" dirty="0"/>
              <a:t>MCH </a:t>
            </a:r>
            <a:r>
              <a:rPr lang="fa-IR" dirty="0"/>
              <a:t>مردان</a:t>
            </a:r>
            <a:br>
              <a:rPr lang="fa-IR" dirty="0"/>
            </a:br>
            <a:r>
              <a:rPr lang="fa-IR" dirty="0"/>
              <a:t>تعیین شد و در صورتی که80&gt;</a:t>
            </a:r>
            <a:r>
              <a:rPr lang="af-ZA" dirty="0"/>
              <a:t>MCV </a:t>
            </a:r>
            <a:r>
              <a:rPr lang="fa-IR" dirty="0"/>
              <a:t>پیکو گرم و </a:t>
            </a:r>
            <a:r>
              <a:rPr lang="af-ZA" dirty="0"/>
              <a:t>MCH&lt;27 </a:t>
            </a:r>
            <a:br>
              <a:rPr lang="af-ZA" dirty="0"/>
            </a:br>
            <a:r>
              <a:rPr lang="fa-IR" dirty="0"/>
              <a:t>فمتولیتر داشتند، اندیکس های خونی زن تعیین می شدوچنانچه درزن 80&gt; </a:t>
            </a:r>
            <a:r>
              <a:rPr lang="af-ZA" dirty="0"/>
              <a:t>MCV </a:t>
            </a:r>
            <a:r>
              <a:rPr lang="fa-IR" dirty="0"/>
              <a:t>و يا 27 &gt;</a:t>
            </a:r>
            <a:r>
              <a:rPr lang="af-ZA" dirty="0"/>
              <a:t>MCH </a:t>
            </a:r>
            <a:r>
              <a:rPr lang="fa-IR" dirty="0"/>
              <a:t>بود.</a:t>
            </a:r>
            <a:br>
              <a:rPr lang="fa-IR" dirty="0"/>
            </a:br>
            <a:r>
              <a:rPr lang="af-ZA" dirty="0"/>
              <a:t>HbA2</a:t>
            </a:r>
            <a:r>
              <a:rPr lang="fa-IR" dirty="0"/>
              <a:t>آنها سنجیده شد</a:t>
            </a:r>
            <a:br>
              <a:rPr lang="fa-IR" dirty="0"/>
            </a:br>
            <a:r>
              <a:rPr lang="fa-IR" dirty="0"/>
              <a:t>و اگر 3.5 درصد &lt; </a:t>
            </a:r>
            <a:r>
              <a:rPr lang="af-ZA" dirty="0"/>
              <a:t>HbA2</a:t>
            </a:r>
            <a:br>
              <a:rPr lang="af-ZA" dirty="0"/>
            </a:br>
            <a:r>
              <a:rPr lang="fa-IR" dirty="0"/>
              <a:t>ناقل بتاتالاسمی در نظر گرفته شدند. در صورتی که 3.5 درصد بود، در گروه خونی فقرآهن تلقی شده</a:t>
            </a:r>
            <a:br>
              <a:rPr lang="fa-IR" dirty="0"/>
            </a:br>
            <a:r>
              <a:rPr lang="fa-IR" dirty="0"/>
              <a:t>وبه مدت يک ماه آهن درمانی (3 میلي گرم در روز)</a:t>
            </a:r>
            <a:br>
              <a:rPr lang="fa-IR" dirty="0"/>
            </a:br>
            <a:r>
              <a:rPr lang="fa-IR" dirty="0"/>
              <a:t>انجام شد. درمواردعدم بهبودی انديكس ها پس از آهن درماني، جهت ارزيابی دقیق تر سلامت جنین زوجین به آزمايشگاه ژنتیک معرفی شدند تا برای تشخیص تالاسمی ماژور عمل </a:t>
            </a:r>
            <a:r>
              <a:rPr lang="af-ZA" dirty="0"/>
              <a:t>CVS </a:t>
            </a:r>
            <a:r>
              <a:rPr lang="fa-IR" dirty="0"/>
              <a:t>بر روی جنین صورت بگیرد. 91 زوج درخواست تشخیص قبل از تولد را دادند. رضايتنامه کتبی از تمام زوجها گرفته شد.( در هفته 10 تا 13 بارداری بودند)عمل نمونه برداری پرزهای کوريوني از ناحیه شكم زنان باردار به صورت بی حس موضعی به وسیله سوزن انجام شد و حدود 10تا 5 سيسی از پرزهای ناحیه تروفوبلاست جفت جمع آوری شد.</a:t>
            </a:r>
            <a:br>
              <a:rPr lang="fa-IR" dirty="0"/>
            </a:br>
            <a:r>
              <a:rPr lang="fa-IR" dirty="0"/>
              <a:t/>
            </a:r>
            <a:br>
              <a:rPr lang="fa-IR" dirty="0"/>
            </a:br>
            <a:endParaRPr lang="fa-IR" dirty="0"/>
          </a:p>
        </p:txBody>
      </p:sp>
    </p:spTree>
    <p:extLst>
      <p:ext uri="{BB962C8B-B14F-4D97-AF65-F5344CB8AC3E}">
        <p14:creationId xmlns:p14="http://schemas.microsoft.com/office/powerpoint/2010/main" val="3526791281"/>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نگهدارنده مکان محتوا 2">
            <a:extLst>
              <a:ext uri="{FF2B5EF4-FFF2-40B4-BE49-F238E27FC236}">
                <a16:creationId xmlns:a16="http://schemas.microsoft.com/office/drawing/2014/main" xmlns="" id="{223A106F-2BCB-1171-DA21-5A86446B86ED}"/>
              </a:ext>
            </a:extLst>
          </p:cNvPr>
          <p:cNvSpPr>
            <a:spLocks noGrp="1"/>
          </p:cNvSpPr>
          <p:nvPr>
            <p:ph idx="1"/>
          </p:nvPr>
        </p:nvSpPr>
        <p:spPr>
          <a:xfrm>
            <a:off x="1775223" y="159676"/>
            <a:ext cx="10131425" cy="3649133"/>
          </a:xfrm>
        </p:spPr>
        <p:txBody>
          <a:bodyPr/>
          <a:lstStyle/>
          <a:p>
            <a:r>
              <a:rPr lang="fa-IR" dirty="0"/>
              <a:t>ابتدا با یک پروپ 3.5 مگاهرتز موقعیت جنین و جفت ارزیابی شد تا محل وارد کردن سوزن به درستی مشخص شود.محل ورود سوزن به شکم در قسمت قدامی شکم معین شد و پوست شکم به شعاع 10 سانتی متر در 10 سانتی متر با محلول ضد عفونی کننده </a:t>
            </a:r>
            <a:r>
              <a:rPr lang="af-ZA" dirty="0"/>
              <a:t>Deconx </a:t>
            </a:r>
            <a:r>
              <a:rPr lang="fa-IR" dirty="0"/>
              <a:t>ضد عفونی و به صورت موضعی بی حس شد .</a:t>
            </a:r>
            <a:br>
              <a:rPr lang="fa-IR" dirty="0"/>
            </a:br>
            <a:r>
              <a:rPr lang="fa-IR" dirty="0"/>
              <a:t>در پایان آزمایش سونوگرافی برای بررسی سلامت جنین شامل ضربان قلب، خونریزی و غیره انجام شد .</a:t>
            </a:r>
            <a:br>
              <a:rPr lang="fa-IR" dirty="0"/>
            </a:br>
            <a:r>
              <a:rPr lang="fa-IR" dirty="0"/>
              <a:t>از زنان باردار خواسته شد که از سفر خودداری کرده و حداقل تا24 ساعت استراحت مطلق داشته باشند،و درصورت مشاهده هرگونه خونریزی بلافاصله به پزشک مراجعه کنند.</a:t>
            </a:r>
            <a:br>
              <a:rPr lang="fa-IR" dirty="0"/>
            </a:br>
            <a:r>
              <a:rPr lang="fa-IR" dirty="0"/>
              <a:t/>
            </a:r>
            <a:br>
              <a:rPr lang="fa-IR" dirty="0"/>
            </a:br>
            <a:r>
              <a:rPr lang="fa-IR" dirty="0"/>
              <a:t/>
            </a:r>
            <a:br>
              <a:rPr lang="fa-IR" dirty="0"/>
            </a:br>
            <a:r>
              <a:rPr lang="fa-IR" dirty="0"/>
              <a:t>بر اساس نظر کارشناسان ژنتیک پرسشنامه هایی تهیه شد. پرسشنامه اطلاعات دموگرافیک مراجعین شامل؛سن بارداری، رابطه خویشاوندی بین زوجین، میزان تحصیلات، چندمین بارداری زنان، محل سکونت و قومیت بود. </a:t>
            </a:r>
            <a:br>
              <a:rPr lang="fa-IR" dirty="0"/>
            </a:br>
            <a:r>
              <a:rPr lang="fa-IR" dirty="0"/>
              <a:t>داده های جمع آوری شده با استفاده از آزمون های آماری تي تست و مجذور کای تجزيه وتحلیل شده.</a:t>
            </a:r>
          </a:p>
        </p:txBody>
      </p:sp>
      <p:pic>
        <p:nvPicPr>
          <p:cNvPr id="2" name="تصویر 3">
            <a:extLst>
              <a:ext uri="{FF2B5EF4-FFF2-40B4-BE49-F238E27FC236}">
                <a16:creationId xmlns:a16="http://schemas.microsoft.com/office/drawing/2014/main" xmlns="" id="{1A219EFA-F5AB-50CC-1922-280FF6421A33}"/>
              </a:ext>
            </a:extLst>
          </p:cNvPr>
          <p:cNvPicPr>
            <a:picLocks noChangeAspect="1"/>
          </p:cNvPicPr>
          <p:nvPr/>
        </p:nvPicPr>
        <p:blipFill>
          <a:blip r:embed="rId2"/>
          <a:stretch>
            <a:fillRect/>
          </a:stretch>
        </p:blipFill>
        <p:spPr>
          <a:xfrm>
            <a:off x="916782" y="3680090"/>
            <a:ext cx="4708922" cy="3018234"/>
          </a:xfrm>
          <a:prstGeom prst="rect">
            <a:avLst/>
          </a:prstGeom>
        </p:spPr>
      </p:pic>
      <p:pic>
        <p:nvPicPr>
          <p:cNvPr id="4" name="تصویر 4">
            <a:extLst>
              <a:ext uri="{FF2B5EF4-FFF2-40B4-BE49-F238E27FC236}">
                <a16:creationId xmlns:a16="http://schemas.microsoft.com/office/drawing/2014/main" xmlns="" id="{0893D47E-9494-7F97-0447-81C4386198C8}"/>
              </a:ext>
            </a:extLst>
          </p:cNvPr>
          <p:cNvPicPr>
            <a:picLocks noChangeAspect="1"/>
          </p:cNvPicPr>
          <p:nvPr/>
        </p:nvPicPr>
        <p:blipFill>
          <a:blip r:embed="rId3"/>
          <a:stretch>
            <a:fillRect/>
          </a:stretch>
        </p:blipFill>
        <p:spPr>
          <a:xfrm>
            <a:off x="6322217" y="3680090"/>
            <a:ext cx="4515645" cy="3018234"/>
          </a:xfrm>
          <a:prstGeom prst="rect">
            <a:avLst/>
          </a:prstGeom>
        </p:spPr>
      </p:pic>
    </p:spTree>
    <p:extLst>
      <p:ext uri="{BB962C8B-B14F-4D97-AF65-F5344CB8AC3E}">
        <p14:creationId xmlns:p14="http://schemas.microsoft.com/office/powerpoint/2010/main" val="3887850897"/>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تصویر 4">
            <a:extLst>
              <a:ext uri="{FF2B5EF4-FFF2-40B4-BE49-F238E27FC236}">
                <a16:creationId xmlns:a16="http://schemas.microsoft.com/office/drawing/2014/main" xmlns="" id="{411D9E75-90DF-61E3-1D0E-173AED21BC00}"/>
              </a:ext>
            </a:extLst>
          </p:cNvPr>
          <p:cNvPicPr>
            <a:picLocks noChangeAspect="1"/>
          </p:cNvPicPr>
          <p:nvPr/>
        </p:nvPicPr>
        <p:blipFill>
          <a:blip r:embed="rId2"/>
          <a:stretch>
            <a:fillRect/>
          </a:stretch>
        </p:blipFill>
        <p:spPr>
          <a:xfrm>
            <a:off x="1232297" y="0"/>
            <a:ext cx="9161859" cy="6858000"/>
          </a:xfrm>
          <a:prstGeom prst="rect">
            <a:avLst/>
          </a:prstGeom>
        </p:spPr>
      </p:pic>
    </p:spTree>
    <p:extLst>
      <p:ext uri="{BB962C8B-B14F-4D97-AF65-F5344CB8AC3E}">
        <p14:creationId xmlns:p14="http://schemas.microsoft.com/office/powerpoint/2010/main" val="2578529001"/>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تصویر 4">
            <a:extLst>
              <a:ext uri="{FF2B5EF4-FFF2-40B4-BE49-F238E27FC236}">
                <a16:creationId xmlns:a16="http://schemas.microsoft.com/office/drawing/2014/main" xmlns="" id="{185564E7-2B88-5B4B-E8D1-ADACFA95BC50}"/>
              </a:ext>
            </a:extLst>
          </p:cNvPr>
          <p:cNvPicPr>
            <a:picLocks noChangeAspect="1"/>
          </p:cNvPicPr>
          <p:nvPr/>
        </p:nvPicPr>
        <p:blipFill>
          <a:blip r:embed="rId2"/>
          <a:stretch>
            <a:fillRect/>
          </a:stretch>
        </p:blipFill>
        <p:spPr>
          <a:xfrm>
            <a:off x="1497211" y="0"/>
            <a:ext cx="9197578" cy="6858000"/>
          </a:xfrm>
          <a:prstGeom prst="rect">
            <a:avLst/>
          </a:prstGeom>
        </p:spPr>
      </p:pic>
    </p:spTree>
    <p:extLst>
      <p:ext uri="{BB962C8B-B14F-4D97-AF65-F5344CB8AC3E}">
        <p14:creationId xmlns:p14="http://schemas.microsoft.com/office/powerpoint/2010/main" val="74419357"/>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تصویر 4">
            <a:extLst>
              <a:ext uri="{FF2B5EF4-FFF2-40B4-BE49-F238E27FC236}">
                <a16:creationId xmlns:a16="http://schemas.microsoft.com/office/drawing/2014/main" xmlns="" id="{0E4D3261-DD42-B019-364F-99CF1A85D941}"/>
              </a:ext>
            </a:extLst>
          </p:cNvPr>
          <p:cNvPicPr>
            <a:picLocks noChangeAspect="1"/>
          </p:cNvPicPr>
          <p:nvPr/>
        </p:nvPicPr>
        <p:blipFill>
          <a:blip r:embed="rId2"/>
          <a:stretch>
            <a:fillRect/>
          </a:stretch>
        </p:blipFill>
        <p:spPr>
          <a:xfrm>
            <a:off x="1821656" y="1214438"/>
            <a:ext cx="8518921" cy="4964906"/>
          </a:xfrm>
          <a:prstGeom prst="rect">
            <a:avLst/>
          </a:prstGeom>
        </p:spPr>
      </p:pic>
    </p:spTree>
    <p:extLst>
      <p:ext uri="{BB962C8B-B14F-4D97-AF65-F5344CB8AC3E}">
        <p14:creationId xmlns:p14="http://schemas.microsoft.com/office/powerpoint/2010/main" val="2099570193"/>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xmlns="" id="{7B3C19E2-EEDA-834D-04F2-3B2632CB4227}"/>
              </a:ext>
            </a:extLst>
          </p:cNvPr>
          <p:cNvSpPr>
            <a:spLocks noGrp="1"/>
          </p:cNvSpPr>
          <p:nvPr>
            <p:ph type="title"/>
          </p:nvPr>
        </p:nvSpPr>
        <p:spPr>
          <a:xfrm>
            <a:off x="1374774" y="0"/>
            <a:ext cx="10131425" cy="1456267"/>
          </a:xfrm>
        </p:spPr>
        <p:txBody>
          <a:bodyPr anchor="ctr"/>
          <a:lstStyle/>
          <a:p>
            <a:pPr algn="r"/>
            <a:r>
              <a:rPr lang="fa-IR" dirty="0"/>
              <a:t>نتیجه گیری:</a:t>
            </a:r>
          </a:p>
        </p:txBody>
      </p:sp>
      <p:sp>
        <p:nvSpPr>
          <p:cNvPr id="3" name="نگهدارنده مکان محتوا 2">
            <a:extLst>
              <a:ext uri="{FF2B5EF4-FFF2-40B4-BE49-F238E27FC236}">
                <a16:creationId xmlns:a16="http://schemas.microsoft.com/office/drawing/2014/main" xmlns="" id="{E0592333-F13F-B7C2-A0E6-40F53329A2FC}"/>
              </a:ext>
            </a:extLst>
          </p:cNvPr>
          <p:cNvSpPr>
            <a:spLocks noGrp="1"/>
          </p:cNvSpPr>
          <p:nvPr>
            <p:ph idx="1"/>
          </p:nvPr>
        </p:nvSpPr>
        <p:spPr>
          <a:xfrm>
            <a:off x="1632348" y="0"/>
            <a:ext cx="10131425" cy="3649133"/>
          </a:xfrm>
        </p:spPr>
        <p:txBody>
          <a:bodyPr/>
          <a:lstStyle/>
          <a:p>
            <a:pPr marL="0" indent="0">
              <a:buNone/>
            </a:pPr>
            <a:r>
              <a:rPr lang="fa-IR" dirty="0"/>
              <a:t/>
            </a:r>
            <a:br>
              <a:rPr lang="fa-IR" dirty="0"/>
            </a:br>
            <a:r>
              <a:rPr lang="fa-IR" dirty="0"/>
              <a:t>بادرنظرگرفتن میزان شیوع بالا تالاسمی در </a:t>
            </a:r>
            <a:br>
              <a:rPr lang="fa-IR" dirty="0"/>
            </a:br>
            <a:r>
              <a:rPr lang="fa-IR" dirty="0"/>
              <a:t>جنوب غرب کشور به کمک مشاوره ژنتیكی قبل از </a:t>
            </a:r>
            <a:br>
              <a:rPr lang="fa-IR" dirty="0"/>
            </a:br>
            <a:r>
              <a:rPr lang="fa-IR" dirty="0"/>
              <a:t>ازدواج، شناسایی افراد ناقل و غربالگری جهت </a:t>
            </a:r>
            <a:br>
              <a:rPr lang="fa-IR" dirty="0"/>
            </a:br>
            <a:r>
              <a:rPr lang="fa-IR" dirty="0"/>
              <a:t>تشخیص قبل از تولد با تكنیک</a:t>
            </a:r>
            <a:r>
              <a:rPr lang="af-ZA" dirty="0"/>
              <a:t>CVS</a:t>
            </a:r>
            <a:r>
              <a:rPr lang="fa-IR" dirty="0"/>
              <a:t>که روشی دقیق با کمترين عارضه برای مادر و جنین است، ميتوان بتا تالاسمی را که شایع ترين اختلال ژنتیكی در کشور محسوب مي شود، قبل از تولد شناسایی کرد.</a:t>
            </a:r>
          </a:p>
        </p:txBody>
      </p:sp>
      <p:pic>
        <p:nvPicPr>
          <p:cNvPr id="4" name="تصویر 4">
            <a:extLst>
              <a:ext uri="{FF2B5EF4-FFF2-40B4-BE49-F238E27FC236}">
                <a16:creationId xmlns:a16="http://schemas.microsoft.com/office/drawing/2014/main" xmlns="" id="{C1983E74-1298-DABF-BC75-48FDB18A3029}"/>
              </a:ext>
            </a:extLst>
          </p:cNvPr>
          <p:cNvPicPr>
            <a:picLocks noChangeAspect="1"/>
          </p:cNvPicPr>
          <p:nvPr/>
        </p:nvPicPr>
        <p:blipFill>
          <a:blip r:embed="rId2"/>
          <a:stretch>
            <a:fillRect/>
          </a:stretch>
        </p:blipFill>
        <p:spPr>
          <a:xfrm>
            <a:off x="2268141" y="3298496"/>
            <a:ext cx="7804547" cy="3268266"/>
          </a:xfrm>
          <a:prstGeom prst="rect">
            <a:avLst/>
          </a:prstGeom>
        </p:spPr>
      </p:pic>
    </p:spTree>
    <p:extLst>
      <p:ext uri="{BB962C8B-B14F-4D97-AF65-F5344CB8AC3E}">
        <p14:creationId xmlns:p14="http://schemas.microsoft.com/office/powerpoint/2010/main" val="2390184994"/>
      </p:ext>
    </p:extLst>
  </p:cSld>
  <p:clrMapOvr>
    <a:masterClrMapping/>
  </p:clrMapOvr>
  <p:transition spd="slow">
    <p:randomBar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آسمانی">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otalTime>0</TotalTime>
  <Words>239</Words>
  <Application>Microsoft Office PowerPoint</Application>
  <PresentationFormat>Widescreen</PresentationFormat>
  <Paragraphs>19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آسمانی</vt:lpstr>
      <vt:lpstr>PowerPoint Presentation</vt:lpstr>
      <vt:lpstr>مقدمه</vt:lpstr>
      <vt:lpstr>PowerPoint Presentation</vt:lpstr>
      <vt:lpstr>والدینی که هردو مبتلا به بتا تالاسمی هستند، احتمال 25 درصد بچه مبتلا به تالاسمی ماژور و احتمال 50 درصد بچه مبتلا به تالاسمی مینورخواهد شد.</vt:lpstr>
      <vt:lpstr>روش بررسی:</vt:lpstr>
      <vt:lpstr>PowerPoint Presentation</vt:lpstr>
      <vt:lpstr>PowerPoint Presentation</vt:lpstr>
      <vt:lpstr>PowerPoint Presentation</vt:lpstr>
      <vt:lpstr>PowerPoint Presentation</vt:lpstr>
      <vt:lpstr>نتیجه گیری:</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ارائه PowerPoint</dc:title>
  <dc:creator>melika3salmani@gmail.com</dc:creator>
  <cp:lastModifiedBy>Windows User</cp:lastModifiedBy>
  <cp:revision>4</cp:revision>
  <dcterms:created xsi:type="dcterms:W3CDTF">2024-11-29T11:06:26Z</dcterms:created>
  <dcterms:modified xsi:type="dcterms:W3CDTF">2025-06-21T08:12:23Z</dcterms:modified>
</cp:coreProperties>
</file>