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embeddedFontLst>
    <p:embeddedFont>
      <p:font typeface="Crimson Pro"/>
      <p:regular r:id="rId17"/>
    </p:embeddedFont>
    <p:embeddedFont>
      <p:font typeface="Crimson Pro"/>
      <p:regular r:id="rId18"/>
    </p:embeddedFont>
    <p:embeddedFont>
      <p:font typeface="Crimson Pro"/>
      <p:regular r:id="rId19"/>
    </p:embeddedFont>
    <p:embeddedFont>
      <p:font typeface="Crimson Pro"/>
      <p:regular r:id="rId20"/>
    </p:embeddedFont>
    <p:embeddedFont>
      <p:font typeface="Open Sans"/>
      <p:regular r:id="rId21"/>
    </p:embeddedFont>
    <p:embeddedFont>
      <p:font typeface="Open Sans"/>
      <p:regular r:id="rId22"/>
    </p:embeddedFont>
    <p:embeddedFont>
      <p:font typeface="Open Sans"/>
      <p:regular r:id="rId23"/>
    </p:embeddedFont>
    <p:embeddedFont>
      <p:font typeface="Open Sans"/>
      <p:regular r:id="rId24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Relationship Id="rId22" Type="http://schemas.openxmlformats.org/officeDocument/2006/relationships/font" Target="fonts/font6.fntdata"/><Relationship Id="rId23" Type="http://schemas.openxmlformats.org/officeDocument/2006/relationships/font" Target="fonts/font7.fntdata"/><Relationship Id="rId2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3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1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7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8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096095"/>
            <a:ext cx="7556421" cy="1956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7700"/>
              </a:lnSpc>
              <a:buNone/>
            </a:pPr>
            <a:r>
              <a:rPr lang="en-US" sz="61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عوارض بعد از بیهوشی و هایپرترمی</a:t>
            </a:r>
            <a:endParaRPr lang="en-US" sz="6150" dirty="0"/>
          </a:p>
        </p:txBody>
      </p:sp>
      <p:sp>
        <p:nvSpPr>
          <p:cNvPr id="4" name="Text 1"/>
          <p:cNvSpPr/>
          <p:nvPr/>
        </p:nvSpPr>
        <p:spPr>
          <a:xfrm>
            <a:off x="793790" y="4392692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بیهوشی و هایپرترمی (افزایش غیرطبیعی دمای بدن) می‌تواند منجر به عوارض جدی برای بیماران شود. این عوارض ممکن است در دستگاه‌های مختلف بدن مانند تنفس، قلب و عروق، عصبی و کلیوی بروز کنند.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5753457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410" y="5761077"/>
            <a:ext cx="347663" cy="3476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70040" y="5736550"/>
            <a:ext cx="2323028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by sajjad ghazali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642586"/>
            <a:ext cx="568071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مقدمه و تعریف هایپرترمی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94667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85242" y="3031688"/>
            <a:ext cx="127278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530906" y="294667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تعریف هایپرترمی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530906" y="3437096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هایپرترمی به افزایش غیرطبیعی دمای بدن بالای 40 درجه سانتیگراد اطلاق می‌شود.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4685467" y="294667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853821" y="3031688"/>
            <a:ext cx="173474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5422583" y="294667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علل هایپرترمی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422583" y="3437096"/>
            <a:ext cx="2927747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هایپرترمی می‌تواند در اثر عوامل مختلفی مانند عفونت، اختلالات متابولیکی و مصرف داروها ایجاد شود.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793790" y="537067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65835" y="5455682"/>
            <a:ext cx="166211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1530906" y="537067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خطرات هایپرترمی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30906" y="5861090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هایپرترمی شدید می‌تواند منجر به آسیب‌های جدی به اعضای مختلف بدن شود.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39960"/>
            <a:ext cx="753344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علل شایع هایپرترمی بعد از بیهوشی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8157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داروهای بیهوشی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396859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برخی داروهای بیهوشی مانند هالوتان و سوکسینیل کولین می‌توانند موجب هایپرترمی شوند.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5332928" y="38157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اختلالات ژنتیکی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32928" y="4396859"/>
            <a:ext cx="39781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برخی اختلالات ژنتیکی مانند هایپرترمی بدخیم می‌توانند زمینه را برای هایپرترمی فراهم کنند.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872067" y="38157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عوامل محیطی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72067" y="4396859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عواملی مانند دمای بالای محیط و عدم تهویه مناسب نیز می‌توانند موجب هایپرترمی شوند.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428869"/>
            <a:ext cx="599086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علائم و نشانه‌های هایپرترمی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477810"/>
            <a:ext cx="3664863" cy="2047994"/>
          </a:xfrm>
          <a:prstGeom prst="roundRect">
            <a:avLst>
              <a:gd name="adj" fmla="val 4652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14624" y="271224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افزایش دمای بدن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14624" y="3202662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افزایش دمای بدن بالای 40 درجه سانتیگراد یکی از شاخص‌های اصلی هایپرترمی است.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2477810"/>
            <a:ext cx="3664863" cy="2047994"/>
          </a:xfrm>
          <a:prstGeom prst="roundRect">
            <a:avLst>
              <a:gd name="adj" fmla="val 4652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406301" y="271224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تعریق شدید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406301" y="3202662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تعریق شدید و افزایش ضربان قلب و تنفس از دیگر نشانه‌های هایپرترمی هستند.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4752618"/>
            <a:ext cx="3664863" cy="2047994"/>
          </a:xfrm>
          <a:prstGeom prst="roundRect">
            <a:avLst>
              <a:gd name="adj" fmla="val 4652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14624" y="498705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آسیب به اندام‌ها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514624" y="5477470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هایپرترمی شدید می‌تواند منجر به آسیب به اندام‌هایی مانند کبد، کلیه و مغز شود.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10171867" y="4752618"/>
            <a:ext cx="3664863" cy="2047994"/>
          </a:xfrm>
          <a:prstGeom prst="roundRect">
            <a:avLst>
              <a:gd name="adj" fmla="val 4652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0406301" y="498705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اختلال سطح هوشیاری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0406301" y="5477470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در موارد شدید، هایپرترمی می‌تواند منجر به اختلال سطح هوشیاری و کما شود.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221581"/>
            <a:ext cx="644711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عوارض تنفسی و قلبی-عروقی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605111" y="2270522"/>
            <a:ext cx="30480" cy="4737378"/>
          </a:xfrm>
          <a:prstGeom prst="roundRect">
            <a:avLst>
              <a:gd name="adj" fmla="val 312558"/>
            </a:avLst>
          </a:prstGeom>
          <a:solidFill>
            <a:srgbClr val="D1C8C6"/>
          </a:solidFill>
          <a:ln/>
        </p:spPr>
      </p:sp>
      <p:sp>
        <p:nvSpPr>
          <p:cNvPr id="5" name="Shape 2"/>
          <p:cNvSpPr/>
          <p:nvPr/>
        </p:nvSpPr>
        <p:spPr>
          <a:xfrm>
            <a:off x="6845022" y="2765584"/>
            <a:ext cx="793790" cy="30480"/>
          </a:xfrm>
          <a:prstGeom prst="roundRect">
            <a:avLst>
              <a:gd name="adj" fmla="val 312558"/>
            </a:avLst>
          </a:prstGeom>
          <a:solidFill>
            <a:srgbClr val="D1C8C6"/>
          </a:solidFill>
          <a:ln/>
        </p:spPr>
      </p:sp>
      <p:sp>
        <p:nvSpPr>
          <p:cNvPr id="6" name="Shape 3"/>
          <p:cNvSpPr/>
          <p:nvPr/>
        </p:nvSpPr>
        <p:spPr>
          <a:xfrm>
            <a:off x="6365200" y="252567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556653" y="2610683"/>
            <a:ext cx="127278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7867888" y="249733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تنفس سریع و مشکل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867888" y="2987754"/>
            <a:ext cx="596872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هایپرترمی می‌تواند منجر به افزایش تعداد تنفس و مشکلات تنفسی شود.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845022" y="4662249"/>
            <a:ext cx="793790" cy="30480"/>
          </a:xfrm>
          <a:prstGeom prst="roundRect">
            <a:avLst>
              <a:gd name="adj" fmla="val 312558"/>
            </a:avLst>
          </a:prstGeom>
          <a:solidFill>
            <a:srgbClr val="D1C8C6"/>
          </a:solidFill>
          <a:ln/>
        </p:spPr>
      </p:sp>
      <p:sp>
        <p:nvSpPr>
          <p:cNvPr id="11" name="Shape 8"/>
          <p:cNvSpPr/>
          <p:nvPr/>
        </p:nvSpPr>
        <p:spPr>
          <a:xfrm>
            <a:off x="6365200" y="442233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533555" y="4507349"/>
            <a:ext cx="173474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10"/>
          <p:cNvSpPr/>
          <p:nvPr/>
        </p:nvSpPr>
        <p:spPr>
          <a:xfrm>
            <a:off x="7867888" y="439400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افزایش فشار خون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867888" y="4884420"/>
            <a:ext cx="596872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افزایش نیاز بدن به اکسیژن می‌تواند موجب افزایش فشار خون شود.</a:t>
            </a:r>
            <a:endParaRPr lang="en-US" sz="1750" dirty="0"/>
          </a:p>
        </p:txBody>
      </p:sp>
      <p:sp>
        <p:nvSpPr>
          <p:cNvPr id="15" name="Shape 12"/>
          <p:cNvSpPr/>
          <p:nvPr/>
        </p:nvSpPr>
        <p:spPr>
          <a:xfrm>
            <a:off x="6845022" y="6196013"/>
            <a:ext cx="793790" cy="30480"/>
          </a:xfrm>
          <a:prstGeom prst="roundRect">
            <a:avLst>
              <a:gd name="adj" fmla="val 312558"/>
            </a:avLst>
          </a:prstGeom>
          <a:solidFill>
            <a:srgbClr val="D1C8C6"/>
          </a:solidFill>
          <a:ln/>
        </p:spPr>
      </p:sp>
      <p:sp>
        <p:nvSpPr>
          <p:cNvPr id="16" name="Shape 13"/>
          <p:cNvSpPr/>
          <p:nvPr/>
        </p:nvSpPr>
        <p:spPr>
          <a:xfrm>
            <a:off x="6365200" y="595610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537246" y="6041112"/>
            <a:ext cx="166211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3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7867888" y="592776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ایست قلبی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7867888" y="6418183"/>
            <a:ext cx="596872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در صورت عدم کنترل، هایپرترمی می‌تواند منجر به ایست قلبی شود.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331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6495" y="597218"/>
            <a:ext cx="5429369" cy="678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300"/>
              </a:lnSpc>
              <a:buNone/>
            </a:pPr>
            <a:r>
              <a:rPr lang="en-US" sz="42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عوارض عصبی و کلیوی</a:t>
            </a:r>
            <a:endParaRPr lang="en-US" sz="42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6495" y="1601629"/>
            <a:ext cx="542925" cy="54292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46495" y="2361724"/>
            <a:ext cx="2714625" cy="339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آسیب مغزی</a:t>
            </a:r>
            <a:endParaRPr lang="en-US" sz="2100" dirty="0"/>
          </a:p>
        </p:txBody>
      </p:sp>
      <p:sp>
        <p:nvSpPr>
          <p:cNvPr id="6" name="Text 2"/>
          <p:cNvSpPr/>
          <p:nvPr/>
        </p:nvSpPr>
        <p:spPr>
          <a:xfrm>
            <a:off x="6246495" y="2831306"/>
            <a:ext cx="7623810" cy="347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هایپرترمی می‌تواند موجب التهاب و آسیب به مغز شود.</a:t>
            </a:r>
            <a:endParaRPr lang="en-US" sz="17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495" y="3830241"/>
            <a:ext cx="542925" cy="54292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246495" y="4590336"/>
            <a:ext cx="2714625" cy="339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آسیب کلیوی</a:t>
            </a:r>
            <a:endParaRPr lang="en-US" sz="2100" dirty="0"/>
          </a:p>
        </p:txBody>
      </p:sp>
      <p:sp>
        <p:nvSpPr>
          <p:cNvPr id="9" name="Text 4"/>
          <p:cNvSpPr/>
          <p:nvPr/>
        </p:nvSpPr>
        <p:spPr>
          <a:xfrm>
            <a:off x="6246495" y="5059918"/>
            <a:ext cx="7623810" cy="347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اختلال در عملکرد کلیه ها و افزایش میزان کراتینین از دیگر عوارض هایپرترمی است.</a:t>
            </a:r>
            <a:endParaRPr lang="en-US" sz="17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6495" y="6058853"/>
            <a:ext cx="542925" cy="54292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246495" y="6818947"/>
            <a:ext cx="2714625" cy="339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اختلال عصبی</a:t>
            </a:r>
            <a:endParaRPr lang="en-US" sz="2100" dirty="0"/>
          </a:p>
        </p:txBody>
      </p:sp>
      <p:sp>
        <p:nvSpPr>
          <p:cNvPr id="12" name="Text 6"/>
          <p:cNvSpPr/>
          <p:nvPr/>
        </p:nvSpPr>
        <p:spPr>
          <a:xfrm>
            <a:off x="6246495" y="7288530"/>
            <a:ext cx="7623810" cy="347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هایپرترمی می‌تواند منجر به تشنج، کما و سایر اختلالات عصبی شود.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59473" y="608290"/>
            <a:ext cx="7597854" cy="1380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اقدامات درمانی و مدیریت هایپرترمی</a:t>
            </a:r>
            <a:endParaRPr lang="en-US" sz="43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473" y="2319933"/>
            <a:ext cx="1104424" cy="176712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695128" y="2540794"/>
            <a:ext cx="2761178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خنک‌سازی بدن</a:t>
            </a:r>
            <a:endParaRPr lang="en-US" sz="2150" dirty="0"/>
          </a:p>
        </p:txBody>
      </p:sp>
      <p:sp>
        <p:nvSpPr>
          <p:cNvPr id="6" name="Text 2"/>
          <p:cNvSpPr/>
          <p:nvPr/>
        </p:nvSpPr>
        <p:spPr>
          <a:xfrm>
            <a:off x="7695128" y="3018353"/>
            <a:ext cx="6162199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استفاده از روش‌های خنک‌سازی مانند آب سرد و گشاد کردن راه‌های هوایی برای پایین‌آوردن دمای بدن</a:t>
            </a:r>
            <a:endParaRPr lang="en-US" sz="17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473" y="4087058"/>
            <a:ext cx="1104424" cy="176712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695128" y="4307919"/>
            <a:ext cx="2761178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مهار علل اولیه</a:t>
            </a:r>
            <a:endParaRPr lang="en-US" sz="2150" dirty="0"/>
          </a:p>
        </p:txBody>
      </p:sp>
      <p:sp>
        <p:nvSpPr>
          <p:cNvPr id="9" name="Text 4"/>
          <p:cNvSpPr/>
          <p:nvPr/>
        </p:nvSpPr>
        <p:spPr>
          <a:xfrm>
            <a:off x="7695128" y="4785479"/>
            <a:ext cx="6162199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شناسایی و درمان علل زمینه‌ای مانند عفونت ها و اختلالات متابولیکی</a:t>
            </a:r>
            <a:endParaRPr lang="en-US" sz="17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473" y="5854184"/>
            <a:ext cx="1104424" cy="176712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695128" y="6075045"/>
            <a:ext cx="2761178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پایش مداوم</a:t>
            </a:r>
            <a:endParaRPr lang="en-US" sz="2150" dirty="0"/>
          </a:p>
        </p:txBody>
      </p:sp>
      <p:sp>
        <p:nvSpPr>
          <p:cNvPr id="12" name="Text 6"/>
          <p:cNvSpPr/>
          <p:nvPr/>
        </p:nvSpPr>
        <p:spPr>
          <a:xfrm>
            <a:off x="7695128" y="6552605"/>
            <a:ext cx="6162199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نظارت مستمر بر علائم حیاتی و اقدامات درمانی فوری در صورت تشدید عوارض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824038"/>
            <a:ext cx="701492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پیشگیری از هایپرترمی در بیماران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12812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71642" y="3213140"/>
            <a:ext cx="127278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7017306" y="31281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غربالگری ریسک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017306" y="3618548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شناسایی بیماران در معرض خطر بالا برای هایپرترمی و آماده‌سازی مناسب قبل از بیهوشی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10171867" y="312812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340221" y="3213140"/>
            <a:ext cx="173474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10908983" y="31281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کنترل دمای محیط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0908983" y="3618548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تامین شرایط مناسب دمایی و تهویه کافی در اتاق عمل برای پیشگیری از هایپرترمی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6280190" y="518922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52235" y="5274231"/>
            <a:ext cx="166211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7017306" y="51892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مراقبت بعد از بیهوشی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017306" y="5679638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پایش دقیق و اقدامات درمانی سریع در صورت بروز هایپرترمی در دوره بعد از بیهوشی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23053"/>
            <a:ext cx="812851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عوامل خطر و گروه‌های در معرض خطر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7988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عوامل خطر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156692" y="4379952"/>
            <a:ext cx="58818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سابقه خانوادگی هایپرترمی بدخیم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1156692" y="4822150"/>
            <a:ext cx="58818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مصرف داروهای خاص مانند هالوتان و سوکسینیل کولین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1156692" y="5264348"/>
            <a:ext cx="58818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شرایط محیطی گرم و مرطوب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599521" y="37988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گروه‌های در معرض خطر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962424" y="4379952"/>
            <a:ext cx="58818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افراد مبتلا به اختلالات ژنتیکی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962424" y="4822150"/>
            <a:ext cx="58818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بیماران مسن یا مبتلا به بیماری‌های زمینه‌ای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962424" y="5264348"/>
            <a:ext cx="58818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بیمارانی که هایپرترمی بدخیم را در سابقه دارند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610320"/>
            <a:ext cx="659880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نتیجه‌گیری و توصیه‌های کلیدی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659261"/>
            <a:ext cx="3664863" cy="2047994"/>
          </a:xfrm>
          <a:prstGeom prst="roundRect">
            <a:avLst>
              <a:gd name="adj" fmla="val 4652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224" y="289369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پایش مداوم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3384113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پایش دقیق و به موقع علائم حیاتی و تشخیص سریع هایپرترمی امری حیاتی است.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2659261"/>
            <a:ext cx="3664863" cy="2047994"/>
          </a:xfrm>
          <a:prstGeom prst="roundRect">
            <a:avLst>
              <a:gd name="adj" fmla="val 4652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919901" y="289369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اقدامات درمانی فوری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19901" y="3384113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در صورت بروز هایپرترمی، اقدامات درمانی فوری مانند خنک‌سازی بدن باید انجام شود.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4934069"/>
            <a:ext cx="7556421" cy="1685092"/>
          </a:xfrm>
          <a:prstGeom prst="roundRect">
            <a:avLst>
              <a:gd name="adj" fmla="val 5654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28224" y="516850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پیشگیری همه‌جانبه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8224" y="5658922"/>
            <a:ext cx="70875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شناسایی گروه‌های پرخطر و اقدامات پیشگیرانه مناسب قبل و حین بیهوشی ضروری است.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2024-10-19T08:23:59Z</dcterms:created>
  <dcterms:modified xsi:type="dcterms:W3CDTF">2024-10-19T08:23:59Z</dcterms:modified>
</cp:coreProperties>
</file>