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sldIdLst>
    <p:sldId id="256" r:id="rId3"/>
    <p:sldId id="257" r:id="rId4"/>
    <p:sldId id="263" r:id="rId5"/>
    <p:sldId id="261" r:id="rId6"/>
    <p:sldId id="259" r:id="rId7"/>
    <p:sldId id="264" r:id="rId8"/>
    <p:sldId id="265" r:id="rId9"/>
    <p:sldId id="260" r:id="rId10"/>
    <p:sldId id="262" r:id="rId11"/>
    <p:sldId id="266" r:id="rId12"/>
    <p:sldId id="267" r:id="rId13"/>
  </p:sldIdLst>
  <p:sldSz cx="9144000" cy="6858000" type="screen4x3"/>
  <p:notesSz cx="6858000" cy="9144000"/>
  <p:custDataLst>
    <p:tags r:id="rId14"/>
  </p:custData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1014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 /><Relationship Id="rId13" Type="http://schemas.openxmlformats.org/officeDocument/2006/relationships/slide" Target="slides/slide11.xml" /><Relationship Id="rId18" Type="http://schemas.openxmlformats.org/officeDocument/2006/relationships/tableStyles" Target="tableStyles.xml" /><Relationship Id="rId3" Type="http://schemas.openxmlformats.org/officeDocument/2006/relationships/slide" Target="slides/slide1.xml" /><Relationship Id="rId7" Type="http://schemas.openxmlformats.org/officeDocument/2006/relationships/slide" Target="slides/slide5.xml" /><Relationship Id="rId12" Type="http://schemas.openxmlformats.org/officeDocument/2006/relationships/slide" Target="slides/slide10.xml" /><Relationship Id="rId17" Type="http://schemas.openxmlformats.org/officeDocument/2006/relationships/theme" Target="theme/theme1.xml" /><Relationship Id="rId2" Type="http://schemas.openxmlformats.org/officeDocument/2006/relationships/slideMaster" Target="slideMasters/slideMaster2.xml" /><Relationship Id="rId16" Type="http://schemas.openxmlformats.org/officeDocument/2006/relationships/viewProps" Target="view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4.xml" /><Relationship Id="rId11" Type="http://schemas.openxmlformats.org/officeDocument/2006/relationships/slide" Target="slides/slide9.xml" /><Relationship Id="rId5" Type="http://schemas.openxmlformats.org/officeDocument/2006/relationships/slide" Target="slides/slide3.xml" /><Relationship Id="rId15" Type="http://schemas.openxmlformats.org/officeDocument/2006/relationships/presProps" Target="presProps.xml" /><Relationship Id="rId10" Type="http://schemas.openxmlformats.org/officeDocument/2006/relationships/slide" Target="slides/slide8.xml" /><Relationship Id="rId4" Type="http://schemas.openxmlformats.org/officeDocument/2006/relationships/slide" Target="slides/slide2.xml" /><Relationship Id="rId9" Type="http://schemas.openxmlformats.org/officeDocument/2006/relationships/slide" Target="slides/slide7.xml" /><Relationship Id="rId14" Type="http://schemas.openxmlformats.org/officeDocument/2006/relationships/tags" Target="tags/tag1.xml" 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 /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 /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69514"/>
          </a:xfrm>
          <a:prstGeom prst="rect">
            <a:avLst/>
          </a:prstGeom>
        </p:spPr>
        <p:txBody>
          <a:bodyPr anchor="ctr"/>
          <a:lstStyle>
            <a:lvl1pPr>
              <a:defRPr b="1" baseline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 Click to add title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467544" y="2276872"/>
            <a:ext cx="8229600" cy="3600400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2" y="0"/>
            <a:ext cx="7524328" cy="1069514"/>
          </a:xfrm>
          <a:prstGeom prst="rect">
            <a:avLst/>
          </a:prstGeom>
        </p:spPr>
        <p:txBody>
          <a:bodyPr anchor="ctr"/>
          <a:lstStyle>
            <a:lvl1pPr>
              <a:defRPr b="1" baseline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123728" y="1268760"/>
            <a:ext cx="6563072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2134072" y="1844824"/>
            <a:ext cx="6563072" cy="4147865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26818522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1/6/2024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086933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1/6/2024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286651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1/6/2024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933221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1/6/2024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790462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1/6/2024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811487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1/6/2024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119873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1/6/2024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91879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1/6/2024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88427"/>
      </p:ext>
    </p:extLst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1/6/2024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035001"/>
      </p:ext>
    </p:extLst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1/6/2024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37461"/>
      </p:ext>
    </p:extLst>
  </p:cSld>
  <p:clrMapOvr>
    <a:masterClrMapping/>
  </p:clrMapOvr>
  <p:transition spd="slow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1/6/2024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857223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4" Type="http://schemas.openxmlformats.org/officeDocument/2006/relationships/theme" Target="../theme/theme1.xml" 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 /><Relationship Id="rId3" Type="http://schemas.openxmlformats.org/officeDocument/2006/relationships/slideLayout" Target="../slideLayouts/slideLayout6.xml" /><Relationship Id="rId7" Type="http://schemas.openxmlformats.org/officeDocument/2006/relationships/slideLayout" Target="../slideLayouts/slideLayout10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5.xml" /><Relationship Id="rId1" Type="http://schemas.openxmlformats.org/officeDocument/2006/relationships/slideLayout" Target="../slideLayouts/slideLayout4.xml" /><Relationship Id="rId6" Type="http://schemas.openxmlformats.org/officeDocument/2006/relationships/slideLayout" Target="../slideLayouts/slideLayout9.xml" /><Relationship Id="rId11" Type="http://schemas.openxmlformats.org/officeDocument/2006/relationships/slideLayout" Target="../slideLayouts/slideLayout14.xml" /><Relationship Id="rId5" Type="http://schemas.openxmlformats.org/officeDocument/2006/relationships/slideLayout" Target="../slideLayouts/slideLayout8.xml" /><Relationship Id="rId10" Type="http://schemas.openxmlformats.org/officeDocument/2006/relationships/slideLayout" Target="../slideLayouts/slideLayout13.xml" /><Relationship Id="rId4" Type="http://schemas.openxmlformats.org/officeDocument/2006/relationships/slideLayout" Target="../slideLayouts/slideLayout7.xml" /><Relationship Id="rId9" Type="http://schemas.openxmlformats.org/officeDocument/2006/relationships/slideLayout" Target="../slideLayouts/slideLayout1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</p:sldLayoutIdLst>
  <p:transition spd="slow">
    <p:wipe/>
  </p:transition>
  <p:txStyles>
    <p:titleStyle>
      <a:lvl1pPr algn="l" defTabSz="914400" rtl="0" eaLnBrk="1" latinLnBrk="1" hangingPunct="1">
        <a:spcBef>
          <a:spcPct val="0"/>
        </a:spcBef>
        <a:buNone/>
        <a:defRPr sz="40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DCCD61-643D-44A5-A450-3A42A50CBC1E}" type="datetimeFigureOut">
              <a:rPr lang="en-US" smtClean="0"/>
              <a:t>1/6/2024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357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ransition spd="slow">
    <p:wip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10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10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3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10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 /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10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3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 /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13.jpeg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 /><Relationship Id="rId1" Type="http://schemas.openxmlformats.org/officeDocument/2006/relationships/slideLayout" Target="../slideLayouts/slideLayout3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 /><Relationship Id="rId1" Type="http://schemas.openxmlformats.org/officeDocument/2006/relationships/slideLayout" Target="../slideLayouts/slideLayout10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4429000" y="2636912"/>
            <a:ext cx="471500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4400" b="1" i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 Compartment syndrome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3851920" y="2780928"/>
            <a:ext cx="346585" cy="1368152"/>
            <a:chOff x="4009391" y="2780928"/>
            <a:chExt cx="346585" cy="1368152"/>
          </a:xfrm>
        </p:grpSpPr>
        <p:sp>
          <p:nvSpPr>
            <p:cNvPr id="2" name="Rectangle 1"/>
            <p:cNvSpPr/>
            <p:nvPr/>
          </p:nvSpPr>
          <p:spPr>
            <a:xfrm>
              <a:off x="4139952" y="2780928"/>
              <a:ext cx="216024" cy="136815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4009391" y="2780928"/>
              <a:ext cx="108012" cy="136815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F62FCFEB-AE20-CBA7-7EE3-723BCA047499}"/>
              </a:ext>
            </a:extLst>
          </p:cNvPr>
          <p:cNvSpPr txBox="1"/>
          <p:nvPr/>
        </p:nvSpPr>
        <p:spPr>
          <a:xfrm>
            <a:off x="4429000" y="4149080"/>
            <a:ext cx="43447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/>
              <a:t>Presenter: Mona </a:t>
            </a:r>
            <a:r>
              <a:rPr lang="en-US" sz="2400" dirty="0" err="1"/>
              <a:t>Ameli</a:t>
            </a:r>
            <a:endParaRPr lang="en-US" sz="2400" dirty="0"/>
          </a:p>
          <a:p>
            <a:pPr algn="l"/>
            <a:r>
              <a:rPr lang="en-US" sz="2400" dirty="0"/>
              <a:t>Master: Professor </a:t>
            </a:r>
            <a:r>
              <a:rPr lang="en-US" sz="2400" dirty="0" err="1"/>
              <a:t>Rasouli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41221791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ko-KR" dirty="0"/>
              <a:t>COMPARTMENT </a:t>
            </a:r>
            <a:endParaRPr lang="ko-KR" alt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2800" b="1" dirty="0">
                <a:latin typeface="Arial" pitchFamily="34" charset="0"/>
                <a:cs typeface="Arial" pitchFamily="34" charset="0"/>
              </a:rPr>
              <a:t>INTRUDUCTIONS: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>
          <a:xfrm>
            <a:off x="467544" y="2276872"/>
            <a:ext cx="8229600" cy="4365902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800" b="1" i="1" u="sng" dirty="0">
                <a:latin typeface="Arial" pitchFamily="34" charset="0"/>
                <a:cs typeface="Arial" pitchFamily="34" charset="0"/>
              </a:rPr>
              <a:t>A well-defined region that contains a group of muscles within a particular segment of the body.</a:t>
            </a:r>
          </a:p>
          <a:p>
            <a:endParaRPr lang="en-US" altLang="ko-KR" sz="1800" dirty="0">
              <a:latin typeface="Arial" pitchFamily="34" charset="0"/>
              <a:cs typeface="Arial" pitchFamily="34" charset="0"/>
            </a:endParaRPr>
          </a:p>
          <a:p>
            <a:r>
              <a:rPr lang="en-US" altLang="ko-KR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For example, the lower leg contains four muscle compartments: the anterior compartment, lateral compartment, posterior deep leg compartment, and posterior superficial compartment.</a:t>
            </a:r>
          </a:p>
          <a:p>
            <a:endParaRPr lang="en-US" altLang="ko-KR" sz="1800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800" dirty="0">
                <a:latin typeface="Arial" pitchFamily="34" charset="0"/>
                <a:cs typeface="Arial" pitchFamily="34" charset="0"/>
              </a:rPr>
              <a:t>There are 46 compartments in human body in which 36 are in the distal upper and lower extremities.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800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800" dirty="0">
                <a:latin typeface="Arial" pitchFamily="34" charset="0"/>
                <a:cs typeface="Arial" pitchFamily="34" charset="0"/>
              </a:rPr>
              <a:t>The normal pressure in a compartment is 8 </a:t>
            </a:r>
            <a:r>
              <a:rPr lang="en-US" altLang="ko-KR" sz="1800" dirty="0" err="1">
                <a:latin typeface="Arial" pitchFamily="34" charset="0"/>
                <a:cs typeface="Arial" pitchFamily="34" charset="0"/>
              </a:rPr>
              <a:t>mlHg</a:t>
            </a:r>
            <a:r>
              <a:rPr lang="en-US" altLang="ko-KR" sz="1800" dirty="0">
                <a:latin typeface="Arial" pitchFamily="34" charset="0"/>
                <a:cs typeface="Arial" pitchFamily="34" charset="0"/>
              </a:rPr>
              <a:t> or less.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800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800" dirty="0">
                <a:latin typeface="Arial" pitchFamily="34" charset="0"/>
                <a:cs typeface="Arial" pitchFamily="34" charset="0"/>
              </a:rPr>
              <a:t>The pressure can be measured by manometer or Stryker.</a:t>
            </a:r>
            <a:endParaRPr lang="ko-KR" altLang="en-US" sz="1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1763176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F8F0567-EB0E-C247-6326-8E013AC32E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855" y="0"/>
            <a:ext cx="9214856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345764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D84B9FF-59A0-2C4F-260C-A4103749EE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3999" cy="69255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3EA3E2A-3275-1D05-31FE-47BBA358FB92}"/>
              </a:ext>
            </a:extLst>
          </p:cNvPr>
          <p:cNvSpPr txBox="1"/>
          <p:nvPr/>
        </p:nvSpPr>
        <p:spPr>
          <a:xfrm>
            <a:off x="327711" y="460564"/>
            <a:ext cx="19219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>
                <a:solidFill>
                  <a:schemeClr val="accent2">
                    <a:lumMod val="75000"/>
                  </a:schemeClr>
                </a:solidFill>
              </a:rPr>
              <a:t>The Stryker System</a:t>
            </a:r>
          </a:p>
        </p:txBody>
      </p:sp>
    </p:spTree>
    <p:extLst>
      <p:ext uri="{BB962C8B-B14F-4D97-AF65-F5344CB8AC3E}">
        <p14:creationId xmlns:p14="http://schemas.microsoft.com/office/powerpoint/2010/main" val="805022280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Compartment syndrome</a:t>
            </a:r>
            <a:endParaRPr lang="ko-KR" alt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b="1" dirty="0">
                <a:latin typeface="Arial" pitchFamily="34" charset="0"/>
                <a:cs typeface="Arial" pitchFamily="34" charset="0"/>
              </a:rPr>
              <a:t>INTRUDUCTIONS: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BF76FF-A0E6-A8A5-E07D-FBDC119ACC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7829" y="4785097"/>
            <a:ext cx="2326458" cy="2072903"/>
          </a:xfrm>
          <a:prstGeom prst="rect">
            <a:avLst/>
          </a:prstGeom>
        </p:spPr>
      </p:pic>
      <p:sp>
        <p:nvSpPr>
          <p:cNvPr id="13" name="Content Placeholder 12"/>
          <p:cNvSpPr>
            <a:spLocks noGrp="1"/>
          </p:cNvSpPr>
          <p:nvPr>
            <p:ph idx="10"/>
          </p:nvPr>
        </p:nvSpPr>
        <p:spPr>
          <a:xfrm>
            <a:off x="2134072" y="1844824"/>
            <a:ext cx="6563072" cy="4744808"/>
          </a:xfrm>
        </p:spPr>
        <p:txBody>
          <a:bodyPr/>
          <a:lstStyle/>
          <a:p>
            <a:r>
              <a:rPr lang="en-US" altLang="ko-KR" sz="1800" dirty="0">
                <a:latin typeface="Arial" pitchFamily="34" charset="0"/>
                <a:cs typeface="Arial" pitchFamily="34" charset="0"/>
              </a:rPr>
              <a:t>A painful and threatening condition that occurs when the internal pressure in the compartment increases and can lead to decreased blood flow or damaged nerves.</a:t>
            </a:r>
          </a:p>
          <a:p>
            <a:endParaRPr lang="en-US" altLang="ko-KR" dirty="0">
              <a:latin typeface="Arial" pitchFamily="34" charset="0"/>
              <a:cs typeface="Arial" pitchFamily="34" charset="0"/>
            </a:endParaRPr>
          </a:p>
          <a:p>
            <a:r>
              <a:rPr lang="en-US" altLang="ko-KR" sz="2000" b="1" i="1" u="sng" dirty="0">
                <a:latin typeface="Arial" pitchFamily="34" charset="0"/>
                <a:cs typeface="Arial" pitchFamily="34" charset="0"/>
              </a:rPr>
              <a:t>CAUSED BY</a:t>
            </a:r>
            <a:r>
              <a:rPr lang="en-US" altLang="ko-KR" sz="2000" b="1" dirty="0">
                <a:latin typeface="Arial" pitchFamily="34" charset="0"/>
                <a:cs typeface="Arial" pitchFamily="34" charset="0"/>
              </a:rPr>
              <a:t>: </a:t>
            </a:r>
          </a:p>
          <a:p>
            <a:endParaRPr lang="en-US" altLang="ko-KR" sz="2000" b="1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000" b="1" dirty="0">
                <a:solidFill>
                  <a:schemeClr val="accent4"/>
                </a:solidFill>
                <a:latin typeface="Arial" pitchFamily="34" charset="0"/>
                <a:cs typeface="Arial" pitchFamily="34" charset="0"/>
              </a:rPr>
              <a:t>Internal:</a:t>
            </a:r>
          </a:p>
          <a:p>
            <a:pPr marL="1200150" lvl="1" indent="-457200">
              <a:buFont typeface="+mj-lt"/>
              <a:buAutoNum type="arabicPeriod"/>
            </a:pPr>
            <a:r>
              <a:rPr lang="en-US" altLang="ko-KR" sz="18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Fracture</a:t>
            </a:r>
          </a:p>
          <a:p>
            <a:pPr marL="1200150" lvl="1" indent="-457200">
              <a:buFont typeface="+mj-lt"/>
              <a:buAutoNum type="arabicPeriod"/>
            </a:pPr>
            <a:r>
              <a:rPr lang="en-US" altLang="ko-KR" sz="18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Edema</a:t>
            </a:r>
          </a:p>
          <a:p>
            <a:pPr marL="1200150" lvl="1" indent="-457200">
              <a:buFont typeface="+mj-lt"/>
              <a:buAutoNum type="arabicPeriod"/>
            </a:pPr>
            <a:r>
              <a:rPr lang="en-US" altLang="ko-KR" sz="18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Hematoma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ko-KR" sz="2000" b="1" dirty="0">
                <a:solidFill>
                  <a:schemeClr val="accent4"/>
                </a:solidFill>
                <a:latin typeface="Arial" pitchFamily="34" charset="0"/>
                <a:cs typeface="Arial" pitchFamily="34" charset="0"/>
              </a:rPr>
              <a:t>External:</a:t>
            </a:r>
          </a:p>
          <a:p>
            <a:pPr marL="1200150" lvl="1" indent="-457200">
              <a:buFont typeface="+mj-lt"/>
              <a:buAutoNum type="arabicPeriod"/>
            </a:pPr>
            <a:r>
              <a:rPr lang="en-US" altLang="ko-KR" sz="18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Burns</a:t>
            </a:r>
          </a:p>
          <a:p>
            <a:pPr marL="1200150" lvl="1" indent="-457200">
              <a:buFont typeface="+mj-lt"/>
              <a:buAutoNum type="arabicPeriod"/>
            </a:pPr>
            <a:r>
              <a:rPr lang="en-US" altLang="ko-KR" sz="18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prolonged immobilization</a:t>
            </a:r>
          </a:p>
          <a:p>
            <a:pPr marL="1200150" lvl="1" indent="-457200">
              <a:buFont typeface="+mj-lt"/>
              <a:buAutoNum type="arabicPeriod"/>
            </a:pPr>
            <a:r>
              <a:rPr lang="en-US" altLang="ko-KR" sz="18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tight wrapping</a:t>
            </a:r>
          </a:p>
          <a:p>
            <a:endParaRPr lang="en-US" altLang="ko-KR" sz="2000" b="1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ko-KR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9674305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09AA278-CEBF-E611-3FAE-5A0F9EBD54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793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525748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A75C3E4-622B-2F7F-6DAD-0F742F584F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E4805D0-DD56-C96A-DB48-86670AFE0B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0"/>
            <a:ext cx="5078238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61520318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EEE8D-DB87-388B-D880-6012E0CFE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SIGN and SYMPTOMS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51CAE6-A5AF-18DC-3917-98CFD0463D19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886075" y="1348830"/>
            <a:ext cx="6563072" cy="483337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Pain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Weakness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Paralysis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Paresthesia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Tightness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Pallor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Infection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Limb loss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Necrosis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Rhabdomyolysis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Amputation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789193-E94D-E755-63E2-371A228770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8566" y="1069514"/>
            <a:ext cx="3585434" cy="5345858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000904493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3F725-490C-1E78-68E0-D59804AC2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Fasciotomy</a:t>
            </a:r>
            <a:r>
              <a:rPr lang="en-US" dirty="0"/>
              <a:t>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9A490BC-EFE2-F845-736A-D333AB9D6D6E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0778" y="1086292"/>
            <a:ext cx="2873221" cy="3265333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4F56BD9-D93B-3E8F-4381-7F90FE3908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86293"/>
            <a:ext cx="6270777" cy="583611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69180A6-82E9-D6E8-4E15-4B11EA7AA6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0776" y="4363139"/>
            <a:ext cx="2873223" cy="2398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662552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19E260-E3E0-A237-B7AC-31F330B8E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Nursing care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8D719C-2BEE-753D-E964-C0FD77040E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850" y="4339947"/>
            <a:ext cx="4368150" cy="2473464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0F5386-C1A6-01D3-13DD-AF71C70A6F3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2134072" y="1069514"/>
            <a:ext cx="6563072" cy="4923175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Check pain and 6 P’s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Check neurovascular statue(CMS)</a:t>
            </a:r>
          </a:p>
          <a:p>
            <a:pPr lvl="1"/>
            <a:r>
              <a:rPr lang="en-US" sz="2000" b="1" dirty="0">
                <a:solidFill>
                  <a:schemeClr val="accent4"/>
                </a:solidFill>
              </a:rPr>
              <a:t>Circulation</a:t>
            </a:r>
          </a:p>
          <a:p>
            <a:pPr lvl="1"/>
            <a:r>
              <a:rPr lang="en-US" sz="2000" b="1" dirty="0">
                <a:solidFill>
                  <a:schemeClr val="accent4"/>
                </a:solidFill>
              </a:rPr>
              <a:t>Motion</a:t>
            </a:r>
          </a:p>
          <a:p>
            <a:pPr lvl="1"/>
            <a:r>
              <a:rPr lang="en-US" sz="2000" b="1" dirty="0">
                <a:solidFill>
                  <a:schemeClr val="accent4"/>
                </a:solidFill>
              </a:rPr>
              <a:t>Sensation</a:t>
            </a:r>
          </a:p>
          <a:p>
            <a:pPr lvl="1"/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Check I &amp; O (For rhabdomyolysis)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Teach emergency situation and infection signs</a:t>
            </a:r>
          </a:p>
        </p:txBody>
      </p:sp>
    </p:spTree>
    <p:extLst>
      <p:ext uri="{BB962C8B-B14F-4D97-AF65-F5344CB8AC3E}">
        <p14:creationId xmlns:p14="http://schemas.microsoft.com/office/powerpoint/2010/main" val="1059074448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B2000AC-9E04-74AA-AB6B-08C609B250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48" y="-247998"/>
            <a:ext cx="9149048" cy="7236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874826"/>
      </p:ext>
    </p:extLst>
  </p:cSld>
  <p:clrMapOvr>
    <a:masterClrMapping/>
  </p:clrMapOvr>
  <p:transition spd="slow">
    <p:wip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f97dd2e3caefd9d020fc573c563a60c0553cb64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488</TotalTime>
  <Words>337</Words>
  <Application>Microsoft Office PowerPoint</Application>
  <PresentationFormat>On-screen Show (4:3)</PresentationFormat>
  <Paragraphs>22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Office Theme</vt:lpstr>
      <vt:lpstr>Custom Design</vt:lpstr>
      <vt:lpstr>PowerPoint Presentation</vt:lpstr>
      <vt:lpstr>COMPARTMENT </vt:lpstr>
      <vt:lpstr>PowerPoint Presentation</vt:lpstr>
      <vt:lpstr>PowerPoint Presentation</vt:lpstr>
      <vt:lpstr>Compartment syndrome</vt:lpstr>
      <vt:lpstr>PowerPoint Presentation</vt:lpstr>
      <vt:lpstr>PowerPoint Presentation</vt:lpstr>
      <vt:lpstr>SIGN and SYMPTOMS </vt:lpstr>
      <vt:lpstr>Fasciotomy </vt:lpstr>
      <vt:lpstr>Nursing care</vt:lpstr>
      <vt:lpstr>PowerPoint Presentation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dc:description>Downloaded From: www.ghalamo.com</dc:description>
  <cp:lastModifiedBy>989031320347</cp:lastModifiedBy>
  <cp:revision>30</cp:revision>
  <dcterms:created xsi:type="dcterms:W3CDTF">2014-04-01T16:35:38Z</dcterms:created>
  <dcterms:modified xsi:type="dcterms:W3CDTF">2024-01-06T10:48:57Z</dcterms:modified>
</cp:coreProperties>
</file>