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9" r:id="rId4"/>
    <p:sldId id="260" r:id="rId5"/>
    <p:sldId id="263" r:id="rId6"/>
    <p:sldId id="261" r:id="rId7"/>
    <p:sldId id="262" r:id="rId8"/>
    <p:sldId id="264" r:id="rId9"/>
    <p:sldId id="266" r:id="rId10"/>
    <p:sldId id="265" r:id="rId1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09622"/>
    <a:srgbClr val="D68B1C"/>
    <a:srgbClr val="D0005E"/>
    <a:srgbClr val="BE0260"/>
    <a:srgbClr val="018ACF"/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DCAF9ED-07DC-4A11-8D7F-57B35C25682E}" styleName="Medium Style 1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1" d="100"/>
          <a:sy n="81" d="100"/>
        </p:scale>
        <p:origin x="-1056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152705" cy="1527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 /><Relationship Id="rId13" Type="http://schemas.openxmlformats.org/officeDocument/2006/relationships/viewProps" Target="viewProps.xml" /><Relationship Id="rId3" Type="http://schemas.openxmlformats.org/officeDocument/2006/relationships/slide" Target="slides/slide2.xml" /><Relationship Id="rId7" Type="http://schemas.openxmlformats.org/officeDocument/2006/relationships/slide" Target="slides/slide6.xml" /><Relationship Id="rId12" Type="http://schemas.openxmlformats.org/officeDocument/2006/relationships/presProps" Target="pres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slide" Target="slides/slide5.xml" /><Relationship Id="rId11" Type="http://schemas.openxmlformats.org/officeDocument/2006/relationships/slide" Target="slides/slide10.xml" /><Relationship Id="rId5" Type="http://schemas.openxmlformats.org/officeDocument/2006/relationships/slide" Target="slides/slide4.xml" /><Relationship Id="rId15" Type="http://schemas.openxmlformats.org/officeDocument/2006/relationships/tableStyles" Target="tableStyles.xml" /><Relationship Id="rId10" Type="http://schemas.openxmlformats.org/officeDocument/2006/relationships/slide" Target="slides/slide9.xml" /><Relationship Id="rId4" Type="http://schemas.openxmlformats.org/officeDocument/2006/relationships/slide" Target="slides/slide3.xml" /><Relationship Id="rId9" Type="http://schemas.openxmlformats.org/officeDocument/2006/relationships/slide" Target="slides/slide8.xml" /><Relationship Id="rId14" Type="http://schemas.openxmlformats.org/officeDocument/2006/relationships/theme" Target="theme/theme1.xml" 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1059785" y="4345230"/>
            <a:ext cx="7772400" cy="1374345"/>
          </a:xfrm>
          <a:effectLst/>
        </p:spPr>
        <p:txBody>
          <a:bodyPr>
            <a:normAutofit/>
          </a:bodyPr>
          <a:lstStyle>
            <a:lvl1pPr algn="r">
              <a:defRPr sz="3600">
                <a:solidFill>
                  <a:srgbClr val="C00000"/>
                </a:solidFill>
              </a:defRPr>
            </a:lvl1pPr>
          </a:lstStyle>
          <a:p>
            <a:r>
              <a:rPr lang="en-US" dirty="0"/>
              <a:t>Click to edit </a:t>
            </a:r>
            <a:br>
              <a:rPr lang="en-US" dirty="0"/>
            </a:br>
            <a:r>
              <a:rPr lang="en-US" dirty="0"/>
              <a:t>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446940" y="2970885"/>
            <a:ext cx="6400800" cy="1068935"/>
          </a:xfrm>
        </p:spPr>
        <p:txBody>
          <a:bodyPr>
            <a:normAutofit/>
          </a:bodyPr>
          <a:lstStyle>
            <a:lvl1pPr marL="0" indent="0" algn="r">
              <a:buNone/>
              <a:defRPr sz="2600">
                <a:solidFill>
                  <a:schemeClr val="bg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/>
              <a:t>Click to edit </a:t>
            </a:r>
          </a:p>
          <a:p>
            <a:r>
              <a:rPr lang="en-US" dirty="0"/>
              <a:t>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38751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5" y="1138425"/>
            <a:ext cx="8229600" cy="458115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48965" y="1800772"/>
            <a:ext cx="8229600" cy="3918803"/>
          </a:xfrm>
        </p:spPr>
        <p:txBody>
          <a:bodyPr/>
          <a:lstStyle>
            <a:lvl1pPr>
              <a:defRPr sz="2800">
                <a:solidFill>
                  <a:schemeClr val="bg1">
                    <a:lumMod val="75000"/>
                  </a:schemeClr>
                </a:solidFill>
              </a:defRPr>
            </a:lvl1pPr>
            <a:lvl2pPr>
              <a:defRPr>
                <a:solidFill>
                  <a:schemeClr val="bg1">
                    <a:lumMod val="75000"/>
                  </a:schemeClr>
                </a:solidFill>
              </a:defRPr>
            </a:lvl2pPr>
            <a:lvl3pPr>
              <a:defRPr>
                <a:solidFill>
                  <a:schemeClr val="bg1">
                    <a:lumMod val="75000"/>
                  </a:schemeClr>
                </a:solidFill>
              </a:defRPr>
            </a:lvl3pPr>
            <a:lvl4pPr>
              <a:defRPr>
                <a:solidFill>
                  <a:schemeClr val="bg1">
                    <a:lumMod val="75000"/>
                  </a:schemeClr>
                </a:solidFill>
              </a:defRPr>
            </a:lvl4pPr>
            <a:lvl5pPr>
              <a:defRPr>
                <a:solidFill>
                  <a:schemeClr val="bg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44713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23310" y="527605"/>
            <a:ext cx="7016195" cy="610820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23311" y="1138425"/>
            <a:ext cx="7016195" cy="4275740"/>
          </a:xfrm>
        </p:spPr>
        <p:txBody>
          <a:bodyPr/>
          <a:lstStyle>
            <a:lvl1pPr>
              <a:defRPr sz="2800">
                <a:solidFill>
                  <a:schemeClr val="bg1">
                    <a:lumMod val="75000"/>
                  </a:schemeClr>
                </a:solidFill>
              </a:defRPr>
            </a:lvl1pPr>
            <a:lvl2pPr>
              <a:defRPr>
                <a:solidFill>
                  <a:schemeClr val="bg1">
                    <a:lumMod val="75000"/>
                  </a:schemeClr>
                </a:solidFill>
              </a:defRPr>
            </a:lvl2pPr>
            <a:lvl3pPr>
              <a:defRPr>
                <a:solidFill>
                  <a:schemeClr val="bg1">
                    <a:lumMod val="75000"/>
                  </a:schemeClr>
                </a:solidFill>
              </a:defRPr>
            </a:lvl3pPr>
            <a:lvl4pPr>
              <a:defRPr>
                <a:solidFill>
                  <a:schemeClr val="bg1">
                    <a:lumMod val="75000"/>
                  </a:schemeClr>
                </a:solidFill>
              </a:defRPr>
            </a:lvl4pPr>
            <a:lvl5pPr>
              <a:defRPr>
                <a:solidFill>
                  <a:schemeClr val="bg1">
                    <a:lumMod val="75000"/>
                  </a:schemeClr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93913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34415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567918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8965" y="985720"/>
            <a:ext cx="8229600" cy="610820"/>
          </a:xfrm>
        </p:spPr>
        <p:txBody>
          <a:bodyPr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48965" y="1596539"/>
            <a:ext cx="4040188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48965" y="2226402"/>
            <a:ext cx="4040188" cy="3035058"/>
          </a:xfrm>
        </p:spPr>
        <p:txBody>
          <a:bodyPr/>
          <a:lstStyle>
            <a:lvl1pPr>
              <a:defRPr sz="2400">
                <a:solidFill>
                  <a:schemeClr val="bg1">
                    <a:lumMod val="75000"/>
                  </a:schemeClr>
                </a:solidFill>
              </a:defRPr>
            </a:lvl1pPr>
            <a:lvl2pPr>
              <a:defRPr sz="2000">
                <a:solidFill>
                  <a:schemeClr val="bg1">
                    <a:lumMod val="75000"/>
                  </a:schemeClr>
                </a:solidFill>
              </a:defRPr>
            </a:lvl2pPr>
            <a:lvl3pPr>
              <a:defRPr sz="1800">
                <a:solidFill>
                  <a:schemeClr val="bg1">
                    <a:lumMod val="75000"/>
                  </a:schemeClr>
                </a:solidFill>
              </a:defRPr>
            </a:lvl3pPr>
            <a:lvl4pPr>
              <a:defRPr sz="1600">
                <a:solidFill>
                  <a:schemeClr val="bg1">
                    <a:lumMod val="75000"/>
                  </a:schemeClr>
                </a:solidFill>
              </a:defRPr>
            </a:lvl4pPr>
            <a:lvl5pPr>
              <a:defRPr sz="1600">
                <a:solidFill>
                  <a:schemeClr val="bg1">
                    <a:lumMod val="75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36790" y="1596539"/>
            <a:ext cx="4041775" cy="639762"/>
          </a:xfrm>
        </p:spPr>
        <p:txBody>
          <a:bodyPr anchor="b"/>
          <a:lstStyle>
            <a:lvl1pPr marL="0" indent="0">
              <a:buNone/>
              <a:defRPr sz="2400" b="1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36790" y="2226402"/>
            <a:ext cx="4041775" cy="3035058"/>
          </a:xfrm>
        </p:spPr>
        <p:txBody>
          <a:bodyPr/>
          <a:lstStyle>
            <a:lvl1pPr>
              <a:defRPr sz="2400">
                <a:solidFill>
                  <a:schemeClr val="bg1">
                    <a:lumMod val="75000"/>
                  </a:schemeClr>
                </a:solidFill>
              </a:defRPr>
            </a:lvl1pPr>
            <a:lvl2pPr>
              <a:defRPr sz="2000">
                <a:solidFill>
                  <a:schemeClr val="bg1">
                    <a:lumMod val="75000"/>
                  </a:schemeClr>
                </a:solidFill>
              </a:defRPr>
            </a:lvl2pPr>
            <a:lvl3pPr>
              <a:defRPr sz="1800">
                <a:solidFill>
                  <a:schemeClr val="bg1">
                    <a:lumMod val="75000"/>
                  </a:schemeClr>
                </a:solidFill>
              </a:defRPr>
            </a:lvl3pPr>
            <a:lvl4pPr>
              <a:defRPr sz="1600">
                <a:solidFill>
                  <a:schemeClr val="bg1">
                    <a:lumMod val="75000"/>
                  </a:schemeClr>
                </a:solidFill>
              </a:defRPr>
            </a:lvl4pPr>
            <a:lvl5pPr>
              <a:defRPr sz="1600">
                <a:solidFill>
                  <a:schemeClr val="bg1">
                    <a:lumMod val="75000"/>
                  </a:schemeClr>
                </a:solidFill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12/24/2023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2291198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12/24/2023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977311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12/24/2023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8640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45264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12/24/2023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76078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866572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074F12-AA26-4AC8-9962-C36BB8F32554}" type="datetimeFigureOut">
              <a:rPr lang="en-US" smtClean="0"/>
              <a:pPr/>
              <a:t>12/24/2023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360994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2" Type="http://schemas.openxmlformats.org/officeDocument/2006/relationships/slideLayout" Target="../slideLayouts/slideLayout2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0" Type="http://schemas.openxmlformats.org/officeDocument/2006/relationships/slideLayout" Target="../slideLayouts/slideLayout10.xml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image" Target="../media/image1.jpg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074F12-AA26-4AC8-9962-C36BB8F32554}" type="datetimeFigureOut">
              <a:rPr lang="en-US" smtClean="0"/>
              <a:pPr/>
              <a:t>12/24/2023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82CCC60-E8CD-4174-8B1A-7DF615B22EEF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40393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 /><Relationship Id="rId1" Type="http://schemas.openxmlformats.org/officeDocument/2006/relationships/slideLayout" Target="../slideLayouts/slideLayout1.xml" 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 /><Relationship Id="rId1" Type="http://schemas.openxmlformats.org/officeDocument/2006/relationships/slideLayout" Target="../slideLayouts/slideLayout3.xml" 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 /><Relationship Id="rId1" Type="http://schemas.openxmlformats.org/officeDocument/2006/relationships/slideLayout" Target="../slideLayouts/slideLayout2.xml" 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 /><Relationship Id="rId1" Type="http://schemas.openxmlformats.org/officeDocument/2006/relationships/slideLayout" Target="../slideLayouts/slideLayout2.xml" 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 /><Relationship Id="rId1" Type="http://schemas.openxmlformats.org/officeDocument/2006/relationships/slideLayout" Target="../slideLayouts/slideLayout2.xml" 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 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 /><Relationship Id="rId1" Type="http://schemas.openxmlformats.org/officeDocument/2006/relationships/slideLayout" Target="../slideLayouts/slideLayout2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400" dirty="0"/>
              <a:t>Hypernatremia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Presenter: Mona </a:t>
            </a:r>
            <a:r>
              <a:rPr lang="en-US" dirty="0" err="1"/>
              <a:t>Ameli</a:t>
            </a:r>
            <a:endParaRPr lang="en-US" dirty="0"/>
          </a:p>
          <a:p>
            <a:r>
              <a:rPr lang="en-US" dirty="0"/>
              <a:t>Master: Professor </a:t>
            </a:r>
            <a:r>
              <a:rPr lang="en-US" dirty="0" err="1"/>
              <a:t>Rasouli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9203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b="1" i="1" dirty="0"/>
              <a:t>INTRUDUCTIONS</a:t>
            </a:r>
            <a:r>
              <a:rPr lang="en-US" dirty="0"/>
              <a:t>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3600" dirty="0"/>
              <a:t>Normal range in ECF(plasma): 135_145 </a:t>
            </a:r>
            <a:r>
              <a:rPr lang="en-US" sz="3600" dirty="0" err="1"/>
              <a:t>mEq</a:t>
            </a:r>
            <a:r>
              <a:rPr lang="en-US" sz="3600" dirty="0"/>
              <a:t>/lit</a:t>
            </a:r>
          </a:p>
          <a:p>
            <a:r>
              <a:rPr lang="en-US" sz="3600" dirty="0"/>
              <a:t>Normal range in urine: 20 </a:t>
            </a:r>
            <a:r>
              <a:rPr lang="en-US" sz="3600" dirty="0" err="1"/>
              <a:t>mEq</a:t>
            </a:r>
            <a:r>
              <a:rPr lang="en-US" sz="3600" dirty="0"/>
              <a:t>/lit in sample urine test</a:t>
            </a:r>
          </a:p>
          <a:p>
            <a:endParaRPr lang="en-US" sz="3600" dirty="0"/>
          </a:p>
          <a:p>
            <a:r>
              <a:rPr lang="en-US" sz="3600" dirty="0">
                <a:solidFill>
                  <a:srgbClr val="FFFF00"/>
                </a:solidFill>
              </a:rPr>
              <a:t>Hypernatremia</a:t>
            </a:r>
            <a:r>
              <a:rPr lang="en-US" sz="3600" dirty="0"/>
              <a:t>: A condition in which the level of plasma Na+ is higher than 145 </a:t>
            </a:r>
            <a:r>
              <a:rPr lang="en-US" sz="3600" dirty="0" err="1"/>
              <a:t>mEq</a:t>
            </a:r>
            <a:r>
              <a:rPr lang="en-US" sz="3600" dirty="0"/>
              <a:t>/lit.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33094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 algn="l"/>
            <a:r>
              <a:rPr lang="en-US" sz="4000" b="1" i="1" dirty="0"/>
              <a:t>SIGN and SYMPTOMS</a:t>
            </a:r>
            <a:r>
              <a:rPr lang="en-US" dirty="0"/>
              <a:t> 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1823310" y="1346269"/>
            <a:ext cx="7016195" cy="5181364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b="1" i="1" dirty="0" err="1">
                <a:solidFill>
                  <a:srgbClr val="D09622"/>
                </a:solidFill>
              </a:rPr>
              <a:t>Gl</a:t>
            </a:r>
            <a:r>
              <a:rPr lang="en-US" dirty="0"/>
              <a:t> : Anorexia, nausea, </a:t>
            </a:r>
            <a:r>
              <a:rPr lang="en-US" dirty="0" err="1"/>
              <a:t>vomitting</a:t>
            </a:r>
            <a:r>
              <a:rPr lang="en-US" dirty="0"/>
              <a:t> .
</a:t>
            </a:r>
            <a:r>
              <a:rPr lang="en-US" b="1" i="1" dirty="0" err="1">
                <a:solidFill>
                  <a:srgbClr val="D09622"/>
                </a:solidFill>
              </a:rPr>
              <a:t>Integumentary</a:t>
            </a:r>
            <a:r>
              <a:rPr lang="en-US" dirty="0" err="1"/>
              <a:t>:Skin</a:t>
            </a:r>
            <a:r>
              <a:rPr lang="en-US" dirty="0"/>
              <a:t> dry and flushed, mucus membrane dry and rough, body temperature elevated.
</a:t>
            </a:r>
            <a:r>
              <a:rPr lang="en-US" b="1" i="1" dirty="0">
                <a:solidFill>
                  <a:srgbClr val="D09622"/>
                </a:solidFill>
              </a:rPr>
              <a:t>Neurologic</a:t>
            </a:r>
            <a:r>
              <a:rPr lang="en-US" dirty="0"/>
              <a:t>: Restlessness, agitation, irritability ,lethargy, stupor, coma, Muscle </a:t>
            </a:r>
            <a:r>
              <a:rPr lang="en-US" dirty="0" err="1"/>
              <a:t>twiching</a:t>
            </a:r>
            <a:r>
              <a:rPr lang="en-US" dirty="0"/>
              <a:t>, tremor, </a:t>
            </a:r>
            <a:r>
              <a:rPr lang="en-US" dirty="0" err="1"/>
              <a:t>hyperreflexia</a:t>
            </a:r>
            <a:r>
              <a:rPr lang="en-US" dirty="0"/>
              <a:t>, seizures, rigid paralysis in late stages.
</a:t>
            </a:r>
            <a:r>
              <a:rPr lang="en-US" b="1" i="1" dirty="0">
                <a:solidFill>
                  <a:srgbClr val="D09622"/>
                </a:solidFill>
              </a:rPr>
              <a:t>Cardiovascular</a:t>
            </a:r>
            <a:r>
              <a:rPr lang="en-US" dirty="0"/>
              <a:t>: Tachycardia, hypotension or hyper tension, erratic heart rate and blood pressure dependent on fluid status.</a:t>
            </a:r>
          </a:p>
        </p:txBody>
      </p:sp>
    </p:spTree>
    <p:extLst>
      <p:ext uri="{BB962C8B-B14F-4D97-AF65-F5344CB8AC3E}">
        <p14:creationId xmlns:p14="http://schemas.microsoft.com/office/powerpoint/2010/main" val="110163387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4B874C-83F1-99F6-E25D-9C770EACF5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b="1" i="1" dirty="0"/>
              <a:t>DIFFERENT TYPES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13F0FA-84DE-6256-A1C2-5FCEAE8CF8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47616" y="1661091"/>
            <a:ext cx="8229600" cy="3918803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3200" dirty="0">
                <a:solidFill>
                  <a:srgbClr val="D09622"/>
                </a:solidFill>
              </a:rPr>
              <a:t>Hypovolemic</a:t>
            </a:r>
            <a:r>
              <a:rPr lang="en-US" dirty="0"/>
              <a:t> (</a:t>
            </a:r>
            <a:r>
              <a:rPr lang="en-US" dirty="0">
                <a:solidFill>
                  <a:schemeClr val="bg1"/>
                </a:solidFill>
              </a:rPr>
              <a:t> TBW               total body sodium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sz="3200" dirty="0" err="1">
                <a:solidFill>
                  <a:srgbClr val="D09622"/>
                </a:solidFill>
              </a:rPr>
              <a:t>Hypervolemic</a:t>
            </a:r>
            <a:r>
              <a:rPr lang="en-US" dirty="0"/>
              <a:t> (</a:t>
            </a:r>
            <a:r>
              <a:rPr lang="en-US" dirty="0">
                <a:solidFill>
                  <a:schemeClr val="bg1"/>
                </a:solidFill>
              </a:rPr>
              <a:t>TBW           total body sodium</a:t>
            </a:r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endParaRPr lang="en-US" dirty="0"/>
          </a:p>
          <a:p>
            <a:pPr marL="514350" indent="-514350">
              <a:buFont typeface="+mj-lt"/>
              <a:buAutoNum type="arabicPeriod"/>
            </a:pPr>
            <a:r>
              <a:rPr lang="en-US" sz="3200" dirty="0" err="1">
                <a:solidFill>
                  <a:srgbClr val="D09622"/>
                </a:solidFill>
              </a:rPr>
              <a:t>Euvolemic</a:t>
            </a:r>
            <a:r>
              <a:rPr lang="en-US" sz="3200" dirty="0">
                <a:solidFill>
                  <a:srgbClr val="D09622"/>
                </a:solidFill>
              </a:rPr>
              <a:t> </a:t>
            </a:r>
            <a:r>
              <a:rPr lang="en-US" sz="3200" dirty="0">
                <a:solidFill>
                  <a:schemeClr val="bg1"/>
                </a:solidFill>
              </a:rPr>
              <a:t> (TBW         total body sodium</a:t>
            </a:r>
          </a:p>
        </p:txBody>
      </p:sp>
      <p:sp>
        <p:nvSpPr>
          <p:cNvPr id="4" name="Arrow: Up 3">
            <a:extLst>
              <a:ext uri="{FF2B5EF4-FFF2-40B4-BE49-F238E27FC236}">
                <a16:creationId xmlns:a16="http://schemas.microsoft.com/office/drawing/2014/main" id="{BFC9991A-8F09-C7D3-ECCF-5F4BBCE8078B}"/>
              </a:ext>
            </a:extLst>
          </p:cNvPr>
          <p:cNvSpPr/>
          <p:nvPr/>
        </p:nvSpPr>
        <p:spPr>
          <a:xfrm>
            <a:off x="4209777" y="3339463"/>
            <a:ext cx="305278" cy="562060"/>
          </a:xfrm>
          <a:prstGeom prst="up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Arrow: Up 4">
            <a:extLst>
              <a:ext uri="{FF2B5EF4-FFF2-40B4-BE49-F238E27FC236}">
                <a16:creationId xmlns:a16="http://schemas.microsoft.com/office/drawing/2014/main" id="{DF7A1D5B-8358-ED76-C0FE-91F469165C49}"/>
              </a:ext>
            </a:extLst>
          </p:cNvPr>
          <p:cNvSpPr/>
          <p:nvPr/>
        </p:nvSpPr>
        <p:spPr>
          <a:xfrm>
            <a:off x="7622915" y="3259749"/>
            <a:ext cx="353989" cy="500424"/>
          </a:xfrm>
          <a:prstGeom prst="up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Arrow: Down 5">
            <a:extLst>
              <a:ext uri="{FF2B5EF4-FFF2-40B4-BE49-F238E27FC236}">
                <a16:creationId xmlns:a16="http://schemas.microsoft.com/office/drawing/2014/main" id="{F1C3E02C-9E07-894B-C653-BBD3BAE88C6F}"/>
              </a:ext>
            </a:extLst>
          </p:cNvPr>
          <p:cNvSpPr/>
          <p:nvPr/>
        </p:nvSpPr>
        <p:spPr>
          <a:xfrm>
            <a:off x="7976904" y="1800772"/>
            <a:ext cx="353990" cy="500424"/>
          </a:xfrm>
          <a:prstGeom prst="downArrow">
            <a:avLst>
              <a:gd name="adj1" fmla="val 50000"/>
              <a:gd name="adj2" fmla="val 50000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Arrow: Down 6">
            <a:extLst>
              <a:ext uri="{FF2B5EF4-FFF2-40B4-BE49-F238E27FC236}">
                <a16:creationId xmlns:a16="http://schemas.microsoft.com/office/drawing/2014/main" id="{3DAE43FA-DD61-4C62-69CC-31FCD6A21250}"/>
              </a:ext>
            </a:extLst>
          </p:cNvPr>
          <p:cNvSpPr/>
          <p:nvPr/>
        </p:nvSpPr>
        <p:spPr>
          <a:xfrm>
            <a:off x="4016955" y="1776154"/>
            <a:ext cx="305277" cy="500424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Arrow: Down 7">
            <a:extLst>
              <a:ext uri="{FF2B5EF4-FFF2-40B4-BE49-F238E27FC236}">
                <a16:creationId xmlns:a16="http://schemas.microsoft.com/office/drawing/2014/main" id="{2E3E24B8-0FF4-AB29-2CBA-BAB41ABD5407}"/>
              </a:ext>
            </a:extLst>
          </p:cNvPr>
          <p:cNvSpPr/>
          <p:nvPr/>
        </p:nvSpPr>
        <p:spPr>
          <a:xfrm>
            <a:off x="4450658" y="1770732"/>
            <a:ext cx="305277" cy="511268"/>
          </a:xfrm>
          <a:prstGeom prst="down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Arrow: Up 8">
            <a:extLst>
              <a:ext uri="{FF2B5EF4-FFF2-40B4-BE49-F238E27FC236}">
                <a16:creationId xmlns:a16="http://schemas.microsoft.com/office/drawing/2014/main" id="{64190A7B-0E97-622E-108F-D5265DA052B8}"/>
              </a:ext>
            </a:extLst>
          </p:cNvPr>
          <p:cNvSpPr/>
          <p:nvPr/>
        </p:nvSpPr>
        <p:spPr>
          <a:xfrm>
            <a:off x="8065401" y="3259749"/>
            <a:ext cx="353989" cy="500424"/>
          </a:xfrm>
          <a:prstGeom prst="up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Arrow: Up 9">
            <a:extLst>
              <a:ext uri="{FF2B5EF4-FFF2-40B4-BE49-F238E27FC236}">
                <a16:creationId xmlns:a16="http://schemas.microsoft.com/office/drawing/2014/main" id="{A21F48B9-98C9-ACE2-337B-9A0E0D6F100E}"/>
              </a:ext>
            </a:extLst>
          </p:cNvPr>
          <p:cNvSpPr/>
          <p:nvPr/>
        </p:nvSpPr>
        <p:spPr>
          <a:xfrm>
            <a:off x="4016954" y="4772020"/>
            <a:ext cx="305277" cy="500424"/>
          </a:xfrm>
          <a:prstGeom prst="upArrow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Arrow: Left-Right 10">
            <a:extLst>
              <a:ext uri="{FF2B5EF4-FFF2-40B4-BE49-F238E27FC236}">
                <a16:creationId xmlns:a16="http://schemas.microsoft.com/office/drawing/2014/main" id="{16C1C3EC-D308-B963-B13B-685C12FE3589}"/>
              </a:ext>
            </a:extLst>
          </p:cNvPr>
          <p:cNvSpPr/>
          <p:nvPr/>
        </p:nvSpPr>
        <p:spPr>
          <a:xfrm>
            <a:off x="7615644" y="5008985"/>
            <a:ext cx="683395" cy="300805"/>
          </a:xfrm>
          <a:prstGeom prst="leftRightArrow">
            <a:avLst>
              <a:gd name="adj1" fmla="val 33190"/>
              <a:gd name="adj2" fmla="val 50000"/>
            </a:avLst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15469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37B82C-DFD1-1D8A-26C1-4C3B2111DE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A4A9A7B8-EBE1-7569-B446-5761923FFD9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138426"/>
            <a:ext cx="9144000" cy="5719574"/>
          </a:xfrm>
        </p:spPr>
      </p:pic>
    </p:spTree>
    <p:extLst>
      <p:ext uri="{BB962C8B-B14F-4D97-AF65-F5344CB8AC3E}">
        <p14:creationId xmlns:p14="http://schemas.microsoft.com/office/powerpoint/2010/main" val="339639190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D2E0B5-7E2D-5013-F40A-2BBAC8F6A0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4757542-2F74-AB85-4937-892011D1CC4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38426"/>
            <a:ext cx="9152746" cy="5669438"/>
          </a:xfrm>
        </p:spPr>
      </p:pic>
    </p:spTree>
    <p:extLst>
      <p:ext uri="{BB962C8B-B14F-4D97-AF65-F5344CB8AC3E}">
        <p14:creationId xmlns:p14="http://schemas.microsoft.com/office/powerpoint/2010/main" val="28131149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FDC9E09-D883-20FD-DF47-62052C0A84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algn="ctr"/>
            <a:r>
              <a:rPr lang="en-US" b="1" i="1" dirty="0"/>
              <a:t>TREATMENT PLAN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A1AD8C9-681E-A7F3-44FE-FF17E91A40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8965" y="1800772"/>
            <a:ext cx="2500427" cy="462057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u="sng" dirty="0">
                <a:solidFill>
                  <a:schemeClr val="bg1"/>
                </a:solidFill>
              </a:rPr>
              <a:t>Hypovolemic:</a:t>
            </a:r>
            <a:endParaRPr lang="en-US" dirty="0">
              <a:solidFill>
                <a:schemeClr val="bg1"/>
              </a:solidFill>
            </a:endParaRPr>
          </a:p>
          <a:p>
            <a:endParaRPr lang="en-US" dirty="0">
              <a:solidFill>
                <a:schemeClr val="bg1"/>
              </a:solidFill>
            </a:endParaRPr>
          </a:p>
          <a:p>
            <a:r>
              <a:rPr lang="en-US" dirty="0">
                <a:solidFill>
                  <a:schemeClr val="bg1"/>
                </a:solidFill>
              </a:rPr>
              <a:t> Sodium bicarbonate 7.5%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6A34592F-718F-09DC-64F8-95931A6D02DC}"/>
              </a:ext>
            </a:extLst>
          </p:cNvPr>
          <p:cNvSpPr txBox="1"/>
          <p:nvPr/>
        </p:nvSpPr>
        <p:spPr>
          <a:xfrm>
            <a:off x="6321794" y="1800772"/>
            <a:ext cx="2500427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u="sng" dirty="0" err="1">
                <a:solidFill>
                  <a:schemeClr val="bg1"/>
                </a:solidFill>
              </a:rPr>
              <a:t>Euvolemic</a:t>
            </a:r>
            <a:r>
              <a:rPr lang="en-US" sz="2800" b="1" u="sng" dirty="0">
                <a:solidFill>
                  <a:schemeClr val="bg1"/>
                </a:solidFill>
              </a:rPr>
              <a:t> :</a:t>
            </a:r>
          </a:p>
          <a:p>
            <a:pPr algn="l"/>
            <a:endParaRPr lang="en-US" sz="2800" b="1" u="sng" dirty="0">
              <a:solidFill>
                <a:schemeClr val="bg1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D09622"/>
                </a:solidFill>
              </a:rPr>
              <a:t>central DI : </a:t>
            </a:r>
            <a:r>
              <a:rPr lang="en-US" sz="2800" dirty="0">
                <a:solidFill>
                  <a:schemeClr val="bg1"/>
                </a:solidFill>
              </a:rPr>
              <a:t>Water intake and ADH analogue 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srgbClr val="D09622"/>
                </a:solidFill>
              </a:rPr>
              <a:t>Nefrogenic</a:t>
            </a:r>
            <a:r>
              <a:rPr lang="en-US" sz="2800" dirty="0">
                <a:solidFill>
                  <a:srgbClr val="D09622"/>
                </a:solidFill>
              </a:rPr>
              <a:t> DI: </a:t>
            </a:r>
            <a:r>
              <a:rPr lang="en-US" sz="2800" dirty="0">
                <a:solidFill>
                  <a:schemeClr val="bg1"/>
                </a:solidFill>
              </a:rPr>
              <a:t>water intake and </a:t>
            </a:r>
            <a:r>
              <a:rPr lang="en-US" sz="2800" dirty="0" err="1">
                <a:solidFill>
                  <a:schemeClr val="bg1"/>
                </a:solidFill>
              </a:rPr>
              <a:t>Tyaside</a:t>
            </a:r>
            <a:r>
              <a:rPr lang="en-US" sz="2800" dirty="0">
                <a:solidFill>
                  <a:schemeClr val="bg1"/>
                </a:solidFill>
              </a:rPr>
              <a:t> diuretics</a:t>
            </a:r>
            <a:endParaRPr lang="en-US" sz="2800" dirty="0">
              <a:solidFill>
                <a:srgbClr val="D09622"/>
              </a:solidFill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3D514239-37CA-36F7-E4E0-C2EA993B0CEB}"/>
              </a:ext>
            </a:extLst>
          </p:cNvPr>
          <p:cNvSpPr txBox="1"/>
          <p:nvPr/>
        </p:nvSpPr>
        <p:spPr>
          <a:xfrm>
            <a:off x="3321786" y="1800772"/>
            <a:ext cx="2500427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en-US" sz="2800" b="1" u="sng" dirty="0" err="1">
                <a:solidFill>
                  <a:schemeClr val="bg1"/>
                </a:solidFill>
              </a:rPr>
              <a:t>Hypervolemic</a:t>
            </a:r>
            <a:endParaRPr lang="en-US" sz="2800" b="1" u="sng" dirty="0">
              <a:solidFill>
                <a:schemeClr val="bg1"/>
              </a:solidFill>
            </a:endParaRPr>
          </a:p>
          <a:p>
            <a:pPr algn="l"/>
            <a:endParaRPr lang="en-US" sz="2800" b="1" u="sng" dirty="0">
              <a:solidFill>
                <a:schemeClr val="bg1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Dextrose 5% if GFR is normal</a:t>
            </a:r>
          </a:p>
          <a:p>
            <a:pPr marL="457200" indent="-457200" algn="l">
              <a:buFont typeface="Arial" panose="020B0604020202020204" pitchFamily="34" charset="0"/>
              <a:buChar char="•"/>
            </a:pPr>
            <a:endParaRPr lang="en-US" sz="2800" dirty="0">
              <a:solidFill>
                <a:schemeClr val="bg1"/>
              </a:solidFill>
            </a:endParaRPr>
          </a:p>
          <a:p>
            <a:pPr marL="457200" indent="-457200" algn="l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chemeClr val="bg1"/>
                </a:solidFill>
              </a:rPr>
              <a:t>In abnormal GFR use loop diuretics in addition</a:t>
            </a:r>
          </a:p>
        </p:txBody>
      </p:sp>
    </p:spTree>
    <p:extLst>
      <p:ext uri="{BB962C8B-B14F-4D97-AF65-F5344CB8AC3E}">
        <p14:creationId xmlns:p14="http://schemas.microsoft.com/office/powerpoint/2010/main" val="18046699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9161EDB-6C28-D232-4C34-02460FD35A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641BE6CA-5E37-FDFF-96B9-C224609ADC3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38426"/>
            <a:ext cx="9144000" cy="5719574"/>
          </a:xfrm>
        </p:spPr>
      </p:pic>
    </p:spTree>
    <p:extLst>
      <p:ext uri="{BB962C8B-B14F-4D97-AF65-F5344CB8AC3E}">
        <p14:creationId xmlns:p14="http://schemas.microsoft.com/office/powerpoint/2010/main" val="30156574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F2F249-703E-1AB5-9EB8-19D7A7BCB35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543023" y="576623"/>
            <a:ext cx="3474700" cy="621795"/>
          </a:xfrm>
        </p:spPr>
        <p:txBody>
          <a:bodyPr>
            <a:noAutofit/>
          </a:bodyPr>
          <a:lstStyle/>
          <a:p>
            <a:pPr algn="ctr"/>
            <a:r>
              <a:rPr lang="en-US" b="1" i="1" dirty="0"/>
              <a:t>Diabetes Mellitus </a:t>
            </a:r>
          </a:p>
        </p:txBody>
      </p:sp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BDC3B9B9-FE41-5371-A634-E46DB7EEE58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73991281"/>
              </p:ext>
            </p:extLst>
          </p:nvPr>
        </p:nvGraphicFramePr>
        <p:xfrm>
          <a:off x="448963" y="1399411"/>
          <a:ext cx="8452354" cy="5367832"/>
        </p:xfrm>
        <a:graphic>
          <a:graphicData uri="http://schemas.openxmlformats.org/drawingml/2006/table">
            <a:tbl>
              <a:tblPr firstRow="1" bandRow="1">
                <a:tableStyleId>{9DCAF9ED-07DC-4A11-8D7F-57B35C25682E}</a:tableStyleId>
              </a:tblPr>
              <a:tblGrid>
                <a:gridCol w="4226177">
                  <a:extLst>
                    <a:ext uri="{9D8B030D-6E8A-4147-A177-3AD203B41FA5}">
                      <a16:colId xmlns:a16="http://schemas.microsoft.com/office/drawing/2014/main" val="1896674548"/>
                    </a:ext>
                  </a:extLst>
                </a:gridCol>
                <a:gridCol w="4226177">
                  <a:extLst>
                    <a:ext uri="{9D8B030D-6E8A-4147-A177-3AD203B41FA5}">
                      <a16:colId xmlns:a16="http://schemas.microsoft.com/office/drawing/2014/main" val="2826508804"/>
                    </a:ext>
                  </a:extLst>
                </a:gridCol>
              </a:tblGrid>
              <a:tr h="476669"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HHS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dirty="0"/>
                        <a:t>DKA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3836243"/>
                  </a:ext>
                </a:extLst>
              </a:tr>
              <a:tr h="476669">
                <a:tc>
                  <a:txBody>
                    <a:bodyPr/>
                    <a:lstStyle/>
                    <a:p>
                      <a:r>
                        <a:rPr lang="en-US" dirty="0"/>
                        <a:t>Type2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Type I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4892997"/>
                  </a:ext>
                </a:extLst>
              </a:tr>
              <a:tr h="476669">
                <a:tc>
                  <a:txBody>
                    <a:bodyPr/>
                    <a:lstStyle/>
                    <a:p>
                      <a:r>
                        <a:rPr lang="en-US" dirty="0"/>
                        <a:t>&gt;40 years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&lt;30 years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6923848"/>
                  </a:ext>
                </a:extLst>
              </a:tr>
              <a:tr h="476669">
                <a:tc>
                  <a:txBody>
                    <a:bodyPr/>
                    <a:lstStyle/>
                    <a:p>
                      <a:r>
                        <a:rPr lang="en-US" dirty="0"/>
                        <a:t>Glucose&gt;800 mg /dl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Glucose&lt;600 mg/dl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5123594"/>
                  </a:ext>
                </a:extLst>
              </a:tr>
              <a:tr h="476669">
                <a:tc>
                  <a:txBody>
                    <a:bodyPr/>
                    <a:lstStyle/>
                    <a:p>
                      <a:r>
                        <a:rPr lang="en-US" dirty="0"/>
                        <a:t>Na+ norm or high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Na+ norm or low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9064511"/>
                  </a:ext>
                </a:extLst>
              </a:tr>
              <a:tr h="476669">
                <a:tc>
                  <a:txBody>
                    <a:bodyPr/>
                    <a:lstStyle/>
                    <a:p>
                      <a:r>
                        <a:rPr lang="en-US" dirty="0"/>
                        <a:t>Hco3  norm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Hco3  low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5678675"/>
                  </a:ext>
                </a:extLst>
              </a:tr>
              <a:tr h="476669">
                <a:tc>
                  <a:txBody>
                    <a:bodyPr/>
                    <a:lstStyle/>
                    <a:p>
                      <a:r>
                        <a:rPr lang="en-US" dirty="0"/>
                        <a:t>pH . Norm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pH acidosis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7654926"/>
                  </a:ext>
                </a:extLst>
              </a:tr>
              <a:tr h="476669">
                <a:tc>
                  <a:txBody>
                    <a:bodyPr/>
                    <a:lstStyle/>
                    <a:p>
                      <a:r>
                        <a:rPr lang="en-US" dirty="0" err="1"/>
                        <a:t>OsM</a:t>
                      </a:r>
                      <a:r>
                        <a:rPr lang="en-US" dirty="0"/>
                        <a:t>&gt;350 </a:t>
                      </a:r>
                      <a:r>
                        <a:rPr lang="en-US" dirty="0" err="1"/>
                        <a:t>Osm</a:t>
                      </a:r>
                      <a:r>
                        <a:rPr lang="en-US" dirty="0"/>
                        <a:t>/kg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 err="1"/>
                        <a:t>Osm</a:t>
                      </a:r>
                      <a:r>
                        <a:rPr lang="en-US" dirty="0"/>
                        <a:t> &lt; 350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41221683"/>
                  </a:ext>
                </a:extLst>
              </a:tr>
              <a:tr h="476669">
                <a:tc>
                  <a:txBody>
                    <a:bodyPr/>
                    <a:lstStyle/>
                    <a:p>
                      <a:r>
                        <a:rPr lang="en-US" dirty="0"/>
                        <a:t>Sign: dehydrate/rhabdomyolysis/</a:t>
                      </a:r>
                      <a:r>
                        <a:rPr lang="en-US" dirty="0" err="1"/>
                        <a:t>hyperpnea</a:t>
                      </a:r>
                      <a:r>
                        <a:rPr lang="en-US" dirty="0"/>
                        <a:t>/fever/polyuria/stupor/hypotension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Sign: </a:t>
                      </a:r>
                      <a:r>
                        <a:rPr lang="en-US" dirty="0" err="1"/>
                        <a:t>tacypenea</a:t>
                      </a:r>
                      <a:r>
                        <a:rPr lang="en-US" dirty="0"/>
                        <a:t>/</a:t>
                      </a:r>
                      <a:r>
                        <a:rPr lang="en-US" dirty="0" err="1"/>
                        <a:t>ketonemia</a:t>
                      </a:r>
                      <a:r>
                        <a:rPr lang="en-US" dirty="0"/>
                        <a:t> dehydrate/</a:t>
                      </a:r>
                      <a:r>
                        <a:rPr lang="en-US" dirty="0" err="1"/>
                        <a:t>kussmal</a:t>
                      </a:r>
                      <a:r>
                        <a:rPr lang="en-US" dirty="0"/>
                        <a:t>/headache/fever/stupor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9509536"/>
                  </a:ext>
                </a:extLst>
              </a:tr>
              <a:tr h="476669">
                <a:tc>
                  <a:txBody>
                    <a:bodyPr/>
                    <a:lstStyle/>
                    <a:p>
                      <a:r>
                        <a:rPr lang="en-US" dirty="0" err="1"/>
                        <a:t>Ser</a:t>
                      </a:r>
                      <a:r>
                        <a:rPr lang="en-US" dirty="0"/>
                        <a:t> N/S 1000 ml in 30 min/ insulin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10-20ml/kg N/S or ringer//0.1 u/kg/</a:t>
                      </a:r>
                      <a:r>
                        <a:rPr lang="en-US" dirty="0" err="1"/>
                        <a:t>hr</a:t>
                      </a:r>
                      <a:r>
                        <a:rPr lang="en-US" dirty="0"/>
                        <a:t> insulin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00522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872294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BEE8D2-64FF-999B-707F-C981A32F2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07422316-4163-575C-081B-31A69C520D3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4000" cy="6857999"/>
          </a:xfrm>
        </p:spPr>
      </p:pic>
    </p:spTree>
    <p:extLst>
      <p:ext uri="{BB962C8B-B14F-4D97-AF65-F5344CB8AC3E}">
        <p14:creationId xmlns:p14="http://schemas.microsoft.com/office/powerpoint/2010/main" val="3283521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1429</TotalTime>
  <Words>55</Words>
  <Application>Microsoft Office PowerPoint</Application>
  <PresentationFormat>On-screen Show (4:3)</PresentationFormat>
  <Paragraphs>22</Paragraphs>
  <Slides>10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Office Theme</vt:lpstr>
      <vt:lpstr>Hypernatremia</vt:lpstr>
      <vt:lpstr>INTRUDUCTIONS </vt:lpstr>
      <vt:lpstr>SIGN and SYMPTOMS </vt:lpstr>
      <vt:lpstr>DIFFERENT TYPES</vt:lpstr>
      <vt:lpstr>PowerPoint Presentation</vt:lpstr>
      <vt:lpstr>PowerPoint Presentation</vt:lpstr>
      <vt:lpstr>TREATMENT PLAN</vt:lpstr>
      <vt:lpstr>PowerPoint Presentation</vt:lpstr>
      <vt:lpstr>Diabetes Mellitus </vt:lpstr>
      <vt:lpstr>PowerPoint Presentation</vt:lpstr>
    </vt:vector>
  </TitlesOfParts>
  <Company>Microsoft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Julian</dc:creator>
  <cp:lastModifiedBy>989031320347</cp:lastModifiedBy>
  <cp:revision>30</cp:revision>
  <dcterms:created xsi:type="dcterms:W3CDTF">2013-08-21T19:17:07Z</dcterms:created>
  <dcterms:modified xsi:type="dcterms:W3CDTF">2023-12-24T16:17:00Z</dcterms:modified>
</cp:coreProperties>
</file>